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257" r:id="rId3"/>
    <p:sldId id="258" r:id="rId4"/>
    <p:sldId id="288" r:id="rId5"/>
    <p:sldId id="259" r:id="rId6"/>
    <p:sldId id="261" r:id="rId7"/>
    <p:sldId id="260" r:id="rId8"/>
    <p:sldId id="277" r:id="rId9"/>
    <p:sldId id="274" r:id="rId10"/>
    <p:sldId id="275" r:id="rId11"/>
    <p:sldId id="276" r:id="rId12"/>
    <p:sldId id="278" r:id="rId13"/>
    <p:sldId id="273" r:id="rId14"/>
    <p:sldId id="281" r:id="rId15"/>
    <p:sldId id="280" r:id="rId16"/>
    <p:sldId id="265" r:id="rId17"/>
    <p:sldId id="282" r:id="rId18"/>
    <p:sldId id="285" r:id="rId19"/>
    <p:sldId id="283" r:id="rId20"/>
    <p:sldId id="284" r:id="rId21"/>
    <p:sldId id="286" r:id="rId22"/>
    <p:sldId id="287" r:id="rId23"/>
    <p:sldId id="289" r:id="rId24"/>
    <p:sldId id="290" r:id="rId25"/>
    <p:sldId id="291" r:id="rId26"/>
    <p:sldId id="293" r:id="rId27"/>
    <p:sldId id="292" r:id="rId28"/>
    <p:sldId id="294" r:id="rId29"/>
    <p:sldId id="296" r:id="rId30"/>
    <p:sldId id="297" r:id="rId31"/>
    <p:sldId id="298" r:id="rId32"/>
    <p:sldId id="352" r:id="rId33"/>
    <p:sldId id="299" r:id="rId34"/>
    <p:sldId id="346" r:id="rId35"/>
    <p:sldId id="347" r:id="rId36"/>
    <p:sldId id="348" r:id="rId37"/>
    <p:sldId id="351" r:id="rId38"/>
    <p:sldId id="349" r:id="rId39"/>
    <p:sldId id="350" r:id="rId40"/>
    <p:sldId id="300" r:id="rId41"/>
    <p:sldId id="353" r:id="rId42"/>
    <p:sldId id="354" r:id="rId43"/>
    <p:sldId id="356" r:id="rId44"/>
    <p:sldId id="357" r:id="rId45"/>
    <p:sldId id="360" r:id="rId46"/>
    <p:sldId id="358" r:id="rId47"/>
    <p:sldId id="359" r:id="rId48"/>
    <p:sldId id="373" r:id="rId49"/>
    <p:sldId id="374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5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2C577-5FAF-4853-AF32-53506B76859E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DC2D2-F626-4296-A813-DD5F3937C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06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C7544B24-EBCA-4885-9D99-CCABBBD7FB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7B11814D-15DE-4EFE-BE7E-A7B0B2722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25768C5-111A-40DA-9C77-F3A0AECA5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A60A510-2802-4865-8D16-DAC5F41E7DE4}" type="slidenum">
              <a:rPr lang="en-US" altLang="en-US">
                <a:latin typeface="Arial" panose="020B0604020202020204" pitchFamily="34" charset="0"/>
              </a:rPr>
              <a:pPr/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2E666878-A9C2-4063-99B8-A474B7D274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2F87AA0F-A6A7-48DC-88A0-25E7DAD9E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B671DDCC-1B6E-457E-AF48-534D166ACD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4477C446-55C8-4B2A-8138-B659E822A54A}" type="slidenum">
              <a:rPr lang="en-US" altLang="en-US">
                <a:latin typeface="Arial" panose="020B0604020202020204" pitchFamily="34" charset="0"/>
              </a:rPr>
              <a:pPr/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DE1CE4CF-E5AE-40EC-829E-BD3074928B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27A608-7FCA-41DF-8B94-36AEB581D1A7}" type="slidenum">
              <a:rPr lang="en-US" altLang="en-US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10243" name="Slide Image Placeholder 1">
            <a:extLst>
              <a:ext uri="{FF2B5EF4-FFF2-40B4-BE49-F238E27FC236}">
                <a16:creationId xmlns:a16="http://schemas.microsoft.com/office/drawing/2014/main" id="{4C64BAE3-0DAC-49D4-A057-9DD2C9DB96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Notes Placeholder 2">
            <a:extLst>
              <a:ext uri="{FF2B5EF4-FFF2-40B4-BE49-F238E27FC236}">
                <a16:creationId xmlns:a16="http://schemas.microsoft.com/office/drawing/2014/main" id="{4A18ACD2-811E-4150-855B-C7BC94297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5" name="Slide Number Placeholder 3">
            <a:extLst>
              <a:ext uri="{FF2B5EF4-FFF2-40B4-BE49-F238E27FC236}">
                <a16:creationId xmlns:a16="http://schemas.microsoft.com/office/drawing/2014/main" id="{348567DC-FF5C-4B09-85F0-7DF782AE5928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CA17D4-67A2-43C7-BD5B-CF39A4E40323}" type="slidenum">
              <a:rPr lang="en-US" altLang="en-US"/>
              <a:pPr algn="r" eaLnBrk="1" hangingPunct="1">
                <a:spcBef>
                  <a:spcPct val="0"/>
                </a:spcBef>
              </a:pPr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72B88DE7-F20B-44AE-A99E-C0776082A4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B765AE-18B0-4B8E-A8C0-2CF969F94697}" type="slidenum">
              <a:rPr lang="en-US" altLang="en-US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  <p:sp>
        <p:nvSpPr>
          <p:cNvPr id="12291" name="Slide Image Placeholder 1">
            <a:extLst>
              <a:ext uri="{FF2B5EF4-FFF2-40B4-BE49-F238E27FC236}">
                <a16:creationId xmlns:a16="http://schemas.microsoft.com/office/drawing/2014/main" id="{AAFE662E-6090-444C-BD03-C78CD1DC8F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Notes Placeholder 2">
            <a:extLst>
              <a:ext uri="{FF2B5EF4-FFF2-40B4-BE49-F238E27FC236}">
                <a16:creationId xmlns:a16="http://schemas.microsoft.com/office/drawing/2014/main" id="{5F335BF1-4F95-4F84-9439-AAF741F6A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293" name="Slide Number Placeholder 3">
            <a:extLst>
              <a:ext uri="{FF2B5EF4-FFF2-40B4-BE49-F238E27FC236}">
                <a16:creationId xmlns:a16="http://schemas.microsoft.com/office/drawing/2014/main" id="{48FF8A23-1956-4615-B6DF-EE802883EBD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86AA124D-2F87-4949-BFF1-351375353054}" type="slidenum">
              <a:rPr lang="en-US" altLang="en-US">
                <a:latin typeface="Verdana" panose="020B0604030504040204" pitchFamily="34" charset="0"/>
              </a:rPr>
              <a:pPr algn="r">
                <a:spcBef>
                  <a:spcPct val="0"/>
                </a:spcBef>
              </a:pPr>
              <a:t>35</a:t>
            </a:fld>
            <a:endParaRPr lang="en-US" altLang="en-US">
              <a:latin typeface="Verdan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6B849D57-D231-4664-9CD8-04880D45E5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1D1FA4-12B2-4870-B194-E0DA2D009AE6}" type="slidenum">
              <a:rPr lang="en-US" altLang="en-US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45059" name="Slide Image Placeholder 1">
            <a:extLst>
              <a:ext uri="{FF2B5EF4-FFF2-40B4-BE49-F238E27FC236}">
                <a16:creationId xmlns:a16="http://schemas.microsoft.com/office/drawing/2014/main" id="{8B2104F0-DA02-4323-A71E-E1F0142D67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Notes Placeholder 2">
            <a:extLst>
              <a:ext uri="{FF2B5EF4-FFF2-40B4-BE49-F238E27FC236}">
                <a16:creationId xmlns:a16="http://schemas.microsoft.com/office/drawing/2014/main" id="{E1A7D3A7-CE8E-4F8D-A6D9-A390E35A2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5061" name="Slide Number Placeholder 3">
            <a:extLst>
              <a:ext uri="{FF2B5EF4-FFF2-40B4-BE49-F238E27FC236}">
                <a16:creationId xmlns:a16="http://schemas.microsoft.com/office/drawing/2014/main" id="{31AB9063-8C95-44FC-80C0-8887A5B8740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4A5B3606-7849-4989-A41D-0C05F907EEC5}" type="slidenum">
              <a:rPr lang="en-US" altLang="en-US">
                <a:latin typeface="Verdana" panose="020B0604030504040204" pitchFamily="34" charset="0"/>
              </a:rPr>
              <a:pPr algn="r">
                <a:spcBef>
                  <a:spcPct val="0"/>
                </a:spcBef>
              </a:pPr>
              <a:t>36</a:t>
            </a:fld>
            <a:endParaRPr lang="en-US" altLang="en-US">
              <a:latin typeface="Verdan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0A301D43-66A6-4AC2-85F1-7B0549B920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0DD2E0-7535-4562-A249-22100C6016B3}" type="slidenum">
              <a:rPr lang="en-US" altLang="en-US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47107" name="Slide Image Placeholder 1">
            <a:extLst>
              <a:ext uri="{FF2B5EF4-FFF2-40B4-BE49-F238E27FC236}">
                <a16:creationId xmlns:a16="http://schemas.microsoft.com/office/drawing/2014/main" id="{B96EEC46-4360-4546-81DC-3E1B5EF2CB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Notes Placeholder 2">
            <a:extLst>
              <a:ext uri="{FF2B5EF4-FFF2-40B4-BE49-F238E27FC236}">
                <a16:creationId xmlns:a16="http://schemas.microsoft.com/office/drawing/2014/main" id="{DAA33BB4-09F8-4512-B5E9-050D7A11F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7109" name="Slide Number Placeholder 3">
            <a:extLst>
              <a:ext uri="{FF2B5EF4-FFF2-40B4-BE49-F238E27FC236}">
                <a16:creationId xmlns:a16="http://schemas.microsoft.com/office/drawing/2014/main" id="{41E01430-6970-40FA-8002-9C6249E990F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2E75258-6B20-45BA-B126-ACDE11BF3854}" type="slidenum">
              <a:rPr lang="en-US" altLang="en-US">
                <a:latin typeface="Verdana" panose="020B0604030504040204" pitchFamily="34" charset="0"/>
              </a:rPr>
              <a:pPr algn="r">
                <a:spcBef>
                  <a:spcPct val="0"/>
                </a:spcBef>
              </a:pPr>
              <a:t>38</a:t>
            </a:fld>
            <a:endParaRPr lang="en-US" altLang="en-US">
              <a:latin typeface="Verdan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967805CE-1D14-4833-AA44-E8C93B767B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22966F-4F40-4AD4-AD64-A9B311A2B514}" type="slidenum">
              <a:rPr lang="en-US" altLang="en-US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49155" name="Slide Image Placeholder 1">
            <a:extLst>
              <a:ext uri="{FF2B5EF4-FFF2-40B4-BE49-F238E27FC236}">
                <a16:creationId xmlns:a16="http://schemas.microsoft.com/office/drawing/2014/main" id="{434A47E3-DB6F-4491-9285-341CFD37D8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Notes Placeholder 2">
            <a:extLst>
              <a:ext uri="{FF2B5EF4-FFF2-40B4-BE49-F238E27FC236}">
                <a16:creationId xmlns:a16="http://schemas.microsoft.com/office/drawing/2014/main" id="{F6A17F98-A138-465F-8F0B-AF44903E9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9157" name="Slide Number Placeholder 3">
            <a:extLst>
              <a:ext uri="{FF2B5EF4-FFF2-40B4-BE49-F238E27FC236}">
                <a16:creationId xmlns:a16="http://schemas.microsoft.com/office/drawing/2014/main" id="{0BAF125D-1901-4486-ABCA-57CBBF5636A9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6C969299-A18F-46B1-8BF4-54690D1BE465}" type="slidenum">
              <a:rPr lang="en-US" altLang="en-US">
                <a:latin typeface="Verdana" panose="020B0604030504040204" pitchFamily="34" charset="0"/>
              </a:rPr>
              <a:pPr algn="r">
                <a:spcBef>
                  <a:spcPct val="0"/>
                </a:spcBef>
              </a:pPr>
              <a:t>39</a:t>
            </a:fld>
            <a:endParaRPr lang="en-US" altLang="en-US">
              <a:latin typeface="Verdana" panose="020B060403050404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A63EC-2382-4D0B-922E-4F6DB994230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4D24-C701-4234-9B18-7DFE7F3E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54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A63EC-2382-4D0B-922E-4F6DB994230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4D24-C701-4234-9B18-7DFE7F3E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88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A63EC-2382-4D0B-922E-4F6DB994230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4D24-C701-4234-9B18-7DFE7F3E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55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>
            <a:extLst>
              <a:ext uri="{FF2B5EF4-FFF2-40B4-BE49-F238E27FC236}">
                <a16:creationId xmlns:a16="http://schemas.microsoft.com/office/drawing/2014/main" id="{06685FA5-DE4D-4CC9-A0C6-28BFE867A2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id="{22FE79BE-24FD-477D-95D8-20A9CAB9AF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id="{DD54A5C8-6056-46B6-92FE-9E409597C5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090A4-87E0-49E9-98F4-069AE4B9A8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6242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A63EC-2382-4D0B-922E-4F6DB994230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4D24-C701-4234-9B18-7DFE7F3E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28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A63EC-2382-4D0B-922E-4F6DB994230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4D24-C701-4234-9B18-7DFE7F3E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97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A63EC-2382-4D0B-922E-4F6DB994230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4D24-C701-4234-9B18-7DFE7F3E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97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A63EC-2382-4D0B-922E-4F6DB994230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4D24-C701-4234-9B18-7DFE7F3E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18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A63EC-2382-4D0B-922E-4F6DB994230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4D24-C701-4234-9B18-7DFE7F3E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91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A63EC-2382-4D0B-922E-4F6DB994230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4D24-C701-4234-9B18-7DFE7F3E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13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A63EC-2382-4D0B-922E-4F6DB994230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4D24-C701-4234-9B18-7DFE7F3E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06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A63EC-2382-4D0B-922E-4F6DB994230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4D24-C701-4234-9B18-7DFE7F3E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8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A63EC-2382-4D0B-922E-4F6DB994230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04D24-C701-4234-9B18-7DFE7F3E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8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china.usc.edu/treaty-nanjing-nanking-1842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i.lib.byu.edu/index.php/Treaty_of_Portsmouth" TargetMode="External"/><Relationship Id="rId2" Type="http://schemas.openxmlformats.org/officeDocument/2006/relationships/hyperlink" Target="http://www.taiwandocuments.org/shimonoseki01.htm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state.gov/r/pa/ho/time/ip/17457.htm" TargetMode="Externa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english.eastday.com/picshow/show8/1949NationalDay2/index1.html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avalon.law.yale.edu/20th_century/chin001.asp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fmprc.gov.cn/mfa_eng/wjb_663304/zwjg_665342/zwbd_665378/t1179045.shtm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china-embassy.org/eng/zmgx/doc/ctc/t36256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gress.gov/bill/96th-congress/house-bill/2479/all-actions?overview=closed&amp;q=%7B%22roll-call-vote%22%3A%22all%22%7D" TargetMode="External"/><Relationship Id="rId7" Type="http://schemas.openxmlformats.org/officeDocument/2006/relationships/image" Target="../media/image49.png"/><Relationship Id="rId2" Type="http://schemas.openxmlformats.org/officeDocument/2006/relationships/hyperlink" Target="https://www.congress.gov/bill/96th-congress/house-bill/2479/tex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hyperlink" Target="https://www.roc-taiwan.org/us_en/index.html" TargetMode="External"/><Relationship Id="rId4" Type="http://schemas.openxmlformats.org/officeDocument/2006/relationships/hyperlink" Target="https://www.ait.org.tw/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iwandocuments.org/assurances.htm" TargetMode="External"/><Relationship Id="rId7" Type="http://schemas.openxmlformats.org/officeDocument/2006/relationships/image" Target="../media/image52.png"/><Relationship Id="rId2" Type="http://schemas.openxmlformats.org/officeDocument/2006/relationships/hyperlink" Target="https://www.ait.org.tw/our-relationship/policy-history/key-u-s-foreign-policy-documents-region/u-s-prc-joint-communique-1982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ina.usc.edu/ronald-reagan-arms-sales-taiwan-august-17-1982" TargetMode="External"/><Relationship Id="rId5" Type="http://schemas.openxmlformats.org/officeDocument/2006/relationships/hyperlink" Target="https://www.ait.org.tw/our-relationship/policy-history/key-u-s-foreign-policy-documents-region/six-assurances-1982/" TargetMode="External"/><Relationship Id="rId4" Type="http://schemas.openxmlformats.org/officeDocument/2006/relationships/hyperlink" Target="https://fas.org/sgp/crs/row/IF11665.pdf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state.gov/new-guidelines-for-u-s-government-interactions-with-taiwan-counterparts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33A1DB-81BF-4308-BA0B-921649C0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US-Chinese Relations</a:t>
            </a:r>
            <a:br>
              <a:rPr lang="en-US" sz="4000" dirty="0">
                <a:latin typeface="Arial Black" panose="020B0A04020102020204" pitchFamily="34" charset="0"/>
              </a:rPr>
            </a:br>
            <a:r>
              <a:rPr lang="en-US" sz="3200" dirty="0">
                <a:latin typeface="Arial Black" panose="020B0A04020102020204" pitchFamily="34" charset="0"/>
              </a:rPr>
              <a:t>Big Bang to Normalization (1970s)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9677D0-C035-40A6-9CE9-EB9E41AD5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CC9F47B-3A3A-42E3-B805-2B6C9ACDCB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 altLang="en-US" sz="3200" dirty="0">
              <a:latin typeface="Arial Black" panose="020B0A04020102020204" pitchFamily="34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C6DF1102-59B4-4333-960D-9636C51534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3316" name="Picture 5" descr="yuanmap">
            <a:extLst>
              <a:ext uri="{FF2B5EF4-FFF2-40B4-BE49-F238E27FC236}">
                <a16:creationId xmlns:a16="http://schemas.microsoft.com/office/drawing/2014/main" id="{769B506D-16DC-4014-9E2F-3E1311DAD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086678"/>
            <a:ext cx="7886700" cy="493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3E95633-B28E-4A9D-BD59-B6A0A435F3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>
                <a:latin typeface="Arial Black" panose="020B0A04020102020204" pitchFamily="34" charset="0"/>
              </a:rPr>
              <a:t>Admiral Zheng He’s Voyages</a:t>
            </a:r>
            <a:br>
              <a:rPr lang="en-US" altLang="en-US" sz="3600" dirty="0">
                <a:latin typeface="Arial Black" panose="020B0A04020102020204" pitchFamily="34" charset="0"/>
              </a:rPr>
            </a:br>
            <a:r>
              <a:rPr lang="en-US" altLang="en-US" sz="3600" dirty="0">
                <a:latin typeface="Arial Black" panose="020B0A04020102020204" pitchFamily="34" charset="0"/>
              </a:rPr>
              <a:t>1405-1433 </a:t>
            </a:r>
            <a:r>
              <a:rPr lang="en-US" altLang="en-US" sz="3100" dirty="0">
                <a:latin typeface="Arial Black" panose="020B0A04020102020204" pitchFamily="34" charset="0"/>
              </a:rPr>
              <a:t>(Ming Dynasty 1368-1644)</a:t>
            </a:r>
            <a:endParaRPr lang="en-US" altLang="en-US" sz="3600" dirty="0">
              <a:latin typeface="Arial Black" panose="020B0A04020102020204" pitchFamily="34" charset="0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DCB5C0A9-F40B-48B5-944D-B9509CEBA1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4340" name="Picture 5" descr="Ming Dynasty explorer Zheng He (courtesy of pureinsight.org)">
            <a:extLst>
              <a:ext uri="{FF2B5EF4-FFF2-40B4-BE49-F238E27FC236}">
                <a16:creationId xmlns:a16="http://schemas.microsoft.com/office/drawing/2014/main" id="{09C8FBFA-FA8B-41C1-AB16-6B22E8435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87" y="2644774"/>
            <a:ext cx="238125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 descr="untitled4psd2ym">
            <a:extLst>
              <a:ext uri="{FF2B5EF4-FFF2-40B4-BE49-F238E27FC236}">
                <a16:creationId xmlns:a16="http://schemas.microsoft.com/office/drawing/2014/main" id="{9DBD581B-4C5B-4AC4-B10C-F6F1D6F0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513" y="2203174"/>
            <a:ext cx="6096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55D0AF6A-361B-460B-A0CA-414D214B9C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latin typeface="Arial" panose="020B0604020202020204" pitchFamily="34" charset="0"/>
              </a:rPr>
              <a:t>British Colonialism: Opium Wars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B029B47F-B5CF-4386-B36C-FBB24C3930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100" b="1" dirty="0">
                <a:solidFill>
                  <a:srgbClr val="FFFF0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Treaty of Nanking, 1842</a:t>
            </a:r>
            <a:endParaRPr lang="en-US" altLang="en-US" sz="3100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Map from: http://iao.ish-lyon.cnrs.fr/Henriot/AKQWeb/Mapjpeg/MpOpiWar.jpeg</a:t>
            </a:r>
          </a:p>
        </p:txBody>
      </p:sp>
      <p:pic>
        <p:nvPicPr>
          <p:cNvPr id="18435" name="Picture 7" descr="MpOpiWar">
            <a:extLst>
              <a:ext uri="{FF2B5EF4-FFF2-40B4-BE49-F238E27FC236}">
                <a16:creationId xmlns:a16="http://schemas.microsoft.com/office/drawing/2014/main" id="{D96DC7DA-6AF0-4301-93DB-7A7AC6A7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4"/>
          <a:stretch>
            <a:fillRect/>
          </a:stretch>
        </p:blipFill>
        <p:spPr bwMode="auto">
          <a:xfrm>
            <a:off x="762000" y="1143000"/>
            <a:ext cx="7696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DA9AC70-3106-4B11-B179-3C4A65F016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 dirty="0">
                <a:latin typeface="Arial Black" panose="020B0A04020102020204" pitchFamily="34" charset="0"/>
              </a:rPr>
              <a:t>“Carving Up China like a Ripe melon”</a:t>
            </a:r>
            <a:br>
              <a:rPr lang="en-US" altLang="en-US" sz="3200" b="1" dirty="0">
                <a:latin typeface="Arial Black" panose="020B0A04020102020204" pitchFamily="34" charset="0"/>
              </a:rPr>
            </a:br>
            <a:r>
              <a:rPr lang="en-US" altLang="en-US" sz="3200" b="1" dirty="0">
                <a:latin typeface="Arial Black" panose="020B0A04020102020204" pitchFamily="34" charset="0"/>
              </a:rPr>
              <a:t>“100 Years of Humiliation” 1842-1949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A1B13ECE-77DB-4CC2-9C8B-90C7B29EEE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200" dirty="0"/>
          </a:p>
        </p:txBody>
      </p:sp>
      <p:pic>
        <p:nvPicPr>
          <p:cNvPr id="19460" name="Picture 7" descr="colonial%20china">
            <a:extLst>
              <a:ext uri="{FF2B5EF4-FFF2-40B4-BE49-F238E27FC236}">
                <a16:creationId xmlns:a16="http://schemas.microsoft.com/office/drawing/2014/main" id="{5E94B591-183E-4AB2-83E7-ACBFB58D1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752600"/>
            <a:ext cx="7848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5">
            <a:extLst>
              <a:ext uri="{FF2B5EF4-FFF2-40B4-BE49-F238E27FC236}">
                <a16:creationId xmlns:a16="http://schemas.microsoft.com/office/drawing/2014/main" id="{8B384C8E-09A0-4C79-8257-C8C39601B8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>
                <a:latin typeface="Arial Black" panose="020B0A04020102020204" pitchFamily="34" charset="0"/>
              </a:rPr>
              <a:t>Japanese Threat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B59E4AE9-A412-4F6C-AC99-C2EA371CE8D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4906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b="1" dirty="0">
                <a:latin typeface="Arial Black" panose="020B0A04020102020204" pitchFamily="34" charset="0"/>
              </a:rPr>
              <a:t>Sino-Japanese War 1894-5</a:t>
            </a:r>
          </a:p>
          <a:p>
            <a:pPr eaLnBrk="1" hangingPunct="1">
              <a:buFontTx/>
              <a:buNone/>
            </a:pPr>
            <a:r>
              <a:rPr lang="en-US" altLang="en-US" sz="2000" b="1" dirty="0">
                <a:latin typeface="Arial Black" panose="020B0A04020102020204" pitchFamily="34" charset="0"/>
                <a:hlinkClick r:id="rId2"/>
              </a:rPr>
              <a:t>Treaty Of Shimonoseki</a:t>
            </a:r>
            <a:endParaRPr lang="en-US" altLang="en-US" sz="2000" b="1" dirty="0">
              <a:latin typeface="Arial Black" panose="020B0A04020102020204" pitchFamily="34" charset="0"/>
            </a:endParaRPr>
          </a:p>
        </p:txBody>
      </p:sp>
      <p:sp>
        <p:nvSpPr>
          <p:cNvPr id="27652" name="Rectangle 13">
            <a:extLst>
              <a:ext uri="{FF2B5EF4-FFF2-40B4-BE49-F238E27FC236}">
                <a16:creationId xmlns:a16="http://schemas.microsoft.com/office/drawing/2014/main" id="{30236018-0EFA-40C0-8D92-1EA7E547052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19200"/>
            <a:ext cx="4267200" cy="4906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b="1" dirty="0">
                <a:latin typeface="Arial Black" panose="020B0A04020102020204" pitchFamily="34" charset="0"/>
              </a:rPr>
              <a:t>Russo-Japanese War 1904-5</a:t>
            </a:r>
          </a:p>
          <a:p>
            <a:pPr eaLnBrk="1" hangingPunct="1">
              <a:buFontTx/>
              <a:buNone/>
            </a:pPr>
            <a:r>
              <a:rPr lang="en-US" altLang="en-US" sz="2000" b="1" dirty="0">
                <a:latin typeface="Arial Black" panose="020B0A04020102020204" pitchFamily="34" charset="0"/>
                <a:hlinkClick r:id="rId3"/>
              </a:rPr>
              <a:t>Treaty of Portsmouth</a:t>
            </a:r>
            <a:endParaRPr lang="en-US" altLang="en-US" sz="2000" b="1" dirty="0">
              <a:latin typeface="Arial Black" panose="020B0A04020102020204" pitchFamily="34" charset="0"/>
            </a:endParaRPr>
          </a:p>
        </p:txBody>
      </p:sp>
      <p:pic>
        <p:nvPicPr>
          <p:cNvPr id="27653" name="Picture 5" descr="Japanese lines of attack in the Sino-Japanese War (july 1894 - April 1895)">
            <a:extLst>
              <a:ext uri="{FF2B5EF4-FFF2-40B4-BE49-F238E27FC236}">
                <a16:creationId xmlns:a16="http://schemas.microsoft.com/office/drawing/2014/main" id="{FDDCB25D-5F02-4494-9F41-6E1B4E3372F3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286000"/>
            <a:ext cx="3505200" cy="3962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4" name="Picture 9" descr="russo-japanese_war">
            <a:extLst>
              <a:ext uri="{FF2B5EF4-FFF2-40B4-BE49-F238E27FC236}">
                <a16:creationId xmlns:a16="http://schemas.microsoft.com/office/drawing/2014/main" id="{B7D216E1-FE2E-4084-BBB5-A7073E851248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9505" y="2239963"/>
            <a:ext cx="3228975" cy="3962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5301EFE-5C32-4CD0-933C-1C01B0D9BA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610600" cy="10207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>
                <a:effectLst/>
                <a:latin typeface="Arial Black" panose="020B0A04020102020204" pitchFamily="34" charset="0"/>
              </a:rPr>
              <a:t>US Policy: Free and Open Trade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CD93B8-232C-43FC-9481-78462E659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50" y="1476375"/>
            <a:ext cx="5619750" cy="3905250"/>
          </a:xfrm>
          <a:prstGeom prst="rect">
            <a:avLst/>
          </a:prstGeom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82A9596A-19F8-498B-A6B2-0A46BA68CE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458200" cy="5287962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US" sz="3200" b="1" dirty="0">
                <a:effectLst/>
                <a:latin typeface="Arial Black" panose="020B0A04020102020204" pitchFamily="34" charset="0"/>
              </a:rPr>
              <a:t>Commodore </a:t>
            </a: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US" sz="3200" b="1" dirty="0">
                <a:effectLst/>
                <a:latin typeface="Arial Black" panose="020B0A04020102020204" pitchFamily="34" charset="0"/>
              </a:rPr>
              <a:t>Perry’s</a:t>
            </a: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US" sz="3200" b="1" dirty="0">
                <a:latin typeface="Arial Black" panose="020B0A04020102020204" pitchFamily="34" charset="0"/>
              </a:rPr>
              <a:t>Ships in </a:t>
            </a: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US" sz="3200" b="1" dirty="0">
                <a:latin typeface="Arial Black" panose="020B0A04020102020204" pitchFamily="34" charset="0"/>
              </a:rPr>
              <a:t>Tokyo Bay</a:t>
            </a:r>
            <a:r>
              <a:rPr lang="en-US" sz="3200" b="1" dirty="0">
                <a:effectLst/>
                <a:latin typeface="Arial Black" panose="020B0A04020102020204" pitchFamily="34" charset="0"/>
              </a:rPr>
              <a:t> </a:t>
            </a:r>
            <a:br>
              <a:rPr lang="en-US" sz="3200" b="1" dirty="0">
                <a:effectLst/>
                <a:latin typeface="Arial Black" panose="020B0A04020102020204" pitchFamily="34" charset="0"/>
              </a:rPr>
            </a:br>
            <a:r>
              <a:rPr lang="en-US" sz="3200" b="1" dirty="0">
                <a:effectLst/>
                <a:latin typeface="Arial Black" panose="020B0A04020102020204" pitchFamily="34" charset="0"/>
              </a:rPr>
              <a:t>1853-54</a:t>
            </a:r>
            <a:endParaRPr lang="en-US" sz="3200" b="1" i="0" dirty="0">
              <a:solidFill>
                <a:srgbClr val="333333"/>
              </a:solidFill>
              <a:effectLst/>
              <a:latin typeface="Arial Black" panose="020B0A04020102020204" pitchFamily="34" charset="0"/>
            </a:endParaRPr>
          </a:p>
          <a:p>
            <a:pPr marL="0" indent="0" eaLnBrk="1" hangingPunct="1">
              <a:buNone/>
              <a:defRPr/>
            </a:pPr>
            <a:endParaRPr lang="en-US" sz="1800" b="1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pPr marL="0" indent="0" eaLnBrk="1" hangingPunct="1">
              <a:buNone/>
              <a:defRPr/>
            </a:pPr>
            <a:endParaRPr lang="en-US" sz="1800" b="1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pPr marL="0" indent="0" eaLnBrk="1" hangingPunct="1">
              <a:buNone/>
              <a:defRPr/>
            </a:pPr>
            <a:endParaRPr lang="en-US" sz="1800" b="1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pPr marL="0" indent="0" eaLnBrk="1" hangingPunct="1">
              <a:buNone/>
              <a:defRPr/>
            </a:pPr>
            <a:endParaRPr lang="en-US" sz="1800" b="1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pPr marL="0" indent="0" eaLnBrk="1" hangingPunct="1">
              <a:buNone/>
              <a:defRPr/>
            </a:pPr>
            <a:endParaRPr lang="en-US" sz="1800" b="1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pPr marL="0" indent="0" eaLnBrk="1" hangingPunct="1">
              <a:buNone/>
              <a:defRPr/>
            </a:pPr>
            <a:r>
              <a:rPr lang="en-US" sz="18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Japanese Woodcut, from the University of Indiana</a:t>
            </a:r>
          </a:p>
          <a:p>
            <a:pPr eaLnBrk="1" hangingPunct="1">
              <a:defRPr/>
            </a:pPr>
            <a:r>
              <a:rPr lang="en-US" sz="140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From: https://timpanogos.blog/2014/07/07/july-8-1853-perry-anchors-u-s-ships-in-edo-bay-the-beginning-of-american-imperialism-161-years-ago/</a:t>
            </a:r>
            <a:endParaRPr lang="en-US" sz="1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A835C95-5250-42CF-84F9-E363421041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altLang="en-US" b="1" dirty="0">
                <a:effectLst/>
                <a:latin typeface="Arial Black" panose="020B0A04020102020204" pitchFamily="34" charset="0"/>
              </a:rPr>
              <a:t>US “Open Door” Policy</a:t>
            </a:r>
          </a:p>
        </p:txBody>
      </p:sp>
      <p:sp>
        <p:nvSpPr>
          <p:cNvPr id="15363" name="Rectangle 7">
            <a:extLst>
              <a:ext uri="{FF2B5EF4-FFF2-40B4-BE49-F238E27FC236}">
                <a16:creationId xmlns:a16="http://schemas.microsoft.com/office/drawing/2014/main" id="{3EFE6689-BFC3-42E6-B47F-F76D258F579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r>
              <a:rPr lang="en-US" altLang="en-US" sz="3600" b="1" dirty="0">
                <a:effectLst/>
                <a:latin typeface="Arial Black" panose="020B0A04020102020204" pitchFamily="34" charset="0"/>
                <a:hlinkClick r:id="rId2"/>
              </a:rPr>
              <a:t>Hay Notes</a:t>
            </a:r>
            <a:endParaRPr lang="en-US" altLang="en-US" sz="3600" b="1" dirty="0">
              <a:effectLst/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3600" b="1" dirty="0">
                <a:effectLst/>
                <a:latin typeface="Arial Black" panose="020B0A04020102020204" pitchFamily="34" charset="0"/>
              </a:rPr>
              <a:t>1899-1900</a:t>
            </a:r>
          </a:p>
        </p:txBody>
      </p:sp>
      <p:pic>
        <p:nvPicPr>
          <p:cNvPr id="15364" name="Picture 8" descr="china-map">
            <a:extLst>
              <a:ext uri="{FF2B5EF4-FFF2-40B4-BE49-F238E27FC236}">
                <a16:creationId xmlns:a16="http://schemas.microsoft.com/office/drawing/2014/main" id="{66316EA0-C926-43D9-86FC-84E0CB1382F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1828800"/>
            <a:ext cx="5638800" cy="449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573C55-EC60-4605-9738-C057E2AB6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1911-1912: Qing Falls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Republic of China Born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455FB8-2811-4170-A11B-9DCC3DDD4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Arial Black" panose="020B0A04020102020204" pitchFamily="34" charset="0"/>
              </a:rPr>
              <a:t>Qing Flag				ROC Flag	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D8522-3A10-4DCB-AD8C-537755265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5" y="2795426"/>
            <a:ext cx="4174435" cy="2654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9D9AD6-9A85-41A9-A6C8-CBBC9743E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086" y="2795426"/>
            <a:ext cx="3750366" cy="265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18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B09C1-4D7F-41EE-B0EE-2ADAE94E9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Republic of China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9C2D3-2350-409F-A06D-BFDFCA0F6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>
                <a:latin typeface="Arial Black" panose="020B0A04020102020204" pitchFamily="34" charset="0"/>
              </a:rPr>
              <a:t>Nationalist Political </a:t>
            </a:r>
            <a:r>
              <a:rPr lang="fi-FI" dirty="0">
                <a:latin typeface="Arial Black" panose="020B0A04020102020204" pitchFamily="34" charset="0"/>
              </a:rPr>
              <a:t>party</a:t>
            </a:r>
          </a:p>
          <a:p>
            <a:pPr marL="0" indent="0">
              <a:buNone/>
            </a:pPr>
            <a:r>
              <a:rPr lang="fi-FI" dirty="0">
                <a:latin typeface="Arial Black" panose="020B0A04020102020204" pitchFamily="34" charset="0"/>
              </a:rPr>
              <a:t>Kuomintang (KMT) </a:t>
            </a:r>
          </a:p>
          <a:p>
            <a:pPr marL="0" indent="0">
              <a:buNone/>
            </a:pPr>
            <a:r>
              <a:rPr lang="fi-FI" dirty="0">
                <a:latin typeface="Arial Black" panose="020B0A04020102020204" pitchFamily="34" charset="0"/>
              </a:rPr>
              <a:t>or </a:t>
            </a:r>
          </a:p>
          <a:p>
            <a:pPr marL="0" indent="0">
              <a:buNone/>
            </a:pPr>
            <a:r>
              <a:rPr lang="fi-FI" dirty="0">
                <a:latin typeface="Arial Black" panose="020B0A04020102020204" pitchFamily="34" charset="0"/>
              </a:rPr>
              <a:t>Guomindang (GMD)</a:t>
            </a:r>
          </a:p>
          <a:p>
            <a:pPr marL="0" indent="0">
              <a:buNone/>
            </a:pPr>
            <a:endParaRPr lang="fi-FI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fi-FI" dirty="0">
                <a:latin typeface="Arial Black" panose="020B0A04020102020204" pitchFamily="34" charset="0"/>
              </a:rPr>
              <a:t>Pres. Sun Yat-sen 					(Sun Yixian)	</a:t>
            </a:r>
            <a:r>
              <a:rPr lang="fi-FI" dirty="0"/>
              <a:t>		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FFFB0-DE4E-483C-9211-55EE45623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315" y="2746338"/>
            <a:ext cx="3744566" cy="319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69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A254FD2C-25A2-49FA-8B5E-82F76B475F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763000" cy="1554162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latin typeface="Arial Black" panose="020B0A04020102020204" pitchFamily="34" charset="0"/>
              </a:rPr>
              <a:t>Collapse of Qing Dynasty and Chaos 1911-1949</a:t>
            </a:r>
            <a:br>
              <a:rPr lang="en-US" altLang="en-US" sz="3600" b="1" dirty="0">
                <a:latin typeface="Arial Black" panose="020B0A04020102020204" pitchFamily="34" charset="0"/>
              </a:rPr>
            </a:br>
            <a:r>
              <a:rPr lang="en-US" altLang="en-US" sz="2800" b="1" dirty="0">
                <a:latin typeface="Arial Black" panose="020B0A04020102020204" pitchFamily="34" charset="0"/>
              </a:rPr>
              <a:t>(for reference; </a:t>
            </a:r>
            <a:r>
              <a:rPr lang="en-US" altLang="en-US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remember ones in gold</a:t>
            </a:r>
            <a:r>
              <a:rPr lang="en-US" altLang="en-US" sz="2800" b="1" dirty="0"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839B8ACB-3FAC-4F66-B4D4-986A34E350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72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  <a:latin typeface="Arial Black" panose="020B0A04020102020204" pitchFamily="34" charset="0"/>
              </a:rPr>
              <a:t>1911: Birth of Republic of China</a:t>
            </a:r>
          </a:p>
          <a:p>
            <a:pPr eaLnBrk="1" hangingPunct="1"/>
            <a:r>
              <a:rPr lang="en-US" altLang="en-US" b="1" dirty="0">
                <a:latin typeface="Arial Black" panose="020B0A04020102020204" pitchFamily="34" charset="0"/>
              </a:rPr>
              <a:t>Provisional President Sun </a:t>
            </a:r>
            <a:r>
              <a:rPr lang="en-US" altLang="en-US" b="1" dirty="0" err="1">
                <a:latin typeface="Arial Black" panose="020B0A04020102020204" pitchFamily="34" charset="0"/>
              </a:rPr>
              <a:t>Yat</a:t>
            </a:r>
            <a:r>
              <a:rPr lang="en-US" altLang="en-US" b="1" dirty="0">
                <a:latin typeface="Arial Black" panose="020B0A04020102020204" pitchFamily="34" charset="0"/>
              </a:rPr>
              <a:t>-Sen 1911</a:t>
            </a:r>
          </a:p>
          <a:p>
            <a:pPr eaLnBrk="1" hangingPunct="1"/>
            <a:r>
              <a:rPr lang="en-US" altLang="en-US" b="1" dirty="0">
                <a:latin typeface="Arial Black" panose="020B0A04020102020204" pitchFamily="34" charset="0"/>
              </a:rPr>
              <a:t>Sun Overthrown 1912 (by military)</a:t>
            </a:r>
          </a:p>
          <a:p>
            <a:pPr eaLnBrk="1" hangingPunct="1"/>
            <a:r>
              <a:rPr lang="en-US" altLang="en-US" b="1" dirty="0">
                <a:solidFill>
                  <a:srgbClr val="FFFF00"/>
                </a:solidFill>
                <a:latin typeface="Arial Black" panose="020B0A04020102020204" pitchFamily="34" charset="0"/>
              </a:rPr>
              <a:t>1916-1927: Warlord Period</a:t>
            </a:r>
          </a:p>
          <a:p>
            <a:pPr eaLnBrk="1" hangingPunct="1"/>
            <a:r>
              <a:rPr lang="en-US" altLang="en-US" b="1" dirty="0">
                <a:latin typeface="Arial Black" panose="020B0A04020102020204" pitchFamily="34" charset="0"/>
              </a:rPr>
              <a:t>Japan in Manchuria 1931</a:t>
            </a:r>
          </a:p>
          <a:p>
            <a:pPr eaLnBrk="1" hangingPunct="1"/>
            <a:r>
              <a:rPr lang="en-US" altLang="en-US" b="1" dirty="0">
                <a:latin typeface="Arial Black" panose="020B0A04020102020204" pitchFamily="34" charset="0"/>
              </a:rPr>
              <a:t>1937 Japanese invasion</a:t>
            </a:r>
          </a:p>
          <a:p>
            <a:pPr eaLnBrk="1" hangingPunct="1"/>
            <a:r>
              <a:rPr lang="en-US" altLang="en-US" b="1" dirty="0">
                <a:solidFill>
                  <a:srgbClr val="FFFF00"/>
                </a:solidFill>
                <a:latin typeface="Arial Black" panose="020B0A04020102020204" pitchFamily="34" charset="0"/>
              </a:rPr>
              <a:t>1946-1949 Chinese Civil War</a:t>
            </a:r>
          </a:p>
          <a:p>
            <a:pPr lvl="1" eaLnBrk="1" hangingPunct="1"/>
            <a:r>
              <a:rPr lang="en-US" altLang="en-US" b="1" dirty="0">
                <a:solidFill>
                  <a:srgbClr val="FFFF00"/>
                </a:solidFill>
                <a:latin typeface="Arial Black" panose="020B0A04020102020204" pitchFamily="34" charset="0"/>
              </a:rPr>
              <a:t>Nationalists vs. Communists</a:t>
            </a:r>
          </a:p>
          <a:p>
            <a:pPr eaLnBrk="1" hangingPunct="1">
              <a:buFontTx/>
              <a:buNone/>
            </a:pPr>
            <a:endParaRPr lang="en-US" altLang="en-US" b="1" dirty="0"/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0D84C-13D0-4DF0-9EA2-D9C299BE9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61309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History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C9575F-7213-49FE-8BD1-0B788389F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4487"/>
            <a:ext cx="7886700" cy="473247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			           American Revolution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43525B-3D42-4C33-9A58-CB6623470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98" y="2213113"/>
            <a:ext cx="7986452" cy="409878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7E1BE3E-16A7-4788-8A1C-4DEE02F5D58B}"/>
              </a:ext>
            </a:extLst>
          </p:cNvPr>
          <p:cNvCxnSpPr/>
          <p:nvPr/>
        </p:nvCxnSpPr>
        <p:spPr>
          <a:xfrm flipH="1">
            <a:off x="7845287" y="1895061"/>
            <a:ext cx="159026" cy="216010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744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2DA91-48DB-4045-9B9F-BFF97CD8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1" y="365126"/>
            <a:ext cx="8263559" cy="1325563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1916-1927 Warlord Period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41D55-7BF0-40FA-8463-58F771B64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E09EF5-A575-4EC3-90B3-2E80533EE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947" y="1545051"/>
            <a:ext cx="6732105" cy="463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86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8BC43-9F6A-4E26-A2C2-45501BC12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Japanese Aggression 1930s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F8FE3E-FDBE-4AA5-985A-FAA5A7E27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786" y="1690689"/>
            <a:ext cx="746842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45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F2712F6A-356B-4C72-BAE2-D455717138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65126"/>
            <a:ext cx="821055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>
                <a:latin typeface="Arial Black" panose="020B0A04020102020204" pitchFamily="34" charset="0"/>
              </a:rPr>
              <a:t>Pearl Harbor, December 7, 1941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B1253B1-4B12-4E8C-8459-05CE330AE8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8436" name="Picture 5" descr="image?id=71381&amp;rendTypeId=4">
            <a:extLst>
              <a:ext uri="{FF2B5EF4-FFF2-40B4-BE49-F238E27FC236}">
                <a16:creationId xmlns:a16="http://schemas.microsoft.com/office/drawing/2014/main" id="{16CCE02E-F4AA-4935-9025-F195418AD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848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7B45A-309B-415B-B665-18ACD12AE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4A3D4-1FC3-4B9B-BD97-99A2F9175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latin typeface="Arial Black" panose="020B0A04020102020204" pitchFamily="34" charset="0"/>
              </a:rPr>
              <a:t>2. WW II</a:t>
            </a:r>
          </a:p>
          <a:p>
            <a:pPr marL="0" indent="0" algn="ctr">
              <a:buNone/>
            </a:pPr>
            <a:r>
              <a:rPr lang="en-US" sz="4800" dirty="0">
                <a:latin typeface="Arial Black" panose="020B0A04020102020204" pitchFamily="34" charset="0"/>
              </a:rPr>
              <a:t>and </a:t>
            </a:r>
          </a:p>
          <a:p>
            <a:pPr marL="0" indent="0" algn="ctr">
              <a:buNone/>
            </a:pPr>
            <a:r>
              <a:rPr lang="en-US" sz="4800" dirty="0">
                <a:latin typeface="Arial Black" panose="020B0A04020102020204" pitchFamily="34" charset="0"/>
              </a:rPr>
              <a:t>Chinese Civil War</a:t>
            </a:r>
          </a:p>
        </p:txBody>
      </p:sp>
    </p:spTree>
    <p:extLst>
      <p:ext uri="{BB962C8B-B14F-4D97-AF65-F5344CB8AC3E}">
        <p14:creationId xmlns:p14="http://schemas.microsoft.com/office/powerpoint/2010/main" val="1029049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6B2E9-F83B-4FE5-A39F-77EA3D07B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58903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Big Four Powers 1943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5BBD69-1D31-414E-BA27-1C2B4BFBC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059" y="1160050"/>
            <a:ext cx="3868340" cy="823912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Cairo Conference, November 22-26, 1943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034BA-FCCF-4E99-B83A-200B4BDB7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4477" y="2189855"/>
            <a:ext cx="4293705" cy="3999808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Chiang Kai-shek</a:t>
            </a:r>
          </a:p>
          <a:p>
            <a:r>
              <a:rPr lang="en-US" dirty="0">
                <a:latin typeface="Arial Black" panose="020B0A04020102020204" pitchFamily="34" charset="0"/>
              </a:rPr>
              <a:t>FDR</a:t>
            </a:r>
          </a:p>
          <a:p>
            <a:r>
              <a:rPr lang="en-US" dirty="0">
                <a:latin typeface="Arial Black" panose="020B0A04020102020204" pitchFamily="34" charset="0"/>
              </a:rPr>
              <a:t>Churchill</a:t>
            </a:r>
          </a:p>
          <a:p>
            <a:endParaRPr lang="en-US" sz="3600" dirty="0">
              <a:latin typeface="Arial Black" panose="020B0A04020102020204" pitchFamily="34" charset="0"/>
            </a:endParaRPr>
          </a:p>
          <a:p>
            <a:endParaRPr lang="en-US" sz="3600" dirty="0">
              <a:latin typeface="Arial Black" panose="020B0A04020102020204" pitchFamily="34" charset="0"/>
            </a:endParaRPr>
          </a:p>
          <a:p>
            <a:pPr lvl="8"/>
            <a:endParaRPr lang="en-US" sz="2600" dirty="0">
              <a:latin typeface="Arial Black" panose="020B0A04020102020204" pitchFamily="34" charset="0"/>
            </a:endParaRPr>
          </a:p>
          <a:p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8D6E44-EA76-4D8F-B392-C2A64490AA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48" y="1160050"/>
            <a:ext cx="4293705" cy="823912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Tehran Conference November 28-December 1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752AED-44B8-44A8-BA1B-2800D2C65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189855"/>
            <a:ext cx="3887391" cy="3999808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Stalin</a:t>
            </a:r>
          </a:p>
          <a:p>
            <a:r>
              <a:rPr lang="en-US" dirty="0">
                <a:latin typeface="Arial Black" panose="020B0A04020102020204" pitchFamily="34" charset="0"/>
              </a:rPr>
              <a:t>FDR</a:t>
            </a:r>
          </a:p>
          <a:p>
            <a:r>
              <a:rPr lang="en-US" dirty="0">
                <a:latin typeface="Arial Black" panose="020B0A04020102020204" pitchFamily="34" charset="0"/>
              </a:rPr>
              <a:t>Churchill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265BA3-4A18-4078-9D35-C481F0162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44" y="3974407"/>
            <a:ext cx="3887391" cy="2790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AD238E-F964-4276-AEFB-89E7349BB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49" y="3974407"/>
            <a:ext cx="4293705" cy="245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54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DEB65-9312-47CF-B589-2593296D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Post-WW II: Civil War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FE521-E828-4273-AF5C-B51C4B9A7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530" y="1681163"/>
            <a:ext cx="4312652" cy="823912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Republic of China Nationalists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A3512-00AC-4AE4-AC34-81C3E6EA6D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Chiang Kai-shek</a:t>
            </a:r>
            <a:r>
              <a:rPr lang="en-US" dirty="0"/>
              <a:t>	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3195A8-CA64-42A1-8026-EA198D7BCE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9965" y="1681163"/>
            <a:ext cx="4581837" cy="823912"/>
          </a:xfrm>
        </p:spPr>
        <p:txBody>
          <a:bodyPr>
            <a:no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Communists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People’s Republic of China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A8668F-A5D0-4121-A0FE-18DE8B228A9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Mao Zedong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F3727-8532-4DE9-91B9-77841859B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190"/>
          <a:stretch/>
        </p:blipFill>
        <p:spPr>
          <a:xfrm>
            <a:off x="683798" y="3209373"/>
            <a:ext cx="3180890" cy="3111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F7BBAA-CC17-4FDF-BDDD-4FAC4CE98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962" y="3209373"/>
            <a:ext cx="2686074" cy="311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93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F939BD97-2B2C-4888-BABE-1C0627CFA2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875" y="325437"/>
            <a:ext cx="78867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latin typeface="Arial Black" panose="020B0A04020102020204" pitchFamily="34" charset="0"/>
              </a:rPr>
              <a:t>Communist Victory</a:t>
            </a:r>
          </a:p>
        </p:txBody>
      </p:sp>
      <p:sp>
        <p:nvSpPr>
          <p:cNvPr id="23555" name="Rectangle 8">
            <a:extLst>
              <a:ext uri="{FF2B5EF4-FFF2-40B4-BE49-F238E27FC236}">
                <a16:creationId xmlns:a16="http://schemas.microsoft.com/office/drawing/2014/main" id="{EC930695-BCC0-4630-95E1-B39FB0BECE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791" y="1825625"/>
            <a:ext cx="8263559" cy="4351338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altLang="en-US" sz="3600" b="1" dirty="0">
                <a:latin typeface="Arial Black" panose="020B0A04020102020204" pitchFamily="34" charset="0"/>
              </a:rPr>
              <a:t>October 1, 1949</a:t>
            </a:r>
          </a:p>
          <a:p>
            <a:pPr eaLnBrk="1" hangingPunct="1">
              <a:buFontTx/>
              <a:buNone/>
            </a:pPr>
            <a:r>
              <a:rPr lang="en-US" altLang="en-US" sz="3600" b="1" dirty="0">
                <a:latin typeface="Arial Black" panose="020B0A04020102020204" pitchFamily="34" charset="0"/>
              </a:rPr>
              <a:t>National Day</a:t>
            </a:r>
          </a:p>
          <a:p>
            <a:pPr eaLnBrk="1" hangingPunct="1">
              <a:buFontTx/>
              <a:buNone/>
            </a:pPr>
            <a:endParaRPr lang="en-US" altLang="en-US" sz="3600" b="1" dirty="0">
              <a:latin typeface="Arial Black" panose="020B0A040201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en-US" sz="3600" b="1" dirty="0">
                <a:latin typeface="Arial Black" panose="020B0A04020102020204" pitchFamily="34" charset="0"/>
              </a:rPr>
              <a:t>Ends 100 Years </a:t>
            </a:r>
          </a:p>
          <a:p>
            <a:pPr eaLnBrk="1" hangingPunct="1">
              <a:buFontTx/>
              <a:buNone/>
            </a:pPr>
            <a:r>
              <a:rPr lang="en-US" altLang="en-US" sz="3600" b="1" dirty="0">
                <a:latin typeface="Arial Black" panose="020B0A04020102020204" pitchFamily="34" charset="0"/>
              </a:rPr>
              <a:t>Of Humiliation</a:t>
            </a:r>
          </a:p>
        </p:txBody>
      </p:sp>
      <p:pic>
        <p:nvPicPr>
          <p:cNvPr id="23556" name="Picture 5" descr="01515568">
            <a:hlinkClick r:id="rId2"/>
            <a:extLst>
              <a:ext uri="{FF2B5EF4-FFF2-40B4-BE49-F238E27FC236}">
                <a16:creationId xmlns:a16="http://schemas.microsoft.com/office/drawing/2014/main" id="{91381845-28C6-4AC2-AC64-6468FF5B7445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752600"/>
            <a:ext cx="3937000" cy="452596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392C802-CF17-4FA3-92A1-7D8B50853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Two Governments or Two Chinas 1949--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2AEBB05-D769-44F6-83A6-A66EA16E9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0504" y="1638026"/>
            <a:ext cx="6493565" cy="495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56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EEC29-3077-4913-8637-F3E765B45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52857"/>
          </a:xfrm>
        </p:spPr>
        <p:txBody>
          <a:bodyPr>
            <a:normAutofit/>
          </a:bodyPr>
          <a:lstStyle/>
          <a:p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3E879-26BA-4D5C-9BBE-67D180327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Arial Black" panose="020B0A04020102020204" pitchFamily="34" charset="0"/>
              </a:rPr>
              <a:t>3. Cold War: Isolation </a:t>
            </a:r>
            <a:br>
              <a:rPr lang="en-US" sz="4400" dirty="0">
                <a:latin typeface="Arial Black" panose="020B0A04020102020204" pitchFamily="34" charset="0"/>
              </a:rPr>
            </a:br>
            <a:r>
              <a:rPr lang="en-US" sz="4400" dirty="0">
                <a:latin typeface="Arial Black" panose="020B0A04020102020204" pitchFamily="34" charset="0"/>
              </a:rPr>
              <a:t>1949-1969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51586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BB0FE-8FD9-4231-B8A3-482FED5C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Cold War Bipolarity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F94E411-A809-47B9-9BAC-95DE9C33D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145" y="5503506"/>
            <a:ext cx="1791154" cy="101411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3F7475-A779-4AC1-93CA-C74F3E6D387B}"/>
              </a:ext>
            </a:extLst>
          </p:cNvPr>
          <p:cNvCxnSpPr/>
          <p:nvPr/>
        </p:nvCxnSpPr>
        <p:spPr>
          <a:xfrm>
            <a:off x="1351722" y="5267739"/>
            <a:ext cx="63610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CD12D9-26D5-46B2-8BC0-F1B4AB0C338F}"/>
              </a:ext>
            </a:extLst>
          </p:cNvPr>
          <p:cNvCxnSpPr/>
          <p:nvPr/>
        </p:nvCxnSpPr>
        <p:spPr>
          <a:xfrm flipH="1">
            <a:off x="3684105" y="5320748"/>
            <a:ext cx="821635" cy="10469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9D92CD-BE4D-4BAB-92F2-A71BC92F7740}"/>
              </a:ext>
            </a:extLst>
          </p:cNvPr>
          <p:cNvCxnSpPr/>
          <p:nvPr/>
        </p:nvCxnSpPr>
        <p:spPr>
          <a:xfrm>
            <a:off x="4505740" y="5320748"/>
            <a:ext cx="1020418" cy="10866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25A1BA-783D-4574-A8F8-D5F8B337099D}"/>
              </a:ext>
            </a:extLst>
          </p:cNvPr>
          <p:cNvCxnSpPr/>
          <p:nvPr/>
        </p:nvCxnSpPr>
        <p:spPr>
          <a:xfrm flipH="1">
            <a:off x="3684105" y="6374295"/>
            <a:ext cx="180229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CDB862E-EC9E-4991-A867-34F8DDE5D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45" y="2651020"/>
            <a:ext cx="1791154" cy="10141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B9C421-72A5-450D-9540-5B7E1FC0E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167" y="5466512"/>
            <a:ext cx="1901688" cy="11060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455D5A-BA8A-42C1-B3EF-51CD3C495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167" y="3956164"/>
            <a:ext cx="1901688" cy="10194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7BBE36-68C5-491A-BF1F-4BF8616B6A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1921" y="2755193"/>
            <a:ext cx="1901688" cy="1045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D47EDC-F17C-4999-81FE-827F625A23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145" y="3888223"/>
            <a:ext cx="1791154" cy="10678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E64545-F1CF-46CF-BDA0-95C0CA818F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145" y="1386268"/>
            <a:ext cx="1791154" cy="10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50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231AA-1EEA-458E-9F82-32541B3D1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1310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40C4C-B798-447F-93F1-C84D68E54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52" y="1524000"/>
            <a:ext cx="8534400" cy="4652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Arial Black" panose="020B0A04020102020204" pitchFamily="34" charset="0"/>
              </a:rPr>
              <a:t>Pre-WW II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Arial Black" panose="020B0A04020102020204" pitchFamily="34" charset="0"/>
              </a:rPr>
              <a:t>WW II and Chinese Civil War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Arial Black" panose="020B0A04020102020204" pitchFamily="34" charset="0"/>
              </a:rPr>
              <a:t>Cold War: Isolation 1949-1969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Arial Black" panose="020B0A04020102020204" pitchFamily="34" charset="0"/>
              </a:rPr>
              <a:t>Cold War: Engagement 1969-1980s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Arial Black" panose="020B0A04020102020204" pitchFamily="34" charset="0"/>
              </a:rPr>
              <a:t>Chinese Reform Begins 1978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Arial Black" panose="020B0A04020102020204" pitchFamily="34" charset="0"/>
              </a:rPr>
              <a:t>Tiananmen Square 1989</a:t>
            </a:r>
          </a:p>
        </p:txBody>
      </p:sp>
    </p:spTree>
    <p:extLst>
      <p:ext uri="{BB962C8B-B14F-4D97-AF65-F5344CB8AC3E}">
        <p14:creationId xmlns:p14="http://schemas.microsoft.com/office/powerpoint/2010/main" val="4188913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6C585506-66A4-4274-BFED-599C2B4DC71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atin typeface="Arial Black" panose="020B0A04020102020204" pitchFamily="34" charset="0"/>
              </a:rPr>
              <a:t>Korean War 1950-53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4DCC144-B066-416F-BB5B-750E7E100AC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marL="457200" lvl="1" indent="0" algn="ctr" eaLnBrk="1" hangingPunct="1">
              <a:buNone/>
              <a:defRPr/>
            </a:pPr>
            <a:r>
              <a:rPr lang="en-US" sz="3200" b="1" dirty="0">
                <a:latin typeface="Arial Black" panose="020B0A04020102020204" pitchFamily="34" charset="0"/>
              </a:rPr>
              <a:t>US, S. Korea, UN</a:t>
            </a:r>
          </a:p>
          <a:p>
            <a:pPr marL="457200" lvl="1" indent="0" algn="ctr" eaLnBrk="1" hangingPunct="1">
              <a:buNone/>
              <a:defRPr/>
            </a:pPr>
            <a:endParaRPr lang="en-US" sz="3200" b="1" dirty="0">
              <a:latin typeface="Arial Black" panose="020B0A04020102020204" pitchFamily="34" charset="0"/>
            </a:endParaRPr>
          </a:p>
          <a:p>
            <a:pPr marL="457200" lvl="1" indent="0" algn="ctr" eaLnBrk="1" hangingPunct="1">
              <a:buNone/>
              <a:defRPr/>
            </a:pPr>
            <a:r>
              <a:rPr lang="en-US" sz="3200" b="1" dirty="0">
                <a:latin typeface="Arial Black" panose="020B0A04020102020204" pitchFamily="34" charset="0"/>
              </a:rPr>
              <a:t>vs.</a:t>
            </a:r>
          </a:p>
          <a:p>
            <a:pPr marL="457200" lvl="1" indent="0" algn="ctr" eaLnBrk="1" hangingPunct="1">
              <a:buNone/>
              <a:defRPr/>
            </a:pPr>
            <a:endParaRPr lang="en-US" sz="3200" b="1" dirty="0">
              <a:latin typeface="Arial Black" panose="020B0A04020102020204" pitchFamily="34" charset="0"/>
            </a:endParaRPr>
          </a:p>
          <a:p>
            <a:pPr marL="457200" lvl="1" indent="0" algn="ctr" eaLnBrk="1" hangingPunct="1">
              <a:buNone/>
              <a:defRPr/>
            </a:pPr>
            <a:r>
              <a:rPr lang="en-US" sz="3200" b="1" dirty="0">
                <a:latin typeface="Arial Black" panose="020B0A04020102020204" pitchFamily="34" charset="0"/>
              </a:rPr>
              <a:t>N. Korea, China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16E5DA-ED55-4781-B472-58D6957FCB5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eaLnBrk="1" hangingPunct="1"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221" name="Picture 5" descr="KoreanWarMap">
            <a:extLst>
              <a:ext uri="{FF2B5EF4-FFF2-40B4-BE49-F238E27FC236}">
                <a16:creationId xmlns:a16="http://schemas.microsoft.com/office/drawing/2014/main" id="{D847D15F-F2E4-4EDE-A42F-24E69C900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04913"/>
            <a:ext cx="44164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Slide Number Placeholder 1">
            <a:extLst>
              <a:ext uri="{FF2B5EF4-FFF2-40B4-BE49-F238E27FC236}">
                <a16:creationId xmlns:a16="http://schemas.microsoft.com/office/drawing/2014/main" id="{E46CA08B-ECDB-49E8-99E1-9A984BF2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BCA83B-82E0-4B3B-B395-399202D561D4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2DC4-726F-4FC9-BE4C-EC8515106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0822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1950s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93829-E2F4-4F4C-9E55-8ECBC5494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57739"/>
            <a:ext cx="7886700" cy="471922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  <a:hlinkClick r:id="rId2"/>
              </a:rPr>
              <a:t>US-ROC Mutual Defense Treaty 1954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5233D-90FC-45C7-ADD1-A48257A53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312" y="2448890"/>
            <a:ext cx="6429375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10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1078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Chinese Foreign Policy </a:t>
            </a:r>
            <a:br>
              <a:rPr lang="en-US" sz="4000" dirty="0">
                <a:latin typeface="Arial Black" panose="020B0A04020102020204" pitchFamily="34" charset="0"/>
              </a:rPr>
            </a:br>
            <a:r>
              <a:rPr lang="en-US" sz="3600" dirty="0">
                <a:latin typeface="Arial Black" panose="020B0A04020102020204" pitchFamily="34" charset="0"/>
              </a:rPr>
              <a:t>1950s-1960s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304" y="1661376"/>
            <a:ext cx="8693240" cy="4893970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Spread global communist revolution</a:t>
            </a:r>
          </a:p>
          <a:p>
            <a:r>
              <a:rPr lang="en-US" dirty="0">
                <a:latin typeface="Arial Black" panose="020B0A04020102020204" pitchFamily="34" charset="0"/>
                <a:hlinkClick r:id="rId2"/>
              </a:rPr>
              <a:t>Five Principles of Peaceful Coexistence</a:t>
            </a:r>
            <a:endParaRPr lang="en-US" dirty="0">
              <a:latin typeface="Arial Black" panose="020B0A040201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mutual respect for sovereignty and territorial integrity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mutual non-aggression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non-interference in each other's internal affairs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equality and mutual benefit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peaceful coexistence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latin typeface="Arial Black" panose="020B0A0402010202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latin typeface="Arial Black" panose="020B0A04020102020204" pitchFamily="34" charset="0"/>
              </a:rPr>
              <a:t>Zhou Enlai, Foreign Minister 1949-58</a:t>
            </a:r>
          </a:p>
          <a:p>
            <a:pPr marL="457200" lvl="1" indent="0">
              <a:buNone/>
            </a:pPr>
            <a:r>
              <a:rPr lang="en-US" dirty="0">
                <a:latin typeface="Arial Black" panose="020B0A04020102020204" pitchFamily="34" charset="0"/>
              </a:rPr>
              <a:t>		      Premier 1949-1976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378" y="4190484"/>
            <a:ext cx="1544928" cy="201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26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ED882-9E3D-4297-BE8F-450F51A5A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98A41-D45A-427D-BBAC-9A0E79267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800" dirty="0">
                <a:latin typeface="Arial Black" panose="020B0A04020102020204" pitchFamily="34" charset="0"/>
              </a:rPr>
              <a:t>4. Cold War: Engagement </a:t>
            </a:r>
          </a:p>
          <a:p>
            <a:pPr marL="0" indent="0" algn="ctr">
              <a:buNone/>
            </a:pPr>
            <a:r>
              <a:rPr lang="en-US" sz="4800" dirty="0">
                <a:latin typeface="Arial Black" panose="020B0A04020102020204" pitchFamily="34" charset="0"/>
              </a:rPr>
              <a:t>1969-1980s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785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E032D718-9030-476A-8C91-E7D6898114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 Black" panose="020B0A04020102020204" pitchFamily="34" charset="0"/>
              </a:rPr>
              <a:t>Sino-Soviet Conflict</a:t>
            </a:r>
          </a:p>
        </p:txBody>
      </p:sp>
      <p:pic>
        <p:nvPicPr>
          <p:cNvPr id="38915" name="il_fi">
            <a:extLst>
              <a:ext uri="{FF2B5EF4-FFF2-40B4-BE49-F238E27FC236}">
                <a16:creationId xmlns:a16="http://schemas.microsoft.com/office/drawing/2014/main" id="{7EFCB503-ED6D-4654-91A7-24B9CECB9ED5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555751"/>
            <a:ext cx="5638800" cy="4800600"/>
          </a:xfrm>
        </p:spPr>
      </p:pic>
      <p:sp>
        <p:nvSpPr>
          <p:cNvPr id="38916" name="Slide Number Placeholder 1">
            <a:extLst>
              <a:ext uri="{FF2B5EF4-FFF2-40B4-BE49-F238E27FC236}">
                <a16:creationId xmlns:a16="http://schemas.microsoft.com/office/drawing/2014/main" id="{B0447B08-9DA6-4A45-9FDC-B034259F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2014F8-B728-45D1-BBB0-DBBBCF784701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AACA7BD-10D6-472B-A4ED-B7852EAD057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639762"/>
          </a:xfrm>
        </p:spPr>
        <p:txBody>
          <a:bodyPr anchorCtr="1">
            <a:normAutofit fontScale="90000"/>
          </a:bodyPr>
          <a:lstStyle/>
          <a:p>
            <a:pPr eaLnBrk="1" hangingPunct="1">
              <a:defRPr/>
            </a:pPr>
            <a:r>
              <a:rPr lang="en-US" sz="4000" dirty="0">
                <a:latin typeface="Arial Black" panose="020B0A04020102020204" pitchFamily="34" charset="0"/>
              </a:rPr>
              <a:t>Viet Nam (after 1954)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F82E085-4948-44BE-A4FB-3D27B44083B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268" name="Picture 5" descr="vietnam-map">
            <a:extLst>
              <a:ext uri="{FF2B5EF4-FFF2-40B4-BE49-F238E27FC236}">
                <a16:creationId xmlns:a16="http://schemas.microsoft.com/office/drawing/2014/main" id="{FB9AF398-A14F-4691-82CE-76100A5B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35050"/>
            <a:ext cx="388620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Slide Number Placeholder 1">
            <a:extLst>
              <a:ext uri="{FF2B5EF4-FFF2-40B4-BE49-F238E27FC236}">
                <a16:creationId xmlns:a16="http://schemas.microsoft.com/office/drawing/2014/main" id="{817DB5A2-5D04-46FD-9EB4-4F43D4B2A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3FC73F-12B0-4CA9-B2EF-0F7482EE372E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6CD6ECFE-FFA8-4303-BABE-39495BD490E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anchorCtr="1">
            <a:normAutofit fontScale="90000"/>
          </a:bodyPr>
          <a:lstStyle/>
          <a:p>
            <a:pPr eaLnBrk="1" hangingPunct="1">
              <a:defRPr/>
            </a:pPr>
            <a:r>
              <a:rPr lang="en-US" sz="4000" b="1" dirty="0">
                <a:latin typeface="Arial Black" panose="020B0A04020102020204" pitchFamily="34" charset="0"/>
              </a:rPr>
              <a:t>US Thinking</a:t>
            </a:r>
            <a:br>
              <a:rPr lang="en-US" sz="4000" b="1" dirty="0">
                <a:latin typeface="Arial Black" panose="020B0A04020102020204" pitchFamily="34" charset="0"/>
              </a:rPr>
            </a:br>
            <a:r>
              <a:rPr lang="en-US" sz="4000" b="1" dirty="0">
                <a:latin typeface="Arial Black" panose="020B0A04020102020204" pitchFamily="34" charset="0"/>
              </a:rPr>
              <a:t>Balance of Power</a:t>
            </a:r>
            <a:br>
              <a:rPr lang="en-US" sz="4000" b="1" dirty="0">
                <a:latin typeface="Arial Black" panose="020B0A04020102020204" pitchFamily="34" charset="0"/>
              </a:rPr>
            </a:br>
            <a:r>
              <a:rPr lang="en-US" sz="4000" b="1" dirty="0">
                <a:latin typeface="Arial Black" panose="020B0A04020102020204" pitchFamily="34" charset="0"/>
              </a:rPr>
              <a:t>“Triangular Diplomacy”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1FCB7DE3-C094-47FE-AF40-F569335A549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458200" cy="4530725"/>
          </a:xfrm>
        </p:spPr>
        <p:txBody>
          <a:bodyPr/>
          <a:lstStyle/>
          <a:p>
            <a:pPr lvl="1" eaLnBrk="1" hangingPunct="1">
              <a:buFontTx/>
              <a:buNone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buFontTx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		</a:t>
            </a:r>
            <a:r>
              <a:rPr lang="en-US" dirty="0"/>
              <a:t>	</a:t>
            </a:r>
            <a:r>
              <a:rPr lang="en-US" sz="4800" b="1" dirty="0">
                <a:solidFill>
                  <a:srgbClr val="0000FF"/>
                </a:solidFill>
                <a:latin typeface="Arial Black" panose="020B0A04020102020204" pitchFamily="34" charset="0"/>
              </a:rPr>
              <a:t>US</a:t>
            </a:r>
          </a:p>
          <a:p>
            <a:pPr lvl="1" eaLnBrk="1" hangingPunct="1">
              <a:buFontTx/>
              <a:buNone/>
              <a:defRPr/>
            </a:pPr>
            <a:endParaRPr lang="en-US" dirty="0"/>
          </a:p>
          <a:p>
            <a:pPr lvl="1" eaLnBrk="1" hangingPunct="1">
              <a:buFontTx/>
              <a:buNone/>
              <a:defRPr/>
            </a:pPr>
            <a:endParaRPr lang="en-US" dirty="0"/>
          </a:p>
          <a:p>
            <a:pPr lvl="1" eaLnBrk="1" hangingPunct="1">
              <a:buFontTx/>
              <a:buNone/>
              <a:defRPr/>
            </a:pPr>
            <a:endParaRPr lang="en-US" dirty="0"/>
          </a:p>
          <a:p>
            <a:pPr lvl="1" eaLnBrk="1" hangingPunct="1">
              <a:buFontTx/>
              <a:buNone/>
              <a:defRPr/>
            </a:pPr>
            <a:endParaRPr lang="en-US" dirty="0"/>
          </a:p>
          <a:p>
            <a:pPr lvl="1" eaLnBrk="1" hangingPunct="1">
              <a:buFontTx/>
              <a:buNone/>
              <a:defRPr/>
            </a:pPr>
            <a:r>
              <a:rPr lang="en-US" sz="3600" b="1" dirty="0">
                <a:solidFill>
                  <a:srgbClr val="FF3300"/>
                </a:solidFill>
                <a:latin typeface="Arial Black" panose="020B0A04020102020204" pitchFamily="34" charset="0"/>
              </a:rPr>
              <a:t>USSR</a:t>
            </a:r>
            <a:r>
              <a:rPr lang="en-US" dirty="0"/>
              <a:t>			     		     </a:t>
            </a:r>
            <a:r>
              <a:rPr lang="en-US" sz="3600" b="1" dirty="0">
                <a:solidFill>
                  <a:srgbClr val="FF3300"/>
                </a:solidFill>
                <a:latin typeface="Arial Black" panose="020B0A04020102020204" pitchFamily="34" charset="0"/>
              </a:rPr>
              <a:t>PRC</a:t>
            </a:r>
          </a:p>
        </p:txBody>
      </p:sp>
      <p:sp>
        <p:nvSpPr>
          <p:cNvPr id="44036" name="Line 4">
            <a:extLst>
              <a:ext uri="{FF2B5EF4-FFF2-40B4-BE49-F238E27FC236}">
                <a16:creationId xmlns:a16="http://schemas.microsoft.com/office/drawing/2014/main" id="{C5F9CE9C-7E5B-447C-B160-6E35764F78D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5867400"/>
            <a:ext cx="1828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7" name="Line 5">
            <a:extLst>
              <a:ext uri="{FF2B5EF4-FFF2-40B4-BE49-F238E27FC236}">
                <a16:creationId xmlns:a16="http://schemas.microsoft.com/office/drawing/2014/main" id="{C64937B2-7B82-4154-B774-6738E68A79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1400" y="4800600"/>
            <a:ext cx="914400" cy="1066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Line 6">
            <a:extLst>
              <a:ext uri="{FF2B5EF4-FFF2-40B4-BE49-F238E27FC236}">
                <a16:creationId xmlns:a16="http://schemas.microsoft.com/office/drawing/2014/main" id="{BBD42959-2688-425D-B900-3876329798D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4800600"/>
            <a:ext cx="914400" cy="1066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Line 7">
            <a:extLst>
              <a:ext uri="{FF2B5EF4-FFF2-40B4-BE49-F238E27FC236}">
                <a16:creationId xmlns:a16="http://schemas.microsoft.com/office/drawing/2014/main" id="{986627E0-D206-402A-9B14-78C52C21E94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4800600"/>
            <a:ext cx="7543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0" name="Line 8">
            <a:extLst>
              <a:ext uri="{FF2B5EF4-FFF2-40B4-BE49-F238E27FC236}">
                <a16:creationId xmlns:a16="http://schemas.microsoft.com/office/drawing/2014/main" id="{5F0799D7-7BC5-4EC1-B3C0-E009580D9B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6400" y="2667000"/>
            <a:ext cx="2209800" cy="1371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1" name="Line 9">
            <a:extLst>
              <a:ext uri="{FF2B5EF4-FFF2-40B4-BE49-F238E27FC236}">
                <a16:creationId xmlns:a16="http://schemas.microsoft.com/office/drawing/2014/main" id="{646EF10F-518C-41EE-8FEA-63E9C5E348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2667000"/>
            <a:ext cx="2590800" cy="1371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Slide Number Placeholder 1">
            <a:extLst>
              <a:ext uri="{FF2B5EF4-FFF2-40B4-BE49-F238E27FC236}">
                <a16:creationId xmlns:a16="http://schemas.microsoft.com/office/drawing/2014/main" id="{C17E86A6-6DD0-475C-9AEE-06EA4D610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77D59D-61C0-49C4-98BC-C9575E13ADCF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26B72-BF32-4ED9-9251-C163EDFA1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Chinese Thinking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Balance of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7B80D-A63F-49F5-8462-7421A9B8F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Premier Zhou Enlai</a:t>
            </a: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		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US</a:t>
            </a: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C00000"/>
                </a:solidFill>
                <a:latin typeface="Arial Black" panose="020B0A04020102020204" pitchFamily="34" charset="0"/>
              </a:rPr>
              <a:t>PRC</a:t>
            </a:r>
            <a:r>
              <a:rPr lang="en-US" sz="4000" dirty="0">
                <a:solidFill>
                  <a:srgbClr val="C00000"/>
                </a:solidFill>
                <a:latin typeface="Arial Black" panose="020B0A04020102020204" pitchFamily="34" charset="0"/>
              </a:rPr>
              <a:t>	</a:t>
            </a:r>
            <a:r>
              <a:rPr lang="en-US" dirty="0">
                <a:latin typeface="Arial Black" panose="020B0A04020102020204" pitchFamily="34" charset="0"/>
              </a:rPr>
              <a:t>	</a:t>
            </a:r>
            <a:r>
              <a:rPr lang="en-US" sz="3600" dirty="0">
                <a:solidFill>
                  <a:srgbClr val="C00000"/>
                </a:solidFill>
                <a:latin typeface="Arial Black" panose="020B0A04020102020204" pitchFamily="34" charset="0"/>
              </a:rPr>
              <a:t>USSR</a:t>
            </a:r>
            <a:endParaRPr 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C1C8D9-F2B0-4B71-84B9-D78EF6B3C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436" y="1825625"/>
            <a:ext cx="3251763" cy="46117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38FDED-0416-4AA3-8FFE-C18DEB63BC41}"/>
              </a:ext>
            </a:extLst>
          </p:cNvPr>
          <p:cNvCxnSpPr/>
          <p:nvPr/>
        </p:nvCxnSpPr>
        <p:spPr>
          <a:xfrm>
            <a:off x="848139" y="5605670"/>
            <a:ext cx="401540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F0888DAB-A3FF-4DD8-877B-999B00FDF1B7}"/>
              </a:ext>
            </a:extLst>
          </p:cNvPr>
          <p:cNvSpPr/>
          <p:nvPr/>
        </p:nvSpPr>
        <p:spPr>
          <a:xfrm>
            <a:off x="2292625" y="5706857"/>
            <a:ext cx="1126435" cy="887204"/>
          </a:xfrm>
          <a:prstGeom prst="triangle">
            <a:avLst>
              <a:gd name="adj" fmla="val 52353"/>
            </a:avLst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2BF8E3A-0E23-4C03-BD79-170F163890C6}"/>
              </a:ext>
            </a:extLst>
          </p:cNvPr>
          <p:cNvCxnSpPr/>
          <p:nvPr/>
        </p:nvCxnSpPr>
        <p:spPr>
          <a:xfrm flipH="1">
            <a:off x="1404730" y="3856383"/>
            <a:ext cx="1099931" cy="98066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0556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BA7FB1F3-A8E0-4FBB-A525-F606ECFCFD5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anchorCtr="1">
            <a:normAutofit/>
          </a:bodyPr>
          <a:lstStyle/>
          <a:p>
            <a:pPr eaLnBrk="1" hangingPunct="1">
              <a:defRPr/>
            </a:pPr>
            <a:r>
              <a:rPr lang="en-US" sz="3600" b="1" dirty="0">
                <a:latin typeface="Arial Black" panose="020B0A04020102020204" pitchFamily="34" charset="0"/>
              </a:rPr>
              <a:t>Kissinger to China, July 1971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4B98028-5363-4C92-8ED2-F837797A286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6084" name="Picture 5" descr="tucker_fig01b">
            <a:extLst>
              <a:ext uri="{FF2B5EF4-FFF2-40B4-BE49-F238E27FC236}">
                <a16:creationId xmlns:a16="http://schemas.microsoft.com/office/drawing/2014/main" id="{AB8B6F46-FEB5-4324-8E1A-832607A76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609600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Slide Number Placeholder 1">
            <a:extLst>
              <a:ext uri="{FF2B5EF4-FFF2-40B4-BE49-F238E27FC236}">
                <a16:creationId xmlns:a16="http://schemas.microsoft.com/office/drawing/2014/main" id="{CB6649B8-0E57-4907-B9EC-83368FDFC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79C3302-2901-474A-8420-2948929DA3C5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1CB1893F-ED0E-47A0-BE84-332550FD20D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anchorCtr="1">
            <a:normAutofit/>
          </a:bodyPr>
          <a:lstStyle/>
          <a:p>
            <a:pPr eaLnBrk="1" hangingPunct="1">
              <a:defRPr/>
            </a:pPr>
            <a:r>
              <a:rPr lang="en-US" sz="3600" b="1" dirty="0">
                <a:latin typeface="Arial Black" panose="020B0A04020102020204" pitchFamily="34" charset="0"/>
              </a:rPr>
              <a:t>Nixon-Mao Summit in China, February 1972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1A04F8DB-9F2F-45C1-B34D-D8F7482F56E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600200"/>
            <a:ext cx="8458200" cy="45259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8132" name="Picture 5" descr="Nixon-Mao">
            <a:extLst>
              <a:ext uri="{FF2B5EF4-FFF2-40B4-BE49-F238E27FC236}">
                <a16:creationId xmlns:a16="http://schemas.microsoft.com/office/drawing/2014/main" id="{8F05BC55-352A-436D-85E5-9688477F1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4267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7" descr="0483_lg">
            <a:extLst>
              <a:ext uri="{FF2B5EF4-FFF2-40B4-BE49-F238E27FC236}">
                <a16:creationId xmlns:a16="http://schemas.microsoft.com/office/drawing/2014/main" id="{CB9E1DD9-8BAC-49FF-BF2B-273D65A8B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267200" cy="48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Slide Number Placeholder 1">
            <a:extLst>
              <a:ext uri="{FF2B5EF4-FFF2-40B4-BE49-F238E27FC236}">
                <a16:creationId xmlns:a16="http://schemas.microsoft.com/office/drawing/2014/main" id="{71B1D1C5-6EBB-4C99-B567-709EA0CB4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B95922-1AAC-462C-83C9-561918250E5E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E643F-DC82-4546-B2A8-812D7621E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70580-4B35-4B46-A33E-0A7FBFEC8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Arial Black" panose="020B0A04020102020204" pitchFamily="34" charset="0"/>
              </a:rPr>
              <a:t>1. Pre-WW II</a:t>
            </a:r>
          </a:p>
        </p:txBody>
      </p:sp>
    </p:spTree>
    <p:extLst>
      <p:ext uri="{BB962C8B-B14F-4D97-AF65-F5344CB8AC3E}">
        <p14:creationId xmlns:p14="http://schemas.microsoft.com/office/powerpoint/2010/main" val="40738698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01AC5-97E8-4868-A8B5-DDF5F2875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732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Shanghai Communique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(</a:t>
            </a:r>
            <a:r>
              <a:rPr lang="en-US" sz="2700" dirty="0">
                <a:latin typeface="Arial Black" panose="020B0A04020102020204" pitchFamily="34" charset="0"/>
              </a:rPr>
              <a:t>US-PRC Joint Communique #1)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4C72B-67F9-49C3-A8AF-63E79A50A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1497496"/>
            <a:ext cx="8587409" cy="49953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rial Black" panose="020B0A04020102020204" pitchFamily="34" charset="0"/>
              </a:rPr>
              <a:t>Agree and Disagree in writing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Disagree: Non-Use of Force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Agree: Anti-hegemonism</a:t>
            </a:r>
          </a:p>
          <a:p>
            <a:pPr marL="0" indent="0">
              <a:buNone/>
            </a:pPr>
            <a:endParaRPr lang="en-US" sz="32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Arial Black" panose="020B0A04020102020204" pitchFamily="34" charset="0"/>
              </a:rPr>
              <a:t>Taiwan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Both: There is one China</a:t>
            </a:r>
          </a:p>
          <a:p>
            <a:pPr lvl="1"/>
            <a:r>
              <a:rPr lang="en-US" sz="2800" dirty="0">
                <a:solidFill>
                  <a:srgbClr val="C00000"/>
                </a:solidFill>
                <a:latin typeface="Arial Black" panose="020B0A04020102020204" pitchFamily="34" charset="0"/>
              </a:rPr>
              <a:t>China: None of US business</a:t>
            </a:r>
          </a:p>
          <a:p>
            <a:pPr lvl="1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US: Peaceful Resolution</a:t>
            </a:r>
          </a:p>
          <a:p>
            <a:pPr lvl="1"/>
            <a:r>
              <a:rPr lang="en-US" sz="2800" dirty="0">
                <a:latin typeface="Arial Black" panose="020B0A04020102020204" pitchFamily="34" charset="0"/>
              </a:rPr>
              <a:t>US will remove forces from Taiwan</a:t>
            </a:r>
          </a:p>
        </p:txBody>
      </p:sp>
    </p:spTree>
    <p:extLst>
      <p:ext uri="{BB962C8B-B14F-4D97-AF65-F5344CB8AC3E}">
        <p14:creationId xmlns:p14="http://schemas.microsoft.com/office/powerpoint/2010/main" val="31584741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b="1" dirty="0">
                <a:latin typeface="Arial Black" panose="020B0A04020102020204" pitchFamily="34" charset="0"/>
              </a:rPr>
              <a:t>The End of the Era In China: 1976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b="1" dirty="0">
                <a:latin typeface="Arial Black" panose="020B0A04020102020204" pitchFamily="34" charset="0"/>
              </a:rPr>
              <a:t>Mao 9/9/76			       Zhou 1/8/76</a:t>
            </a:r>
          </a:p>
        </p:txBody>
      </p:sp>
      <p:pic>
        <p:nvPicPr>
          <p:cNvPr id="10244" name="Picture 5" descr="The handshake between Mao Zedong and Zhou Enl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136" y="2310441"/>
            <a:ext cx="6172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3568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2883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Politics in Three Capitals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5625"/>
            <a:ext cx="8604738" cy="4351338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  <a:latin typeface="Arial Black" panose="020B0A04020102020204" pitchFamily="34" charset="0"/>
              </a:rPr>
              <a:t>Beijing: Deng Xiaoping – Continuity</a:t>
            </a:r>
          </a:p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Taipei: Sense of Doom; lobbying US; China Lobby</a:t>
            </a:r>
          </a:p>
          <a:p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US: Bipartisanship; search for a way to not abandon Taiwan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4698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779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Official Recognition 1/1/79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13" y="1326524"/>
            <a:ext cx="8213637" cy="5357611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  <a:hlinkClick r:id="rId2"/>
              </a:rPr>
              <a:t>Joint Communique on Establishment of Relations </a:t>
            </a:r>
            <a:r>
              <a:rPr lang="en-US" sz="2400" dirty="0">
                <a:latin typeface="Arial Black" panose="020B0A04020102020204" pitchFamily="34" charset="0"/>
                <a:hlinkClick r:id="rId2"/>
              </a:rPr>
              <a:t>12/16/78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000" dirty="0">
                <a:latin typeface="Arial Black" panose="020B0A04020102020204" pitchFamily="34" charset="0"/>
              </a:rPr>
              <a:t>(US-PRC Joint Communique #2)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Carter-Deng Xiaoping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13" y="2304397"/>
            <a:ext cx="4779678" cy="34018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645" y="3212123"/>
            <a:ext cx="3399642" cy="328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049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58367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Congress Responds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2434"/>
            <a:ext cx="7886700" cy="4734529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  <a:hlinkClick r:id="rId2"/>
              </a:rPr>
              <a:t>Taiwan Relations Act </a:t>
            </a:r>
            <a:r>
              <a:rPr lang="en-US" dirty="0">
                <a:latin typeface="Arial Black" panose="020B0A04020102020204" pitchFamily="34" charset="0"/>
              </a:rPr>
              <a:t>April 10, 1979</a:t>
            </a:r>
          </a:p>
          <a:p>
            <a:pPr lvl="1"/>
            <a:r>
              <a:rPr lang="en-US" dirty="0">
                <a:latin typeface="Arial Black" panose="020B0A04020102020204" pitchFamily="34" charset="0"/>
                <a:hlinkClick r:id="rId3"/>
              </a:rPr>
              <a:t>TRA Legislative History</a:t>
            </a:r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  <a:hlinkClick r:id="rId4"/>
              </a:rPr>
              <a:t>American Institute in Taiwan</a:t>
            </a:r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  <a:hlinkClick r:id="rId5"/>
              </a:rPr>
              <a:t>Taiwan Economic and Cultural Representative Office in the US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883" y="4001294"/>
            <a:ext cx="3709114" cy="25141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9099" y="4001294"/>
            <a:ext cx="3987018" cy="251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720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US Arms Sales to Taiwan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2359" y="1838504"/>
            <a:ext cx="7459281" cy="453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7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China, Vietnam, Cambodia Triangle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China vs. USSR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544" y="2446987"/>
            <a:ext cx="5112911" cy="412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998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9462"/>
          </a:xfrm>
        </p:spPr>
        <p:txBody>
          <a:bodyPr/>
          <a:lstStyle/>
          <a:p>
            <a:r>
              <a:rPr lang="en-US">
                <a:latin typeface="Arial Black" panose="020B0A04020102020204" pitchFamily="34" charset="0"/>
              </a:rPr>
              <a:t>1982 Diplomacy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015" y="1249250"/>
            <a:ext cx="8721970" cy="5457377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  <a:hlinkClick r:id="rId2"/>
              </a:rPr>
              <a:t>US-PRC Joint Communique #3 </a:t>
            </a:r>
            <a:r>
              <a:rPr lang="en-US" dirty="0">
                <a:latin typeface="Arial Black" panose="020B0A04020102020204" pitchFamily="34" charset="0"/>
              </a:rPr>
              <a:t>(8/17/82)</a:t>
            </a:r>
          </a:p>
          <a:p>
            <a:r>
              <a:rPr lang="en-US" b="1" dirty="0">
                <a:latin typeface="Arial Black" panose="020B0A04020102020204" pitchFamily="34" charset="0"/>
              </a:rPr>
              <a:t>US-Taiwan </a:t>
            </a:r>
            <a:r>
              <a:rPr lang="en-US" b="1" dirty="0">
                <a:latin typeface="Arial Black" panose="020B0A04020102020204" pitchFamily="34" charset="0"/>
                <a:hlinkClick r:id="rId3"/>
              </a:rPr>
              <a:t>Six Assurances </a:t>
            </a:r>
            <a:r>
              <a:rPr lang="en-US" b="1" dirty="0">
                <a:latin typeface="Arial Black" panose="020B0A04020102020204" pitchFamily="34" charset="0"/>
              </a:rPr>
              <a:t>(July 1982)</a:t>
            </a:r>
          </a:p>
          <a:p>
            <a:pPr lvl="1"/>
            <a:r>
              <a:rPr lang="en-US" sz="2800" dirty="0">
                <a:latin typeface="Arial Black" panose="020B0A04020102020204" pitchFamily="34" charset="0"/>
                <a:hlinkClick r:id="rId4"/>
              </a:rPr>
              <a:t>CRS Briefing </a:t>
            </a:r>
            <a:r>
              <a:rPr lang="en-US" sz="2800" dirty="0">
                <a:latin typeface="Arial Black" panose="020B0A04020102020204" pitchFamily="34" charset="0"/>
              </a:rPr>
              <a:t>on them</a:t>
            </a:r>
          </a:p>
          <a:p>
            <a:pPr lvl="1"/>
            <a:r>
              <a:rPr lang="en-US" sz="2800" dirty="0">
                <a:latin typeface="Arial Black" panose="020B0A04020102020204" pitchFamily="34" charset="0"/>
                <a:hlinkClick r:id="rId5"/>
              </a:rPr>
              <a:t>Declassified Cables</a:t>
            </a:r>
            <a:endParaRPr lang="en-US" sz="2800" dirty="0">
              <a:latin typeface="Arial Black" panose="020B0A04020102020204" pitchFamily="34" charset="0"/>
            </a:endParaRPr>
          </a:p>
          <a:p>
            <a:pPr lvl="1"/>
            <a:r>
              <a:rPr lang="en-US" sz="2800" b="1" dirty="0">
                <a:latin typeface="Arial Black" panose="020B0A04020102020204" pitchFamily="34" charset="0"/>
                <a:hlinkClick r:id="rId6"/>
              </a:rPr>
              <a:t>Reagan 8/17/1982 Memo</a:t>
            </a:r>
            <a:endParaRPr lang="en-US" b="1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Arial Black" panose="020B0A04020102020204" pitchFamily="34" charset="0"/>
              </a:rPr>
              <a:t>Reagan in </a:t>
            </a:r>
          </a:p>
          <a:p>
            <a:pPr marL="0" indent="0">
              <a:buNone/>
            </a:pPr>
            <a:r>
              <a:rPr lang="en-US" sz="3200" dirty="0">
                <a:latin typeface="Arial Black" panose="020B0A04020102020204" pitchFamily="34" charset="0"/>
              </a:rPr>
              <a:t>China 1984</a:t>
            </a:r>
          </a:p>
          <a:p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1326" y="3751384"/>
            <a:ext cx="4546243" cy="284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334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Policies in Three Capitals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Beijing: Reunification Eventually (force if necessary)</a:t>
            </a:r>
          </a:p>
          <a:p>
            <a:pPr marL="0" indent="0">
              <a:buNone/>
            </a:pPr>
            <a:endParaRPr lang="en-US" sz="3200" dirty="0">
              <a:latin typeface="Arial Black" panose="020B0A04020102020204" pitchFamily="34" charset="0"/>
            </a:endParaRPr>
          </a:p>
          <a:p>
            <a:r>
              <a:rPr lang="en-US" sz="3200" dirty="0">
                <a:latin typeface="Arial Black" panose="020B0A04020102020204" pitchFamily="34" charset="0"/>
              </a:rPr>
              <a:t>Taiwan: Dealing with Identity; uncertain about US commitments</a:t>
            </a:r>
          </a:p>
          <a:p>
            <a:pPr marL="0" indent="0">
              <a:buNone/>
            </a:pPr>
            <a:endParaRPr lang="en-US" sz="3200" dirty="0">
              <a:latin typeface="Arial Black" panose="020B0A04020102020204" pitchFamily="34" charset="0"/>
            </a:endParaRPr>
          </a:p>
          <a:p>
            <a:r>
              <a:rPr lang="en-US" sz="3200" dirty="0">
                <a:latin typeface="Arial Black" panose="020B0A04020102020204" pitchFamily="34" charset="0"/>
              </a:rPr>
              <a:t>US: Strategic Ambiguity</a:t>
            </a:r>
          </a:p>
        </p:txBody>
      </p:sp>
    </p:spTree>
    <p:extLst>
      <p:ext uri="{BB962C8B-B14F-4D97-AF65-F5344CB8AC3E}">
        <p14:creationId xmlns:p14="http://schemas.microsoft.com/office/powerpoint/2010/main" val="10764293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28836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Continuity in US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6875"/>
            <a:ext cx="7886700" cy="5106838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April 9, 2021 US State Department </a:t>
            </a:r>
            <a:r>
              <a:rPr lang="en-US" dirty="0">
                <a:latin typeface="Arial Black" panose="020B0A04020102020204" pitchFamily="34" charset="0"/>
                <a:hlinkClick r:id="rId2"/>
              </a:rPr>
              <a:t>Announcement</a:t>
            </a: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 Black" panose="020B0A04020102020204" pitchFamily="34" charset="0"/>
              </a:rPr>
              <a:t>US Secretary </a:t>
            </a:r>
          </a:p>
          <a:p>
            <a:pPr marL="0" indent="0">
              <a:buNone/>
            </a:pPr>
            <a:r>
              <a:rPr lang="en-US" sz="2000" dirty="0">
                <a:latin typeface="Arial Black" panose="020B0A04020102020204" pitchFamily="34" charset="0"/>
              </a:rPr>
              <a:t>of State </a:t>
            </a:r>
          </a:p>
          <a:p>
            <a:pPr marL="0" indent="0">
              <a:buNone/>
            </a:pPr>
            <a:r>
              <a:rPr lang="en-US" sz="2000" dirty="0">
                <a:latin typeface="Arial Black" panose="020B0A04020102020204" pitchFamily="34" charset="0"/>
              </a:rPr>
              <a:t>Antony </a:t>
            </a:r>
            <a:r>
              <a:rPr lang="en-US" sz="2000" dirty="0" err="1">
                <a:latin typeface="Arial Black" panose="020B0A04020102020204" pitchFamily="34" charset="0"/>
              </a:rPr>
              <a:t>Blinken</a:t>
            </a:r>
            <a:r>
              <a:rPr lang="en-US" sz="2000" dirty="0">
                <a:latin typeface="Arial Black" panose="020B0A04020102020204" pitchFamily="34" charset="0"/>
              </a:rPr>
              <a:t>, April 12, 2021</a:t>
            </a:r>
          </a:p>
          <a:p>
            <a:pPr fontAlgn="base"/>
            <a:r>
              <a:rPr lang="en-US" sz="2000" dirty="0"/>
              <a:t>“What we’ve seen, and what is of real concern to us, is increasingly aggressive actions by the government in Beijing directed at Taiwan, raising tensions in the Straits,”</a:t>
            </a:r>
          </a:p>
          <a:p>
            <a:pPr fontAlgn="base"/>
            <a:r>
              <a:rPr lang="en-US" sz="2000" dirty="0"/>
              <a:t>Using force in the Taiwan Strait is a “serious mistake” </a:t>
            </a: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1652"/>
          <a:stretch/>
        </p:blipFill>
        <p:spPr>
          <a:xfrm>
            <a:off x="5228686" y="2261199"/>
            <a:ext cx="3286664" cy="253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37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6F300-609F-4637-B09B-D6340CAD3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Foreign Policy of Chinese Dynasties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DDDFB6-0AF3-4603-9933-47502A66F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7178" y="1825625"/>
            <a:ext cx="652964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82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2EAE5-5E8D-4C19-A2A8-B8D55D1CE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Han Dynasty 206 BCE-220 AD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514204-3E8D-4B44-AF21-1F80E4B9D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9444" y="1524000"/>
            <a:ext cx="7063408" cy="477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7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98CF6-82BC-4F90-B33F-8C579555D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Tang Dynasty 618-906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CBAE6B-1881-4670-87B5-526A1BD4E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690689"/>
            <a:ext cx="7733472" cy="4802185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E8F139A-33FB-4350-95CE-AA8F5F8D5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224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19C53-9222-46E5-8559-8CF89E746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Wealth and Power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1E7702-B02C-432E-8696-7CE33D7D7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130" y="1690689"/>
            <a:ext cx="7720220" cy="397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41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EF3AAEB4-3FA3-4E33-A679-FB32BAC7AF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 Black" panose="020B0A04020102020204" pitchFamily="34" charset="0"/>
              </a:rPr>
              <a:t>Foreign Rule: Mongols</a:t>
            </a:r>
            <a:br>
              <a:rPr lang="en-US" altLang="en-US" dirty="0">
                <a:latin typeface="Arial Black" panose="020B0A04020102020204" pitchFamily="34" charset="0"/>
              </a:rPr>
            </a:br>
            <a:r>
              <a:rPr lang="en-US" altLang="en-US" dirty="0">
                <a:latin typeface="Arial Black" panose="020B0A04020102020204" pitchFamily="34" charset="0"/>
              </a:rPr>
              <a:t>Yuan Dynasty, 1279-1368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97F711A1-391F-4C96-8EEF-5EF58F02C7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2292" name="Picture 5" descr="yuan-dynasty-map-b_aL4fNPfvUOsP">
            <a:extLst>
              <a:ext uri="{FF2B5EF4-FFF2-40B4-BE49-F238E27FC236}">
                <a16:creationId xmlns:a16="http://schemas.microsoft.com/office/drawing/2014/main" id="{00ABC20D-2E39-473D-B2E5-BBFFBABE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825624"/>
            <a:ext cx="7733472" cy="466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</TotalTime>
  <Words>827</Words>
  <Application>Microsoft Office PowerPoint</Application>
  <PresentationFormat>On-screen Show (4:3)</PresentationFormat>
  <Paragraphs>250</Paragraphs>
  <Slides>49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Arial Black</vt:lpstr>
      <vt:lpstr>Calibri</vt:lpstr>
      <vt:lpstr>Calibri Light</vt:lpstr>
      <vt:lpstr>Verdana</vt:lpstr>
      <vt:lpstr>Wingdings</vt:lpstr>
      <vt:lpstr>Office Theme</vt:lpstr>
      <vt:lpstr>US-Chinese Relations Big Bang to Normalization (1970s)</vt:lpstr>
      <vt:lpstr>History</vt:lpstr>
      <vt:lpstr>Eras</vt:lpstr>
      <vt:lpstr>PowerPoint Presentation</vt:lpstr>
      <vt:lpstr>Foreign Policy of Chinese Dynasties</vt:lpstr>
      <vt:lpstr>Han Dynasty 206 BCE-220 AD</vt:lpstr>
      <vt:lpstr>Tang Dynasty 618-906</vt:lpstr>
      <vt:lpstr>Wealth and Power</vt:lpstr>
      <vt:lpstr>Foreign Rule: Mongols Yuan Dynasty, 1279-1368</vt:lpstr>
      <vt:lpstr>PowerPoint Presentation</vt:lpstr>
      <vt:lpstr>Admiral Zheng He’s Voyages 1405-1433 (Ming Dynasty 1368-1644)</vt:lpstr>
      <vt:lpstr>British Colonialism: Opium Wars</vt:lpstr>
      <vt:lpstr>“Carving Up China like a Ripe melon” “100 Years of Humiliation” 1842-1949</vt:lpstr>
      <vt:lpstr>Japanese Threat</vt:lpstr>
      <vt:lpstr>US Policy: Free and Open Trade</vt:lpstr>
      <vt:lpstr>US “Open Door” Policy</vt:lpstr>
      <vt:lpstr>1911-1912: Qing Falls Republic of China Born</vt:lpstr>
      <vt:lpstr>Republic of China</vt:lpstr>
      <vt:lpstr>Collapse of Qing Dynasty and Chaos 1911-1949 (for reference; remember ones in gold)</vt:lpstr>
      <vt:lpstr>1916-1927 Warlord Period</vt:lpstr>
      <vt:lpstr>Japanese Aggression 1930s</vt:lpstr>
      <vt:lpstr>Pearl Harbor, December 7, 1941</vt:lpstr>
      <vt:lpstr>PowerPoint Presentation</vt:lpstr>
      <vt:lpstr>Big Four Powers 1943</vt:lpstr>
      <vt:lpstr>Post-WW II: Civil War</vt:lpstr>
      <vt:lpstr>Communist Victory</vt:lpstr>
      <vt:lpstr>Two Governments or Two Chinas 1949--</vt:lpstr>
      <vt:lpstr>PowerPoint Presentation</vt:lpstr>
      <vt:lpstr>Cold War Bipolarity</vt:lpstr>
      <vt:lpstr>Korean War 1950-53</vt:lpstr>
      <vt:lpstr>1950s</vt:lpstr>
      <vt:lpstr>Chinese Foreign Policy  1950s-1960s</vt:lpstr>
      <vt:lpstr>PowerPoint Presentation</vt:lpstr>
      <vt:lpstr>Sino-Soviet Conflict</vt:lpstr>
      <vt:lpstr>Viet Nam (after 1954)</vt:lpstr>
      <vt:lpstr>US Thinking Balance of Power “Triangular Diplomacy”</vt:lpstr>
      <vt:lpstr>Chinese Thinking Balance of Power</vt:lpstr>
      <vt:lpstr>Kissinger to China, July 1971</vt:lpstr>
      <vt:lpstr>Nixon-Mao Summit in China, February 1972</vt:lpstr>
      <vt:lpstr>Shanghai Communique (US-PRC Joint Communique #1)</vt:lpstr>
      <vt:lpstr>The End of the Era In China: 1976</vt:lpstr>
      <vt:lpstr>Politics in Three Capitals</vt:lpstr>
      <vt:lpstr>Official Recognition 1/1/79</vt:lpstr>
      <vt:lpstr>Congress Responds</vt:lpstr>
      <vt:lpstr>US Arms Sales to Taiwan</vt:lpstr>
      <vt:lpstr>China, Vietnam, Cambodia Triangle</vt:lpstr>
      <vt:lpstr>1982 Diplomacy</vt:lpstr>
      <vt:lpstr>Policies in Three Capitals</vt:lpstr>
      <vt:lpstr>Continuity in US Policy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US-Chinese Relations Big Bang to Tiananmen Square</dc:title>
  <dc:creator>William Newmann</dc:creator>
  <cp:lastModifiedBy>William Newmann</cp:lastModifiedBy>
  <cp:revision>44</cp:revision>
  <dcterms:created xsi:type="dcterms:W3CDTF">2021-03-31T14:52:14Z</dcterms:created>
  <dcterms:modified xsi:type="dcterms:W3CDTF">2023-07-12T15:28:49Z</dcterms:modified>
</cp:coreProperties>
</file>