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16" r:id="rId2"/>
    <p:sldId id="317" r:id="rId3"/>
    <p:sldId id="313" r:id="rId4"/>
    <p:sldId id="312" r:id="rId5"/>
    <p:sldId id="256" r:id="rId6"/>
    <p:sldId id="318" r:id="rId7"/>
    <p:sldId id="319" r:id="rId8"/>
    <p:sldId id="297" r:id="rId9"/>
    <p:sldId id="320" r:id="rId10"/>
    <p:sldId id="321" r:id="rId11"/>
    <p:sldId id="265" r:id="rId12"/>
    <p:sldId id="266" r:id="rId13"/>
    <p:sldId id="322" r:id="rId14"/>
    <p:sldId id="323" r:id="rId15"/>
    <p:sldId id="261" r:id="rId16"/>
    <p:sldId id="325" r:id="rId17"/>
    <p:sldId id="324" r:id="rId18"/>
    <p:sldId id="257" r:id="rId19"/>
    <p:sldId id="258" r:id="rId20"/>
    <p:sldId id="259" r:id="rId21"/>
    <p:sldId id="260" r:id="rId22"/>
    <p:sldId id="264" r:id="rId23"/>
    <p:sldId id="262" r:id="rId24"/>
    <p:sldId id="331" r:id="rId25"/>
    <p:sldId id="328" r:id="rId26"/>
    <p:sldId id="326" r:id="rId27"/>
    <p:sldId id="33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5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A4AA5-9919-427F-BF5C-D8DE9CD5E2E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47F46-542A-42CB-893C-1F8A0EF6E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39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0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4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17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4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0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5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74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19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00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76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2081-5E25-421F-AE94-4079DC33D67B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719B6-05E7-47A2-976F-7E5E7188C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15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whitehouse.gov/briefing-room/speeches-remarks/2023/04/27/remarks-by-national-security-advisor-jake-sullivan-on-renewing-american-economic-leadership-at-the-brookings-institution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fat.govt.nz/en/trade/free-trade-agreements/free-trade-agreements-in-force/cptpp/comprehensive-and-progressive-agreement-for-trans-pacific-partnership-text-and-resources/" TargetMode="External"/><Relationship Id="rId2" Type="http://schemas.openxmlformats.org/officeDocument/2006/relationships/hyperlink" Target="https://ustr.gov/trade-agreements/free-trade-agreements/trans-pacific-partnership/tpp-full-tex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as.org/sgp/crs/row/R45529.pdf" TargetMode="External"/><Relationship Id="rId2" Type="http://schemas.openxmlformats.org/officeDocument/2006/relationships/hyperlink" Target="https://www.china-briefing.com/news/read-chinas-new-law-foreign-investment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>
                <a:latin typeface="Arial Black" panose="020B0A04020102020204" pitchFamily="34" charset="0"/>
              </a:rPr>
              <a:t>US-China Trade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Interdependence or Trade War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(or something in between)</a:t>
            </a:r>
          </a:p>
        </p:txBody>
      </p:sp>
    </p:spTree>
    <p:extLst>
      <p:ext uri="{BB962C8B-B14F-4D97-AF65-F5344CB8AC3E}">
        <p14:creationId xmlns:p14="http://schemas.microsoft.com/office/powerpoint/2010/main" val="890302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3. State Capitalism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as a Rival Model?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Washington Consensus 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vs. </a:t>
            </a:r>
          </a:p>
          <a:p>
            <a:pPr marL="0" indent="0" algn="ctr">
              <a:buNone/>
            </a:pPr>
            <a:r>
              <a:rPr lang="en-US" sz="3200" dirty="0">
                <a:latin typeface="Arial Black" panose="020B0A04020102020204" pitchFamily="34" charset="0"/>
              </a:rPr>
              <a:t>Beijing Consensus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812874"/>
            <a:ext cx="8096250" cy="268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56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AE39-2A3B-4CD4-A9A7-2DAA2C24D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Chinese State Owned Enterprises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C24408-C825-4FA4-ABA9-104234019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917" y="1915285"/>
            <a:ext cx="7402166" cy="457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4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DBF9-A796-4CE7-914D-B65DD1BC4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State Owned Enterprises’ Debt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1FCD01-72AD-4D6E-B894-BC5378039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895" y="2027685"/>
            <a:ext cx="7368209" cy="426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2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4. US Trade Deficit and Trump Tariffs on China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111" y="1825625"/>
            <a:ext cx="75677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50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Employment by Sector Long 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584" y="1938233"/>
            <a:ext cx="7737894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23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464A1-9680-425C-A9BD-4AE8A10B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US Trade Deficit with China to 1985 to 2016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E05C5C3-C080-4642-85AC-A22FD9554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882" y="2226469"/>
            <a:ext cx="7367155" cy="3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65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Trade Deficit is in Manufacturing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62" y="1825626"/>
            <a:ext cx="75998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0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151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More Detailed View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78634"/>
            <a:ext cx="7445675" cy="45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70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28D62F-1159-4128-A093-7FC39A5D1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But…US Exports to China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541DB2-CF70-452E-9BC8-4A0D1EAED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882" y="2229446"/>
            <a:ext cx="7419109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11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83AE-E2F8-480C-80A0-E18A8960E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Chinese Exports to the 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DCABE2-A841-401D-A1CA-2C7F39D18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4009" y="2226469"/>
            <a:ext cx="7419109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4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Is US-China Economic Rivalry like English-German Economic Rivalry?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Hegemon vs Challenger?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3463" b="16168"/>
          <a:stretch/>
        </p:blipFill>
        <p:spPr>
          <a:xfrm>
            <a:off x="534838" y="2656937"/>
            <a:ext cx="7686136" cy="365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9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6FAD6-85FA-40DF-987F-2453DDF30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Biggest Importer by State, 2016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1500" dirty="0">
                <a:latin typeface="Arial Black" panose="020B0A04020102020204" pitchFamily="34" charset="0"/>
              </a:rPr>
              <a:t>https://www.businessinsider.com/state-trading-partners-map-2016-10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869926-8DB5-4442-988F-7B2FECA21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529" y="2304107"/>
            <a:ext cx="7325591" cy="35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74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88F31-A98B-49B8-A4AF-377788CE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Biggest Exporter by State, 2016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sz="1500" dirty="0">
                <a:latin typeface="Arial Black" panose="020B0A04020102020204" pitchFamily="34" charset="0"/>
              </a:rPr>
              <a:t>https://www.businessinsider.com/state-trading-partners-map-2016-10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905D8A-BF73-4EFB-89E3-5D5A26927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268" y="2286000"/>
            <a:ext cx="7272068" cy="379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97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C6B7-94D5-4EBE-9CF1-6CB3B3D1F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Industrial Robots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544685-4336-4E8F-9A19-F18CA14C85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269" y="2125266"/>
            <a:ext cx="7341078" cy="37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79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D3635-00CC-469C-8D2A-F42D35FDD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Opioid Deaths 2017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D85CCD-1D65-4455-86BD-545C9583F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164" y="2226468"/>
            <a:ext cx="6241673" cy="335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00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A10B-CFB9-47D8-886F-F26D6802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Bigger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9430D-EFA2-4ACE-9C4B-2CBD485D1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What if the US and China blame each other for their political and economic problems?</a:t>
            </a:r>
          </a:p>
        </p:txBody>
      </p:sp>
      <p:pic>
        <p:nvPicPr>
          <p:cNvPr id="1026" name="Picture 2" descr="Why Blaming China For The Pandemic Probably Won't Help Trump Win |  FiveThirtyEight">
            <a:extLst>
              <a:ext uri="{FF2B5EF4-FFF2-40B4-BE49-F238E27FC236}">
                <a16:creationId xmlns:a16="http://schemas.microsoft.com/office/drawing/2014/main" id="{AED97243-C2C2-4B41-AE17-EDA765C8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3523422"/>
            <a:ext cx="4526445" cy="306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553943-DDEF-4C72-A094-9E870A4453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8" t="27932" r="13750"/>
          <a:stretch/>
        </p:blipFill>
        <p:spPr>
          <a:xfrm>
            <a:off x="5155095" y="3617844"/>
            <a:ext cx="3545785" cy="287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95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9312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Trump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2755"/>
            <a:ext cx="7886700" cy="4624208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Tariffs to force open the Chinese economy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553418"/>
            <a:ext cx="8006392" cy="403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21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Tariffs Didn’t fix the Trade Deficit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6" y="1972270"/>
            <a:ext cx="7203057" cy="405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69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BB38F-5626-4A89-9C2A-EEDA5CBC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2541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Biden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95683-24D2-4DC9-95F3-1F3FABFD5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37733"/>
            <a:ext cx="8134350" cy="4839230"/>
          </a:xfrm>
        </p:spPr>
        <p:txBody>
          <a:bodyPr/>
          <a:lstStyle/>
          <a:p>
            <a:r>
              <a:rPr lang="en-US" dirty="0">
                <a:hlinkClick r:id="rId2"/>
              </a:rPr>
              <a:t>National Security Advisor Jake Sullivan, April 27, 2023</a:t>
            </a:r>
            <a:endParaRPr lang="en-US" dirty="0"/>
          </a:p>
          <a:p>
            <a:endParaRPr lang="en-US" dirty="0"/>
          </a:p>
          <a:p>
            <a:r>
              <a:rPr lang="en-US" dirty="0"/>
              <a:t>US-China economic competition</a:t>
            </a:r>
          </a:p>
          <a:p>
            <a:r>
              <a:rPr lang="en-US" dirty="0"/>
              <a:t>Industrial Policy by US Gov’t</a:t>
            </a:r>
          </a:p>
          <a:p>
            <a:r>
              <a:rPr lang="en-US" dirty="0"/>
              <a:t>Public Investment</a:t>
            </a:r>
          </a:p>
          <a:p>
            <a:r>
              <a:rPr lang="en-US" dirty="0"/>
              <a:t>Strategic Sectors</a:t>
            </a:r>
          </a:p>
          <a:p>
            <a:r>
              <a:rPr lang="en-US"/>
              <a:t>“De-Risking”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39873F-4AE5-41DD-8389-BE1B086FA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909" y="2865440"/>
            <a:ext cx="319458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4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7789C-A805-4511-A49C-98C2D930B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04" y="596256"/>
            <a:ext cx="8187546" cy="126401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Competition and/or Interdependence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1A15B-8C2B-4609-9444-B5D611092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804" y="2096219"/>
            <a:ext cx="8187546" cy="4321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>
                <a:latin typeface="Arial Black" panose="020B0A04020102020204" pitchFamily="34" charset="0"/>
              </a:rPr>
              <a:t>Two Views</a:t>
            </a:r>
          </a:p>
          <a:p>
            <a:pPr marL="0" indent="0">
              <a:buNone/>
            </a:pPr>
            <a:endParaRPr lang="en-US" sz="2700" dirty="0">
              <a:latin typeface="Arial Black" panose="020B0A04020102020204" pitchFamily="34" charset="0"/>
            </a:endParaRPr>
          </a:p>
          <a:p>
            <a:pPr marL="385763" indent="-385763">
              <a:buAutoNum type="arabicPeriod"/>
            </a:pPr>
            <a:r>
              <a:rPr lang="en-US" sz="2700" dirty="0">
                <a:latin typeface="Arial Black" panose="020B0A04020102020204" pitchFamily="34" charset="0"/>
              </a:rPr>
              <a:t>Zero-Sum Game: One winner; one loser</a:t>
            </a:r>
          </a:p>
          <a:p>
            <a:pPr marL="0" indent="0">
              <a:buNone/>
            </a:pPr>
            <a:endParaRPr lang="en-US" sz="27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700" dirty="0">
                <a:latin typeface="Arial Black" panose="020B0A04020102020204" pitchFamily="34" charset="0"/>
              </a:rPr>
              <a:t>2. Complex Game: Winners and losers</a:t>
            </a:r>
          </a:p>
          <a:p>
            <a:pPr lvl="1"/>
            <a:r>
              <a:rPr lang="en-US" sz="2700" dirty="0">
                <a:latin typeface="Arial Black" panose="020B0A04020102020204" pitchFamily="34" charset="0"/>
              </a:rPr>
              <a:t>Based on choices</a:t>
            </a:r>
          </a:p>
          <a:p>
            <a:pPr lvl="1"/>
            <a:r>
              <a:rPr lang="en-US" sz="2700" dirty="0">
                <a:latin typeface="Arial Black" panose="020B0A04020102020204" pitchFamily="34" charset="0"/>
              </a:rPr>
              <a:t>Win a little; lose a little</a:t>
            </a:r>
          </a:p>
          <a:p>
            <a:pPr lvl="1"/>
            <a:r>
              <a:rPr lang="en-US" sz="2700" dirty="0">
                <a:latin typeface="Arial Black" panose="020B0A04020102020204" pitchFamily="34" charset="0"/>
              </a:rPr>
              <a:t>Both can win; both can lose</a:t>
            </a:r>
          </a:p>
        </p:txBody>
      </p:sp>
    </p:spTree>
    <p:extLst>
      <p:ext uri="{BB962C8B-B14F-4D97-AF65-F5344CB8AC3E}">
        <p14:creationId xmlns:p14="http://schemas.microsoft.com/office/powerpoint/2010/main" val="113403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8CAC9-826A-4A5B-B5EE-28789B1C3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Issues in the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592B-40FE-481D-8E8D-2E9BBAD57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700" dirty="0">
                <a:latin typeface="Arial Black" panose="020B0A04020102020204" pitchFamily="34" charset="0"/>
              </a:rPr>
              <a:t>Is Chinese wealth a threat to the US?</a:t>
            </a:r>
          </a:p>
          <a:p>
            <a:pPr marL="0" indent="0">
              <a:buNone/>
            </a:pPr>
            <a:endParaRPr lang="en-US" sz="2700" dirty="0">
              <a:latin typeface="Arial Black" panose="020B0A0402010202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2700" dirty="0">
                <a:latin typeface="Arial Black" panose="020B0A04020102020204" pitchFamily="34" charset="0"/>
              </a:rPr>
              <a:t>Liberalism or Nationalism?</a:t>
            </a:r>
          </a:p>
          <a:p>
            <a:pPr marL="514350" indent="-514350">
              <a:buFont typeface="+mj-lt"/>
              <a:buAutoNum type="arabicPeriod" startAt="2"/>
            </a:pPr>
            <a:endParaRPr lang="en-US" sz="2700" dirty="0">
              <a:latin typeface="Arial Black" panose="020B0A04020102020204" pitchFamily="34" charset="0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2700" dirty="0">
                <a:latin typeface="Arial Black" panose="020B0A04020102020204" pitchFamily="34" charset="0"/>
              </a:rPr>
              <a:t>State Capitalism as a Rival Model?</a:t>
            </a:r>
          </a:p>
          <a:p>
            <a:pPr marL="0" indent="0">
              <a:buNone/>
            </a:pPr>
            <a:endParaRPr lang="en-US" sz="27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sz="2700" dirty="0">
                <a:latin typeface="Arial Black" panose="020B0A04020102020204" pitchFamily="34" charset="0"/>
              </a:rPr>
              <a:t>4. Is the US trade deficit with China a threat?</a:t>
            </a:r>
          </a:p>
        </p:txBody>
      </p:sp>
    </p:spTree>
    <p:extLst>
      <p:ext uri="{BB962C8B-B14F-4D97-AF65-F5344CB8AC3E}">
        <p14:creationId xmlns:p14="http://schemas.microsoft.com/office/powerpoint/2010/main" val="3574745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CD33F1-5502-4506-BE46-1C87C064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A04020102020204" pitchFamily="34" charset="0"/>
              </a:rPr>
              <a:t>1. Chinese Wealth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772F9A-102B-44E3-BF9D-251DBA6691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226469"/>
            <a:ext cx="7886700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47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7196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2. Liberalism or Nationalism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Post-WW II Liberal Rules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7172" y="1513188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592" y="4161886"/>
            <a:ext cx="2695575" cy="1695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25" y="1553057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40" y="1553057"/>
            <a:ext cx="2095052" cy="1768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540" y="3454483"/>
            <a:ext cx="1912280" cy="2402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7850" y="4257136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18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7BF1DFEB-A69E-4E93-B37F-0DE4CA76D0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1243611"/>
          </a:xfrm>
        </p:spPr>
        <p:txBody>
          <a:bodyPr>
            <a:noAutofit/>
          </a:bodyPr>
          <a:lstStyle/>
          <a:p>
            <a:r>
              <a:rPr lang="en-US" altLang="en-US" sz="3600" dirty="0">
                <a:latin typeface="Arial Black" panose="020B0A04020102020204" pitchFamily="34" charset="0"/>
              </a:rPr>
              <a:t>Obama-Era Liberalism</a:t>
            </a:r>
            <a:br>
              <a:rPr lang="en-US" altLang="en-US" sz="3600" dirty="0">
                <a:latin typeface="Arial Black" panose="020B0A04020102020204" pitchFamily="34" charset="0"/>
              </a:rPr>
            </a:br>
            <a:r>
              <a:rPr lang="en-US" altLang="en-US" sz="3600" dirty="0">
                <a:latin typeface="Arial Black" panose="020B0A04020102020204" pitchFamily="34" charset="0"/>
              </a:rPr>
              <a:t>(Biden too?)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810BD9AF-B517-47C6-9246-90EC765E8A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99404"/>
            <a:ext cx="8229600" cy="5006196"/>
          </a:xfrm>
        </p:spPr>
        <p:txBody>
          <a:bodyPr/>
          <a:lstStyle/>
          <a:p>
            <a:r>
              <a:rPr lang="en-US" altLang="en-US" dirty="0">
                <a:latin typeface="Arial Black" panose="020B0A04020102020204" pitchFamily="34" charset="0"/>
                <a:hlinkClick r:id="rId2"/>
              </a:rPr>
              <a:t>TPP Agreement</a:t>
            </a:r>
            <a:endParaRPr lang="en-US" altLang="en-US" dirty="0">
              <a:latin typeface="Arial Black" panose="020B0A04020102020204" pitchFamily="34" charset="0"/>
            </a:endParaRPr>
          </a:p>
          <a:p>
            <a:r>
              <a:rPr lang="en-US" altLang="en-US" dirty="0">
                <a:latin typeface="Arial Black" panose="020B0A04020102020204" pitchFamily="34" charset="0"/>
                <a:hlinkClick r:id="rId3"/>
              </a:rPr>
              <a:t>Comprehensive and Progressive TPP Text</a:t>
            </a:r>
            <a:endParaRPr lang="en-US" altLang="en-US" dirty="0">
              <a:latin typeface="Arial Black" panose="020B0A04020102020204" pitchFamily="34" charset="0"/>
            </a:endParaRPr>
          </a:p>
        </p:txBody>
      </p:sp>
      <p:pic>
        <p:nvPicPr>
          <p:cNvPr id="24580" name="Picture 3">
            <a:extLst>
              <a:ext uri="{FF2B5EF4-FFF2-40B4-BE49-F238E27FC236}">
                <a16:creationId xmlns:a16="http://schemas.microsoft.com/office/drawing/2014/main" id="{A4EAB6C2-8886-47FF-9017-BD9C8F742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131389"/>
            <a:ext cx="7734300" cy="350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97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E9503E9A-7450-4F02-8A39-034A8B6A1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Intellectual Property Rights (IPR)</a:t>
            </a:r>
          </a:p>
        </p:txBody>
      </p:sp>
      <p:pic>
        <p:nvPicPr>
          <p:cNvPr id="9219" name="Picture 4" descr="Billy China 191">
            <a:extLst>
              <a:ext uri="{FF2B5EF4-FFF2-40B4-BE49-F238E27FC236}">
                <a16:creationId xmlns:a16="http://schemas.microsoft.com/office/drawing/2014/main" id="{ECF6E502-B892-4347-A8CC-C4E9A144BC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973" y="2125266"/>
            <a:ext cx="7481454" cy="3617714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Nationalist Trend?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301925" y="1681163"/>
            <a:ext cx="4196257" cy="823912"/>
          </a:xfrm>
        </p:spPr>
        <p:txBody>
          <a:bodyPr/>
          <a:lstStyle/>
          <a:p>
            <a:r>
              <a:rPr lang="en-US" dirty="0"/>
              <a:t>Does China want to change the rules?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275" y="2505074"/>
            <a:ext cx="4342907" cy="4137265"/>
          </a:xfrm>
        </p:spPr>
        <p:txBody>
          <a:bodyPr/>
          <a:lstStyle/>
          <a:p>
            <a:r>
              <a:rPr lang="en-US" dirty="0">
                <a:hlinkClick r:id="rId2"/>
              </a:rPr>
              <a:t>Chinese 2019 Foreign Investment Law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Premier Li Keqiang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Does the US Want to Change the Rules?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4137264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3"/>
              </a:rPr>
              <a:t>Trump Tariffs on China and Others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Trump signing executive order on China tariffs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11" y="3541962"/>
            <a:ext cx="3391544" cy="206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464" y="3319461"/>
            <a:ext cx="2742716" cy="228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364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</TotalTime>
  <Words>343</Words>
  <Application>Microsoft Office PowerPoint</Application>
  <PresentationFormat>On-screen Show (4:3)</PresentationFormat>
  <Paragraphs>76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Office Theme</vt:lpstr>
      <vt:lpstr>PowerPoint Presentation</vt:lpstr>
      <vt:lpstr>Is US-China Economic Rivalry like English-German Economic Rivalry?</vt:lpstr>
      <vt:lpstr>Competition and/or Interdependence</vt:lpstr>
      <vt:lpstr>Issues in the Debate</vt:lpstr>
      <vt:lpstr>1. Chinese Wealth</vt:lpstr>
      <vt:lpstr>2. Liberalism or Nationalism Post-WW II Liberal Rules</vt:lpstr>
      <vt:lpstr>Obama-Era Liberalism (Biden too?)</vt:lpstr>
      <vt:lpstr>Intellectual Property Rights (IPR)</vt:lpstr>
      <vt:lpstr>Nationalist Trend?</vt:lpstr>
      <vt:lpstr>3. State Capitalism as a Rival Model?</vt:lpstr>
      <vt:lpstr>Chinese State Owned Enterprises</vt:lpstr>
      <vt:lpstr>State Owned Enterprises’ Debt</vt:lpstr>
      <vt:lpstr>4. US Trade Deficit and Trump Tariffs on China</vt:lpstr>
      <vt:lpstr>Employment by Sector Long View</vt:lpstr>
      <vt:lpstr>US Trade Deficit with China to 1985 to 2016</vt:lpstr>
      <vt:lpstr>Trade Deficit is in Manufacturing</vt:lpstr>
      <vt:lpstr>More Detailed View</vt:lpstr>
      <vt:lpstr>But…US Exports to China</vt:lpstr>
      <vt:lpstr>Chinese Exports to the US</vt:lpstr>
      <vt:lpstr>Biggest Importer by State, 2016 https://www.businessinsider.com/state-trading-partners-map-2016-10</vt:lpstr>
      <vt:lpstr>Biggest Exporter by State, 2016 https://www.businessinsider.com/state-trading-partners-map-2016-10</vt:lpstr>
      <vt:lpstr>Industrial Robots</vt:lpstr>
      <vt:lpstr>Opioid Deaths 2017</vt:lpstr>
      <vt:lpstr>The Bigger Problem?</vt:lpstr>
      <vt:lpstr>Trump Solution</vt:lpstr>
      <vt:lpstr>Tariffs Didn’t fix the Trade Deficit</vt:lpstr>
      <vt:lpstr>Biden Policy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Chinese Economic Growth</dc:title>
  <dc:creator>William Newmann</dc:creator>
  <cp:lastModifiedBy>William Newmann</cp:lastModifiedBy>
  <cp:revision>31</cp:revision>
  <dcterms:created xsi:type="dcterms:W3CDTF">2019-03-25T12:24:54Z</dcterms:created>
  <dcterms:modified xsi:type="dcterms:W3CDTF">2023-07-21T17:13:07Z</dcterms:modified>
</cp:coreProperties>
</file>