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83" r:id="rId11"/>
    <p:sldId id="284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281" r:id="rId20"/>
    <p:sldId id="285" r:id="rId21"/>
    <p:sldId id="286" r:id="rId22"/>
    <p:sldId id="287" r:id="rId23"/>
    <p:sldId id="280" r:id="rId24"/>
    <p:sldId id="276" r:id="rId25"/>
    <p:sldId id="278" r:id="rId26"/>
    <p:sldId id="279" r:id="rId27"/>
    <p:sldId id="282" r:id="rId28"/>
    <p:sldId id="288" r:id="rId29"/>
    <p:sldId id="274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4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9F4610-A820-414D-9F80-D3001BD4214E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E4AADE-7146-4757-AE21-6AD6F0188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030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438A955-9E8C-4146-AF7C-7AEBC8192E7E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4482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409DFDF-7D3F-4903-8BAA-62B9793230FD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8183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18F0374-ACC3-4F27-B062-732ECE326A5A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6922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7890DF7-7D9E-4A71-ADBA-BD8E286EA46A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9040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0F9AB84-9481-4CB5-8A34-AF72A58EF1EB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1305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DFB5059-5A30-4DBA-B66E-CCD1732039DB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7516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1D2D-1DD8-4F39-9405-E2B1C5D3264E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FDE8E-591C-4224-A867-D0C23F505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1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1D2D-1DD8-4F39-9405-E2B1C5D3264E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FDE8E-591C-4224-A867-D0C23F505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68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1D2D-1DD8-4F39-9405-E2B1C5D3264E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FDE8E-591C-4224-A867-D0C23F505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25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1D2D-1DD8-4F39-9405-E2B1C5D3264E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FDE8E-591C-4224-A867-D0C23F505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77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1D2D-1DD8-4F39-9405-E2B1C5D3264E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FDE8E-591C-4224-A867-D0C23F505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198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1D2D-1DD8-4F39-9405-E2B1C5D3264E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FDE8E-591C-4224-A867-D0C23F505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41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1D2D-1DD8-4F39-9405-E2B1C5D3264E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FDE8E-591C-4224-A867-D0C23F505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1D2D-1DD8-4F39-9405-E2B1C5D3264E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FDE8E-591C-4224-A867-D0C23F505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44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1D2D-1DD8-4F39-9405-E2B1C5D3264E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FDE8E-591C-4224-A867-D0C23F505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28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1D2D-1DD8-4F39-9405-E2B1C5D3264E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FDE8E-591C-4224-A867-D0C23F505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495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1D2D-1DD8-4F39-9405-E2B1C5D3264E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FDE8E-591C-4224-A867-D0C23F505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5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D1D2D-1DD8-4F39-9405-E2B1C5D3264E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FDE8E-591C-4224-A867-D0C23F505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016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statista.com/statistics/257112/main-import-partners-for-china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nti.org/analysis/articles/chinas-growing-missile-arsenal-and-the-risk-of-a-taiwan-missile-crisis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gress.gov/bill/102nd-congress/house-bill/5318" TargetMode="External"/><Relationship Id="rId2" Type="http://schemas.openxmlformats.org/officeDocument/2006/relationships/hyperlink" Target="https://www.congress.gov/bill/102nd-congress/house-bill/221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hyperlink" Target="https://www.archives.gov/files/federal-register/executive-orders/pdf/12850.pdf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media.defense.gov/2020/Sep/01/2002488689/-1/-1/1/2020-DOD-CHINA-MILITARY-POWER-REPORT-FINAL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35391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latin typeface="Arial Black" panose="020B0A04020102020204" pitchFamily="34" charset="0"/>
              </a:rPr>
              <a:t>BIG</a:t>
            </a:r>
            <a:r>
              <a:rPr lang="en-US" dirty="0">
                <a:latin typeface="Arial Black" panose="020B0A04020102020204" pitchFamily="34" charset="0"/>
              </a:rPr>
              <a:t> Changes since 1970s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00517"/>
            <a:ext cx="7886700" cy="545526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 Black" panose="020B0A04020102020204" pitchFamily="34" charset="0"/>
              </a:rPr>
              <a:t>Chinese Economic Reform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 Black" panose="020B0A04020102020204" pitchFamily="34" charset="0"/>
              </a:rPr>
              <a:t>Taiwanese Democracy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 Black" panose="020B0A04020102020204" pitchFamily="34" charset="0"/>
              </a:rPr>
              <a:t>US Response to the changes</a:t>
            </a: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Deng Xiaoping		DPP in Taiwan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10" y="2788627"/>
            <a:ext cx="2667000" cy="30494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391" y="2861529"/>
            <a:ext cx="2841381" cy="279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28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US Trade Partners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4758" y="1799746"/>
            <a:ext cx="675448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18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  <a:hlinkClick r:id="rId2"/>
              </a:rPr>
              <a:t>China’s Trade Partners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4387" y="1825625"/>
            <a:ext cx="705522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174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Wealth?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4015" y="1825625"/>
            <a:ext cx="722893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43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Defense Spending Too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483567"/>
            <a:ext cx="7231224" cy="469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13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latin typeface="Arial Black" panose="020B0A04020102020204" pitchFamily="34" charset="0"/>
              </a:rPr>
              <a:t>2. Taiwan Democracy</a:t>
            </a:r>
          </a:p>
          <a:p>
            <a:pPr marL="0" indent="0" algn="ctr">
              <a:buNone/>
            </a:pPr>
            <a:r>
              <a:rPr lang="en-US" sz="4400" dirty="0">
                <a:latin typeface="Arial Black" panose="020B0A04020102020204" pitchFamily="34" charset="0"/>
              </a:rPr>
              <a:t>  </a:t>
            </a:r>
          </a:p>
          <a:p>
            <a:pPr marL="0" indent="0" algn="ctr">
              <a:buNone/>
            </a:pPr>
            <a:endParaRPr lang="en-US" sz="4400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en-US" sz="3200" dirty="0">
                <a:latin typeface="Arial Black" panose="020B0A04020102020204" pitchFamily="34" charset="0"/>
              </a:rPr>
              <a:t>(and all its complications for </a:t>
            </a:r>
          </a:p>
          <a:p>
            <a:pPr marL="0" indent="0" algn="ctr">
              <a:buNone/>
            </a:pPr>
            <a:r>
              <a:rPr lang="en-US" sz="3200" dirty="0">
                <a:latin typeface="Arial Black" panose="020B0A04020102020204" pitchFamily="34" charset="0"/>
              </a:rPr>
              <a:t>US-China relations)</a:t>
            </a:r>
          </a:p>
        </p:txBody>
      </p:sp>
    </p:spTree>
    <p:extLst>
      <p:ext uri="{BB962C8B-B14F-4D97-AF65-F5344CB8AC3E}">
        <p14:creationId xmlns:p14="http://schemas.microsoft.com/office/powerpoint/2010/main" val="2846883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The Transition 1980s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527" y="1544128"/>
            <a:ext cx="8738559" cy="463283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200" dirty="0">
                <a:latin typeface="Arial Black" panose="020B0A04020102020204" pitchFamily="34" charset="0"/>
              </a:rPr>
              <a:t>Chiang Kai-shek	Chiang Ching-</a:t>
            </a:r>
            <a:r>
              <a:rPr lang="en-US" sz="2200" dirty="0" err="1">
                <a:latin typeface="Arial Black" panose="020B0A04020102020204" pitchFamily="34" charset="0"/>
              </a:rPr>
              <a:t>kuo</a:t>
            </a:r>
            <a:r>
              <a:rPr lang="en-US" sz="2200" dirty="0">
                <a:latin typeface="Arial Black" panose="020B0A04020102020204" pitchFamily="34" charset="0"/>
              </a:rPr>
              <a:t>	       Lee Teng-hui</a:t>
            </a:r>
          </a:p>
          <a:p>
            <a:pPr marL="0" indent="0">
              <a:buNone/>
            </a:pPr>
            <a:r>
              <a:rPr lang="en-US" sz="2200" dirty="0">
                <a:latin typeface="Arial Black" panose="020B0A04020102020204" pitchFamily="34" charset="0"/>
              </a:rPr>
              <a:t>Pres. 1948-75	Pres. 1978-1988	     Pres. 1988-2000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17" y="1815974"/>
            <a:ext cx="2397706" cy="32090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806" y="2238876"/>
            <a:ext cx="2097206" cy="27861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892" y="3269189"/>
            <a:ext cx="2609314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29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0647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KMT vs. DPP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dirty="0">
                <a:latin typeface="Arial Black" panose="020B0A04020102020204" pitchFamily="34" charset="0"/>
              </a:rPr>
              <a:t>Presidents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043" y="1825624"/>
            <a:ext cx="8731549" cy="482534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000" dirty="0">
                <a:latin typeface="Arial Black" panose="020B0A04020102020204" pitchFamily="34" charset="0"/>
              </a:rPr>
              <a:t>Chen Shui-bian	    Ma Ying-</a:t>
            </a:r>
            <a:r>
              <a:rPr lang="en-US" sz="2000" dirty="0" err="1">
                <a:latin typeface="Arial Black" panose="020B0A04020102020204" pitchFamily="34" charset="0"/>
              </a:rPr>
              <a:t>jeou</a:t>
            </a:r>
            <a:r>
              <a:rPr lang="en-US" sz="2000" dirty="0">
                <a:latin typeface="Arial Black" panose="020B0A04020102020204" pitchFamily="34" charset="0"/>
              </a:rPr>
              <a:t>	         Tsai </a:t>
            </a:r>
            <a:r>
              <a:rPr lang="en-US" sz="2000" dirty="0" err="1">
                <a:latin typeface="Arial Black" panose="020B0A04020102020204" pitchFamily="34" charset="0"/>
              </a:rPr>
              <a:t>Ing</a:t>
            </a:r>
            <a:r>
              <a:rPr lang="en-US" sz="2000" dirty="0">
                <a:latin typeface="Arial Black" panose="020B0A04020102020204" pitchFamily="34" charset="0"/>
              </a:rPr>
              <a:t>-wen</a:t>
            </a:r>
          </a:p>
          <a:p>
            <a:pPr marL="0" indent="0">
              <a:buNone/>
            </a:pPr>
            <a:r>
              <a:rPr lang="en-US" sz="2000" dirty="0">
                <a:latin typeface="Arial Black" panose="020B0A04020102020204" pitchFamily="34" charset="0"/>
              </a:rPr>
              <a:t>DPP			    KMT		         DPP</a:t>
            </a:r>
          </a:p>
          <a:p>
            <a:pPr marL="0" indent="0">
              <a:buNone/>
            </a:pPr>
            <a:r>
              <a:rPr lang="en-US" sz="2000" dirty="0">
                <a:latin typeface="Arial Black" panose="020B0A04020102020204" pitchFamily="34" charset="0"/>
              </a:rPr>
              <a:t>2000-2008		    2008-2016	         	         2016--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4808" y="1515073"/>
            <a:ext cx="2635009" cy="3537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787" y="1515073"/>
            <a:ext cx="2700246" cy="35375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43" y="1515073"/>
            <a:ext cx="2610749" cy="353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25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5119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Taiwan-China Interdependence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2535" y="1825625"/>
            <a:ext cx="703892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6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253" y="227104"/>
            <a:ext cx="7886700" cy="1325563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China Military Coercion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57864"/>
            <a:ext cx="7886700" cy="4719099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March 1996 Presidential Election</a:t>
            </a:r>
          </a:p>
          <a:p>
            <a:r>
              <a:rPr lang="en-US" dirty="0">
                <a:latin typeface="Arial Black" panose="020B0A04020102020204" pitchFamily="34" charset="0"/>
              </a:rPr>
              <a:t>Chinese Missile Tests/Exercises March 1996</a:t>
            </a: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  <a:hlinkClick r:id="rId2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  <a:hlinkClick r:id="rId2"/>
            </a:endParaRP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  <a:hlinkClick r:id="rId2"/>
              </a:rPr>
              <a:t>Current </a:t>
            </a: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  <a:hlinkClick r:id="rId2"/>
              </a:rPr>
              <a:t>Missile </a:t>
            </a: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  <a:hlinkClick r:id="rId2"/>
              </a:rPr>
              <a:t>Deployments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553" y="2510287"/>
            <a:ext cx="4473874" cy="381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95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“1992 Consensus”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China: ARATS: Association for Relations Across the Taiwan Straits</a:t>
            </a: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Taiwan: Straits Exchange Foundation</a:t>
            </a: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1993 Meeting</a:t>
            </a: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694" y="3872273"/>
            <a:ext cx="3882246" cy="261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02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latin typeface="Arial Black" panose="020B0A04020102020204" pitchFamily="34" charset="0"/>
              </a:rPr>
              <a:t>1. Chinese Economic Reform</a:t>
            </a:r>
          </a:p>
          <a:p>
            <a:pPr marL="0" indent="0" algn="ctr">
              <a:buNone/>
            </a:pPr>
            <a:endParaRPr lang="en-US" sz="3200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en-US" sz="3200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en-US" sz="3200" dirty="0">
                <a:latin typeface="Arial Black" panose="020B0A04020102020204" pitchFamily="34" charset="0"/>
              </a:rPr>
              <a:t>Goal: Returning China to its Rightful Status</a:t>
            </a:r>
          </a:p>
        </p:txBody>
      </p:sp>
    </p:spTree>
    <p:extLst>
      <p:ext uri="{BB962C8B-B14F-4D97-AF65-F5344CB8AC3E}">
        <p14:creationId xmlns:p14="http://schemas.microsoft.com/office/powerpoint/2010/main" val="4288442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C5140-72E3-5B46-3F4E-4CE2C674B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President Tsai Ing-wen</a:t>
            </a:r>
            <a:br>
              <a:rPr lang="en-US" sz="4000" dirty="0">
                <a:latin typeface="Arial Black" panose="020B0A04020102020204" pitchFamily="34" charset="0"/>
              </a:rPr>
            </a:br>
            <a:r>
              <a:rPr lang="en-US" sz="4000" dirty="0">
                <a:latin typeface="Arial Black" panose="020B0A04020102020204" pitchFamily="34" charset="0"/>
              </a:rPr>
              <a:t>Rejects 1992 Consensus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BE83D-179C-11D4-A423-0B9D76C1F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417" y="1928262"/>
            <a:ext cx="7886700" cy="435133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294D0D-10E3-28AF-01D0-C4110A5C3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17" y="1772816"/>
            <a:ext cx="3729914" cy="2143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145873-0DF4-EC76-9431-6C4937511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201" y="3228490"/>
            <a:ext cx="5083046" cy="305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69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6DAE9-9973-F3E9-2CB7-7FF6A28C1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365127"/>
            <a:ext cx="8462865" cy="69856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Summer 2022: Visit of US House Speaker </a:t>
            </a:r>
            <a:br>
              <a:rPr lang="en-US" sz="2800" dirty="0">
                <a:latin typeface="Arial Black" panose="020B0A04020102020204" pitchFamily="34" charset="0"/>
              </a:rPr>
            </a:br>
            <a:r>
              <a:rPr lang="en-US" sz="2800" dirty="0">
                <a:latin typeface="Arial Black" panose="020B0A04020102020204" pitchFamily="34" charset="0"/>
              </a:rPr>
              <a:t>Nancy Pelosi to Taiwan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D82844A-5337-089A-060C-BAA07EAFE1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6832" y="1380931"/>
            <a:ext cx="5710335" cy="528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88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E9A5B-9B97-B6F7-4292-7200C9D55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3. US Response to all the Changes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9CCC731-9907-FB42-87E2-B4C6E1DA38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604" y="2270688"/>
            <a:ext cx="4450701" cy="29337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E13942-BAA4-5F0C-97BD-64FB2D087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282" y="2248678"/>
            <a:ext cx="4002832" cy="293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307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66859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US Policy Mid-1980s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430" y="1535502"/>
            <a:ext cx="8178920" cy="4641461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China as balancer </a:t>
            </a:r>
          </a:p>
          <a:p>
            <a:r>
              <a:rPr lang="en-US" dirty="0">
                <a:latin typeface="Arial Black" panose="020B0A04020102020204" pitchFamily="34" charset="0"/>
              </a:rPr>
              <a:t>China as economic opportunity</a:t>
            </a:r>
          </a:p>
          <a:p>
            <a:r>
              <a:rPr lang="en-US" dirty="0">
                <a:latin typeface="Arial Black" panose="020B0A04020102020204" pitchFamily="34" charset="0"/>
              </a:rPr>
              <a:t>China as dictatorship</a:t>
            </a:r>
          </a:p>
          <a:p>
            <a:r>
              <a:rPr lang="en-US" dirty="0">
                <a:latin typeface="Arial Black" panose="020B0A04020102020204" pitchFamily="34" charset="0"/>
              </a:rPr>
              <a:t>China as threat to Taiwan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968" y="3865166"/>
            <a:ext cx="1866900" cy="2447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013" y="3865166"/>
            <a:ext cx="1866900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584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b="1" dirty="0">
                <a:latin typeface="Arial Black" panose="020B0A04020102020204" pitchFamily="34" charset="0"/>
              </a:rPr>
              <a:t>Tiananmen Square 1989 </a:t>
            </a:r>
            <a:br>
              <a:rPr lang="en-US" altLang="en-US" sz="3600" b="1" dirty="0">
                <a:latin typeface="Arial Black" panose="020B0A04020102020204" pitchFamily="34" charset="0"/>
              </a:rPr>
            </a:br>
            <a:r>
              <a:rPr lang="en-US" altLang="en-US" sz="3600" b="1" dirty="0">
                <a:latin typeface="Arial Black" panose="020B0A04020102020204" pitchFamily="34" charset="0"/>
              </a:rPr>
              <a:t>April 16-June 4, 1989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5364" name="Picture 5" descr="284_Wang_D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82" y="1825625"/>
            <a:ext cx="3308230" cy="4718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3961" y="1825624"/>
            <a:ext cx="3237257" cy="471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78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latin typeface="Arial Black" panose="020B0A04020102020204" pitchFamily="34" charset="0"/>
              </a:rPr>
              <a:t>June 4, 1989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7412" name="Picture 5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7848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326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dirty="0">
                <a:latin typeface="Arial Black" panose="020B0A04020102020204" pitchFamily="34" charset="0"/>
              </a:rPr>
              <a:t>Bush 41 View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8200" cy="4530725"/>
          </a:xfrm>
        </p:spPr>
        <p:txBody>
          <a:bodyPr/>
          <a:lstStyle/>
          <a:p>
            <a:pPr lvl="1" eaLnBrk="1" hangingPunct="1">
              <a:buFontTx/>
              <a:buNone/>
            </a:pPr>
            <a:endParaRPr lang="en-US" altLang="en-US" dirty="0"/>
          </a:p>
          <a:p>
            <a:pPr lvl="1" eaLnBrk="1" hangingPunct="1">
              <a:buFontTx/>
              <a:buNone/>
            </a:pPr>
            <a:r>
              <a:rPr lang="en-US" altLang="en-US" dirty="0"/>
              <a:t>					</a:t>
            </a:r>
            <a:r>
              <a:rPr lang="en-US" altLang="en-US" sz="4800" b="1" dirty="0">
                <a:solidFill>
                  <a:srgbClr val="0000FF"/>
                </a:solidFill>
              </a:rPr>
              <a:t>US</a:t>
            </a:r>
          </a:p>
          <a:p>
            <a:pPr lvl="1" eaLnBrk="1" hangingPunct="1">
              <a:buFontTx/>
              <a:buNone/>
            </a:pPr>
            <a:endParaRPr lang="en-US" altLang="en-US" dirty="0"/>
          </a:p>
          <a:p>
            <a:pPr lvl="1" eaLnBrk="1" hangingPunct="1">
              <a:buFontTx/>
              <a:buNone/>
            </a:pPr>
            <a:endParaRPr lang="en-US" altLang="en-US" dirty="0"/>
          </a:p>
          <a:p>
            <a:pPr lvl="1" eaLnBrk="1" hangingPunct="1">
              <a:buFontTx/>
              <a:buNone/>
            </a:pPr>
            <a:endParaRPr lang="en-US" altLang="en-US" sz="3600" b="1" dirty="0">
              <a:solidFill>
                <a:srgbClr val="FF3300"/>
              </a:solidFill>
            </a:endParaRPr>
          </a:p>
          <a:p>
            <a:pPr lvl="1" eaLnBrk="1" hangingPunct="1">
              <a:buFontTx/>
              <a:buNone/>
            </a:pPr>
            <a:r>
              <a:rPr lang="en-US" altLang="en-US" sz="3600" b="1" dirty="0">
                <a:solidFill>
                  <a:srgbClr val="FF3300"/>
                </a:solidFill>
              </a:rPr>
              <a:t>USSR</a:t>
            </a:r>
            <a:r>
              <a:rPr lang="en-US" altLang="en-US" dirty="0"/>
              <a:t>					     	     </a:t>
            </a:r>
            <a:r>
              <a:rPr lang="en-US" altLang="en-US" sz="3600" b="1" dirty="0">
                <a:solidFill>
                  <a:srgbClr val="FF3300"/>
                </a:solidFill>
              </a:rPr>
              <a:t>PRC</a:t>
            </a:r>
          </a:p>
        </p:txBody>
      </p:sp>
      <p:sp>
        <p:nvSpPr>
          <p:cNvPr id="18436" name="Line 4"/>
          <p:cNvSpPr>
            <a:spLocks noChangeShapeType="1"/>
          </p:cNvSpPr>
          <p:nvPr/>
        </p:nvSpPr>
        <p:spPr bwMode="auto">
          <a:xfrm>
            <a:off x="3581400" y="5867400"/>
            <a:ext cx="1828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7" name="Line 5"/>
          <p:cNvSpPr>
            <a:spLocks noChangeShapeType="1"/>
          </p:cNvSpPr>
          <p:nvPr/>
        </p:nvSpPr>
        <p:spPr bwMode="auto">
          <a:xfrm flipV="1">
            <a:off x="3581400" y="4800600"/>
            <a:ext cx="914400" cy="1066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8" name="Line 6"/>
          <p:cNvSpPr>
            <a:spLocks noChangeShapeType="1"/>
          </p:cNvSpPr>
          <p:nvPr/>
        </p:nvSpPr>
        <p:spPr bwMode="auto">
          <a:xfrm>
            <a:off x="4495800" y="4800600"/>
            <a:ext cx="914400" cy="1066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9" name="Line 7"/>
          <p:cNvSpPr>
            <a:spLocks noChangeShapeType="1"/>
          </p:cNvSpPr>
          <p:nvPr/>
        </p:nvSpPr>
        <p:spPr bwMode="auto">
          <a:xfrm>
            <a:off x="762000" y="4800600"/>
            <a:ext cx="7543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0" name="Line 8"/>
          <p:cNvSpPr>
            <a:spLocks noChangeShapeType="1"/>
          </p:cNvSpPr>
          <p:nvPr/>
        </p:nvSpPr>
        <p:spPr bwMode="auto">
          <a:xfrm flipH="1">
            <a:off x="2027208" y="2651875"/>
            <a:ext cx="2209800" cy="1371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4814977" y="2667631"/>
            <a:ext cx="2590800" cy="1371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036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Congressional View </a:t>
            </a:r>
            <a:br>
              <a:rPr lang="en-US" sz="3600" dirty="0">
                <a:latin typeface="Arial Black" panose="020B0A04020102020204" pitchFamily="34" charset="0"/>
              </a:rPr>
            </a:br>
            <a:r>
              <a:rPr lang="en-US" sz="3600" dirty="0">
                <a:latin typeface="Arial Black" panose="020B0A04020102020204" pitchFamily="34" charset="0"/>
              </a:rPr>
              <a:t>Clinton View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26211" y="1690689"/>
            <a:ext cx="7989139" cy="4486274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Most Favored Nation Status</a:t>
            </a:r>
          </a:p>
          <a:p>
            <a:r>
              <a:rPr lang="en-US" dirty="0">
                <a:latin typeface="Arial Black" panose="020B0A04020102020204" pitchFamily="34" charset="0"/>
                <a:hlinkClick r:id="rId2"/>
              </a:rPr>
              <a:t>US-China Act 1991</a:t>
            </a:r>
            <a:endParaRPr lang="en-US" dirty="0">
              <a:latin typeface="Arial Black" panose="020B0A04020102020204" pitchFamily="34" charset="0"/>
            </a:endParaRPr>
          </a:p>
          <a:p>
            <a:r>
              <a:rPr lang="en-US" dirty="0">
                <a:latin typeface="Arial Black" panose="020B0A04020102020204" pitchFamily="34" charset="0"/>
                <a:hlinkClick r:id="rId3"/>
              </a:rPr>
              <a:t>US-China Act 1992</a:t>
            </a:r>
            <a:endParaRPr lang="en-US" dirty="0">
              <a:latin typeface="Arial Black" panose="020B0A04020102020204" pitchFamily="34" charset="0"/>
            </a:endParaRPr>
          </a:p>
          <a:p>
            <a:r>
              <a:rPr lang="en-US" dirty="0">
                <a:latin typeface="Arial Black" panose="020B0A04020102020204" pitchFamily="34" charset="0"/>
              </a:rPr>
              <a:t>Clinton </a:t>
            </a:r>
            <a:r>
              <a:rPr lang="en-US" dirty="0">
                <a:latin typeface="Arial Black" panose="020B0A04020102020204" pitchFamily="34" charset="0"/>
                <a:hlinkClick r:id="rId4"/>
              </a:rPr>
              <a:t>Executive Order 12850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b="8900"/>
          <a:stretch/>
        </p:blipFill>
        <p:spPr>
          <a:xfrm>
            <a:off x="3972740" y="3786267"/>
            <a:ext cx="4542610" cy="264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4174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8BA19-8DAA-F3E3-1073-52FB297E1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9" y="365126"/>
            <a:ext cx="8490857" cy="101580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Consensus…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sz="1600" dirty="0">
                <a:latin typeface="Arial Black" panose="020B0A04020102020204" pitchFamily="34" charset="0"/>
              </a:rPr>
              <a:t>Wikideas1 (talk) (Uploads), Public domain, via Wikimedia Commons</a:t>
            </a:r>
            <a:br>
              <a:rPr lang="en-US" sz="1600" dirty="0">
                <a:latin typeface="Arial Black" panose="020B0A04020102020204" pitchFamily="34" charset="0"/>
              </a:rPr>
            </a:br>
            <a:r>
              <a:rPr lang="en-US" sz="1600" dirty="0">
                <a:latin typeface="Arial Black" panose="020B0A04020102020204" pitchFamily="34" charset="0"/>
              </a:rPr>
              <a:t>https://commons.wikimedia.org/wiki/File:United_States_trade_with_china_history.gif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1805297-7001-EA86-B19A-8EF6C92281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530219"/>
            <a:ext cx="7483151" cy="483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6178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2391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What is China?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9673"/>
            <a:ext cx="8058150" cy="505729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Arial Black" panose="020B0A04020102020204" pitchFamily="34" charset="0"/>
              </a:rPr>
              <a:t>Greatest Economic Opportunity of Our Time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Arial Black" panose="020B0A04020102020204" pitchFamily="34" charset="0"/>
              </a:rPr>
              <a:t>Dictatorship Committing Human Rights Violations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Arial Black" panose="020B0A04020102020204" pitchFamily="34" charset="0"/>
                <a:hlinkClick r:id="rId2"/>
              </a:rPr>
              <a:t>Great Power Rival</a:t>
            </a:r>
            <a:r>
              <a:rPr lang="en-US" dirty="0">
                <a:latin typeface="Arial Black" panose="020B0A04020102020204" pitchFamily="34" charset="0"/>
              </a:rPr>
              <a:t>; Peer Competitor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294" r="29226"/>
          <a:stretch/>
        </p:blipFill>
        <p:spPr>
          <a:xfrm>
            <a:off x="232912" y="4205378"/>
            <a:ext cx="2493035" cy="24024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5424" y="3385038"/>
            <a:ext cx="2584214" cy="32227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516811-ED4D-6B69-B2B7-223444AC51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497"/>
          <a:stretch/>
        </p:blipFill>
        <p:spPr>
          <a:xfrm>
            <a:off x="2873828" y="4250075"/>
            <a:ext cx="2911152" cy="235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69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>
                <a:latin typeface="Arial Black" panose="020B0A04020102020204" pitchFamily="34" charset="0"/>
              </a:rPr>
              <a:t>China Under Reform 1978--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3600" b="1" dirty="0">
                <a:latin typeface="Arial Black" panose="020B0A04020102020204" pitchFamily="34" charset="0"/>
              </a:rPr>
              <a:t>Deng’s Policies</a:t>
            </a:r>
          </a:p>
          <a:p>
            <a:r>
              <a:rPr lang="en-US" altLang="en-US" sz="3600" b="1" dirty="0">
                <a:latin typeface="Arial Black" panose="020B0A04020102020204" pitchFamily="34" charset="0"/>
              </a:rPr>
              <a:t>Priority on economic modernization</a:t>
            </a:r>
          </a:p>
          <a:p>
            <a:r>
              <a:rPr lang="en-US" altLang="en-US" sz="3600" b="1" dirty="0">
                <a:latin typeface="Arial Black" panose="020B0A04020102020204" pitchFamily="34" charset="0"/>
              </a:rPr>
              <a:t>Integrating into the world</a:t>
            </a:r>
          </a:p>
          <a:p>
            <a:r>
              <a:rPr lang="en-US" altLang="en-US" sz="3600" b="1" dirty="0">
                <a:latin typeface="Arial Black" panose="020B0A04020102020204" pitchFamily="34" charset="0"/>
              </a:rPr>
              <a:t>A more powerful China</a:t>
            </a:r>
          </a:p>
          <a:p>
            <a:r>
              <a:rPr lang="en-US" altLang="en-US" sz="3600" b="1" dirty="0">
                <a:latin typeface="Arial Black" panose="020B0A04020102020204" pitchFamily="34" charset="0"/>
              </a:rPr>
              <a:t>Foreign Policy</a:t>
            </a:r>
          </a:p>
          <a:p>
            <a:pPr lvl="1"/>
            <a:r>
              <a:rPr lang="en-US" altLang="en-US" sz="3200" b="1" dirty="0">
                <a:latin typeface="Arial Black" panose="020B0A04020102020204" pitchFamily="34" charset="0"/>
              </a:rPr>
              <a:t>“low profile” </a:t>
            </a:r>
          </a:p>
          <a:p>
            <a:pPr lvl="1"/>
            <a:r>
              <a:rPr lang="en-US" altLang="en-US" sz="3200" b="1" dirty="0">
                <a:latin typeface="Arial Black" panose="020B0A04020102020204" pitchFamily="34" charset="0"/>
              </a:rPr>
              <a:t>“bide time”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094" y="3837347"/>
            <a:ext cx="2207366" cy="251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10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latin typeface="Arial Black" panose="020B0A04020102020204" pitchFamily="34" charset="0"/>
              </a:rPr>
              <a:t>Special Economic Zones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3316" name="Picture 5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825624"/>
            <a:ext cx="6477000" cy="481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5650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latin typeface="Arial Black" panose="020B0A04020102020204" pitchFamily="34" charset="0"/>
              </a:rPr>
              <a:t>China in the World Economy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825625"/>
            <a:ext cx="8265184" cy="4351338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dirty="0"/>
          </a:p>
          <a:p>
            <a:pPr eaLnBrk="1" hangingPunct="1">
              <a:buFontTx/>
              <a:buNone/>
            </a:pPr>
            <a:r>
              <a:rPr lang="en-US" altLang="en-US" dirty="0">
                <a:latin typeface="Arial Black" panose="020B0A04020102020204" pitchFamily="34" charset="0"/>
              </a:rPr>
              <a:t>“Open Door Policy”</a:t>
            </a:r>
          </a:p>
          <a:p>
            <a:pPr eaLnBrk="1" hangingPunct="1">
              <a:buFontTx/>
              <a:buNone/>
            </a:pPr>
            <a:endParaRPr lang="en-US" altLang="en-US" dirty="0"/>
          </a:p>
          <a:p>
            <a:pPr eaLnBrk="1" hangingPunct="1">
              <a:buFontTx/>
              <a:buNone/>
            </a:pPr>
            <a:endParaRPr lang="en-US" altLang="en-US" dirty="0"/>
          </a:p>
          <a:p>
            <a:pPr eaLnBrk="1" hangingPunct="1">
              <a:buFontTx/>
              <a:buNone/>
            </a:pPr>
            <a:r>
              <a:rPr lang="en-US" altLang="en-US" sz="2400" b="1" dirty="0">
                <a:latin typeface="Arial Black" panose="020B0A04020102020204" pitchFamily="34" charset="0"/>
              </a:rPr>
              <a:t>Foreign						   Exports</a:t>
            </a:r>
          </a:p>
          <a:p>
            <a:pPr eaLnBrk="1" hangingPunct="1">
              <a:buFontTx/>
              <a:buNone/>
            </a:pPr>
            <a:r>
              <a:rPr lang="en-US" altLang="en-US" sz="2400" b="1" dirty="0">
                <a:latin typeface="Arial Black" panose="020B0A04020102020204" pitchFamily="34" charset="0"/>
              </a:rPr>
              <a:t>investment					   to the </a:t>
            </a:r>
          </a:p>
          <a:p>
            <a:pPr eaLnBrk="1" hangingPunct="1">
              <a:buFontTx/>
              <a:buNone/>
            </a:pPr>
            <a:r>
              <a:rPr lang="en-US" altLang="en-US" sz="2400" b="1" dirty="0">
                <a:latin typeface="Arial Black" panose="020B0A04020102020204" pitchFamily="34" charset="0"/>
              </a:rPr>
              <a:t>in China						   world</a:t>
            </a:r>
          </a:p>
        </p:txBody>
      </p:sp>
      <p:sp>
        <p:nvSpPr>
          <p:cNvPr id="15364" name="Oval 4"/>
          <p:cNvSpPr>
            <a:spLocks noChangeArrowheads="1"/>
          </p:cNvSpPr>
          <p:nvPr/>
        </p:nvSpPr>
        <p:spPr bwMode="auto">
          <a:xfrm>
            <a:off x="2943765" y="3722978"/>
            <a:ext cx="3847380" cy="232201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latin typeface="Arial Black" panose="020B0A04020102020204" pitchFamily="34" charset="0"/>
              </a:rPr>
              <a:t>SEZ</a:t>
            </a:r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2352136" y="4883988"/>
            <a:ext cx="1524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Line 7"/>
          <p:cNvSpPr>
            <a:spLocks noChangeShapeType="1"/>
          </p:cNvSpPr>
          <p:nvPr/>
        </p:nvSpPr>
        <p:spPr bwMode="auto">
          <a:xfrm>
            <a:off x="6091686" y="4883987"/>
            <a:ext cx="990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911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Fastest growing Large economy in the World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1268" y="1825625"/>
            <a:ext cx="729794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22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Shenzhen</a:t>
            </a:r>
          </a:p>
        </p:txBody>
      </p:sp>
      <p:pic>
        <p:nvPicPr>
          <p:cNvPr id="174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28800"/>
            <a:ext cx="7162800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7075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eaLnBrk="1" hangingPunct="1"/>
            <a:r>
              <a:rPr lang="en-US" altLang="en-US" b="1"/>
              <a:t>Guangzhou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87624"/>
            <a:ext cx="8229600" cy="4838539"/>
          </a:xfrm>
        </p:spPr>
        <p:txBody>
          <a:bodyPr/>
          <a:lstStyle/>
          <a:p>
            <a:pPr marL="0" indent="0" eaLnBrk="1" hangingPunct="1">
              <a:buNone/>
            </a:pPr>
            <a:endParaRPr lang="en-US" altLang="en-US" dirty="0"/>
          </a:p>
        </p:txBody>
      </p:sp>
      <p:pic>
        <p:nvPicPr>
          <p:cNvPr id="1026" name="Picture 2" descr="Guangzhou — City Introduction and Visitor Info">
            <a:extLst>
              <a:ext uri="{FF2B5EF4-FFF2-40B4-BE49-F238E27FC236}">
                <a16:creationId xmlns:a16="http://schemas.microsoft.com/office/drawing/2014/main" id="{950B8AD9-2FA0-E89E-F801-C48155CF5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47750"/>
            <a:ext cx="762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712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Shanghai</a:t>
            </a:r>
          </a:p>
        </p:txBody>
      </p:sp>
      <p:pic>
        <p:nvPicPr>
          <p:cNvPr id="21507" name="Picture 4" descr="Billy China 06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3276600"/>
            <a:ext cx="4697413" cy="3305175"/>
          </a:xfrm>
          <a:noFill/>
        </p:spPr>
      </p:pic>
      <p:pic>
        <p:nvPicPr>
          <p:cNvPr id="2150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295399"/>
            <a:ext cx="5029200" cy="3061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59954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361</TotalTime>
  <Words>408</Words>
  <Application>Microsoft Office PowerPoint</Application>
  <PresentationFormat>On-screen Show (4:3)</PresentationFormat>
  <Paragraphs>120</Paragraphs>
  <Slides>29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Office Theme</vt:lpstr>
      <vt:lpstr>BIG Changes since 1970s</vt:lpstr>
      <vt:lpstr>PowerPoint Presentation</vt:lpstr>
      <vt:lpstr>China Under Reform 1978--</vt:lpstr>
      <vt:lpstr>Special Economic Zones</vt:lpstr>
      <vt:lpstr>China in the World Economy</vt:lpstr>
      <vt:lpstr>Fastest growing Large economy in the World</vt:lpstr>
      <vt:lpstr>Shenzhen</vt:lpstr>
      <vt:lpstr>Guangzhou</vt:lpstr>
      <vt:lpstr>Shanghai</vt:lpstr>
      <vt:lpstr>US Trade Partners</vt:lpstr>
      <vt:lpstr>China’s Trade Partners</vt:lpstr>
      <vt:lpstr>Wealth?</vt:lpstr>
      <vt:lpstr>Defense Spending Too</vt:lpstr>
      <vt:lpstr>PowerPoint Presentation</vt:lpstr>
      <vt:lpstr>The Transition 1980s</vt:lpstr>
      <vt:lpstr>KMT vs. DPP Presidents</vt:lpstr>
      <vt:lpstr>Taiwan-China Interdependence</vt:lpstr>
      <vt:lpstr>China Military Coercion</vt:lpstr>
      <vt:lpstr>“1992 Consensus”</vt:lpstr>
      <vt:lpstr>President Tsai Ing-wen Rejects 1992 Consensus</vt:lpstr>
      <vt:lpstr>Summer 2022: Visit of US House Speaker  Nancy Pelosi to Taiwan</vt:lpstr>
      <vt:lpstr>3. US Response to all the Changes</vt:lpstr>
      <vt:lpstr>US Policy Mid-1980s</vt:lpstr>
      <vt:lpstr>Tiananmen Square 1989  April 16-June 4, 1989</vt:lpstr>
      <vt:lpstr>June 4, 1989</vt:lpstr>
      <vt:lpstr>Bush 41 View</vt:lpstr>
      <vt:lpstr>Congressional View  Clinton View</vt:lpstr>
      <vt:lpstr>Consensus… Wikideas1 (talk) (Uploads), Public domain, via Wikimedia Commons https://commons.wikimedia.org/wiki/File:United_States_trade_with_china_history.gif</vt:lpstr>
      <vt:lpstr>What is China?</vt:lpstr>
    </vt:vector>
  </TitlesOfParts>
  <Company>Virginia Commonwealth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Changes since 1970s</dc:title>
  <dc:creator>William W Newmann</dc:creator>
  <cp:lastModifiedBy>William Newmann</cp:lastModifiedBy>
  <cp:revision>19</cp:revision>
  <dcterms:created xsi:type="dcterms:W3CDTF">2021-04-08T14:33:01Z</dcterms:created>
  <dcterms:modified xsi:type="dcterms:W3CDTF">2023-07-18T16:07:35Z</dcterms:modified>
</cp:coreProperties>
</file>