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85" r:id="rId4"/>
    <p:sldId id="326" r:id="rId5"/>
    <p:sldId id="327" r:id="rId6"/>
    <p:sldId id="329" r:id="rId7"/>
    <p:sldId id="312" r:id="rId8"/>
    <p:sldId id="310" r:id="rId9"/>
    <p:sldId id="332" r:id="rId10"/>
    <p:sldId id="315" r:id="rId11"/>
    <p:sldId id="330" r:id="rId12"/>
    <p:sldId id="344" r:id="rId13"/>
    <p:sldId id="345" r:id="rId14"/>
    <p:sldId id="346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A0CC"/>
    <a:srgbClr val="CCCC00"/>
    <a:srgbClr val="CCFF66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5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C9BF-66FD-4687-9A6F-29EED943E814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05312-3ABA-41B8-81ED-2BAC27759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05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C9BF-66FD-4687-9A6F-29EED943E814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05312-3ABA-41B8-81ED-2BAC27759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20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C9BF-66FD-4687-9A6F-29EED943E814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05312-3ABA-41B8-81ED-2BAC27759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50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C9BF-66FD-4687-9A6F-29EED943E814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05312-3ABA-41B8-81ED-2BAC27759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89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C9BF-66FD-4687-9A6F-29EED943E814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05312-3ABA-41B8-81ED-2BAC27759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40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C9BF-66FD-4687-9A6F-29EED943E814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05312-3ABA-41B8-81ED-2BAC27759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67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C9BF-66FD-4687-9A6F-29EED943E814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05312-3ABA-41B8-81ED-2BAC27759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21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C9BF-66FD-4687-9A6F-29EED943E814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05312-3ABA-41B8-81ED-2BAC27759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32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C9BF-66FD-4687-9A6F-29EED943E814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05312-3ABA-41B8-81ED-2BAC27759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5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C9BF-66FD-4687-9A6F-29EED943E814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05312-3ABA-41B8-81ED-2BAC27759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36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C9BF-66FD-4687-9A6F-29EED943E814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05312-3ABA-41B8-81ED-2BAC27759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A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2C9BF-66FD-4687-9A6F-29EED943E814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05312-3ABA-41B8-81ED-2BAC27759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9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ciuscenter.org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ustr.gov/trade-agreements/free-trade-agreements/trans-pacific-partnership/tpp-full-text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e.gov/secretary/rm/2010/10/150141.htm" TargetMode="External"/><Relationship Id="rId2" Type="http://schemas.openxmlformats.org/officeDocument/2006/relationships/hyperlink" Target="http://www.defense.gov/news/Defense_Strategic_Guidance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link.brightcove.com/services/player/bcpid1705667530?bctid=652146468001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media.defense.gov/2020/Sep/01/2002488689/-1/-1/1/2020-DOD-CHINA-MILITARY-POWER-REPORT-FINAL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ncuscr.org/sites/default/files/migration/Zoellick_remarks_notes06_winter_spring.pdf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english.www.gov.cn/beltAndRoad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is.org/analysis/glimpse-chinese-ballistic-missile-submarines" TargetMode="External"/><Relationship Id="rId2" Type="http://schemas.openxmlformats.org/officeDocument/2006/relationships/hyperlink" Target="https://www.airuniversity.af.edu/CASI/Display/Article/2538677/in-their-own-words-2019-chinas-national-defense-in-the-new-er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58F040-264E-40CB-AB50-3DE55E5D7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CE0D21-0C3D-4266-A7EE-BF5E4728B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latin typeface="Arial Black" panose="020B0A04020102020204" pitchFamily="34" charset="0"/>
              </a:rPr>
              <a:t>US and China Foreign Policies since 1990s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46582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1BA9EED4-E797-44B2-82BE-8045CBB6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6124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rial Black" panose="020B0A04020102020204" pitchFamily="34" charset="0"/>
              </a:rPr>
              <a:t>Ideology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82605-B584-4FC5-8803-6EB6C436B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94318"/>
            <a:ext cx="7886700" cy="5073959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600" dirty="0">
                <a:latin typeface="Arial Black" panose="020B0A04020102020204" pitchFamily="34" charset="0"/>
              </a:rPr>
              <a:t>Anti-Western ideas </a:t>
            </a:r>
          </a:p>
          <a:p>
            <a:pPr marL="914400" lvl="1" indent="-514350">
              <a:defRPr/>
            </a:pPr>
            <a:r>
              <a:rPr lang="en-US" sz="3200" dirty="0">
                <a:latin typeface="Arial Black" panose="020B0A04020102020204" pitchFamily="34" charset="0"/>
              </a:rPr>
              <a:t>“Socialist Market Economy”</a:t>
            </a:r>
          </a:p>
          <a:p>
            <a:pPr marL="914400" lvl="1" indent="-514350">
              <a:defRPr/>
            </a:pPr>
            <a:r>
              <a:rPr lang="en-US" sz="3200" dirty="0">
                <a:latin typeface="Arial Black" panose="020B0A04020102020204" pitchFamily="34" charset="0"/>
              </a:rPr>
              <a:t>“Beijing Consensus” and State capitalism</a:t>
            </a:r>
          </a:p>
          <a:p>
            <a:pPr marL="914400" lvl="1" indent="-514350">
              <a:defRPr/>
            </a:pPr>
            <a:r>
              <a:rPr lang="en-US" sz="3200" dirty="0">
                <a:latin typeface="Arial Black" panose="020B0A04020102020204" pitchFamily="34" charset="0"/>
              </a:rPr>
              <a:t>Confucianism for legitimacy</a:t>
            </a:r>
          </a:p>
          <a:p>
            <a:pPr marL="914400" lvl="1" indent="-514350">
              <a:defRPr/>
            </a:pPr>
            <a:r>
              <a:rPr lang="en-US" sz="3200" dirty="0">
                <a:latin typeface="Arial Black" panose="020B0A04020102020204" pitchFamily="34" charset="0"/>
              </a:rPr>
              <a:t>Confucianism as global alternative</a:t>
            </a:r>
          </a:p>
          <a:p>
            <a:pPr marL="914400" lvl="1" indent="-514350">
              <a:defRPr/>
            </a:pPr>
            <a:r>
              <a:rPr lang="en-US" sz="3200" dirty="0">
                <a:latin typeface="Arial Black" panose="020B0A04020102020204" pitchFamily="34" charset="0"/>
                <a:hlinkClick r:id="rId2"/>
              </a:rPr>
              <a:t>Confucius Institutes</a:t>
            </a:r>
            <a:endParaRPr lang="en-US" sz="3200" dirty="0">
              <a:latin typeface="Arial Black" panose="020B0A040201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62F5BC-D354-4175-B846-C449180FA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379" y="4349748"/>
            <a:ext cx="2143125" cy="21431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7BF1DFEB-A69E-4E93-B37F-0DE4CA76D0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dirty="0">
                <a:latin typeface="Arial Black" panose="020B0A04020102020204" pitchFamily="34" charset="0"/>
              </a:rPr>
              <a:t>Obama Response</a:t>
            </a: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810BD9AF-B517-47C6-9246-90EC765E8A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/>
          <a:lstStyle/>
          <a:p>
            <a:r>
              <a:rPr lang="en-US" altLang="en-US" dirty="0">
                <a:latin typeface="Arial Black" panose="020B0A04020102020204" pitchFamily="34" charset="0"/>
                <a:hlinkClick r:id="rId2"/>
              </a:rPr>
              <a:t>TPP Agreement</a:t>
            </a:r>
            <a:r>
              <a:rPr lang="en-US" altLang="en-US" dirty="0">
                <a:latin typeface="Arial Black" panose="020B0A04020102020204" pitchFamily="34" charset="0"/>
              </a:rPr>
              <a:t> February 2016</a:t>
            </a:r>
          </a:p>
          <a:p>
            <a:r>
              <a:rPr lang="en-US" altLang="en-US" dirty="0">
                <a:latin typeface="Arial Black" panose="020B0A04020102020204" pitchFamily="34" charset="0"/>
              </a:rPr>
              <a:t>“Rules-based International Order”</a:t>
            </a:r>
          </a:p>
        </p:txBody>
      </p:sp>
      <p:pic>
        <p:nvPicPr>
          <p:cNvPr id="24580" name="Picture 3">
            <a:extLst>
              <a:ext uri="{FF2B5EF4-FFF2-40B4-BE49-F238E27FC236}">
                <a16:creationId xmlns:a16="http://schemas.microsoft.com/office/drawing/2014/main" id="{A4EAB6C2-8886-47FF-9017-BD9C8F742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2176601"/>
            <a:ext cx="77343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6">
            <a:extLst>
              <a:ext uri="{FF2B5EF4-FFF2-40B4-BE49-F238E27FC236}">
                <a16:creationId xmlns:a16="http://schemas.microsoft.com/office/drawing/2014/main" id="{0C10893E-FD7B-412A-9C99-D5AF9382D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 Black" panose="020B0A04020102020204" pitchFamily="34" charset="0"/>
              </a:rPr>
              <a:t>Pivot (Rebalance to Asia)</a:t>
            </a:r>
          </a:p>
        </p:txBody>
      </p:sp>
      <p:sp>
        <p:nvSpPr>
          <p:cNvPr id="31746" name="Content Placeholder 7">
            <a:extLst>
              <a:ext uri="{FF2B5EF4-FFF2-40B4-BE49-F238E27FC236}">
                <a16:creationId xmlns:a16="http://schemas.microsoft.com/office/drawing/2014/main" id="{681B2B47-B6C7-4CA1-A5FE-25B82728F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2" y="1600200"/>
            <a:ext cx="8249478" cy="495300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solidFill>
                  <a:srgbClr val="FFFF00"/>
                </a:solidFill>
                <a:latin typeface="Arial Black" panose="020B0A04020102020204" pitchFamily="34" charset="0"/>
                <a:hlinkClick r:id="rId2"/>
              </a:rPr>
              <a:t>Defense Guidance</a:t>
            </a:r>
            <a:r>
              <a:rPr lang="en-US" altLang="en-US" sz="3600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altLang="en-US" sz="3600" dirty="0">
                <a:solidFill>
                  <a:srgbClr val="FFFF00"/>
                </a:solidFill>
                <a:latin typeface="Arial Black" panose="020B0A04020102020204" pitchFamily="34" charset="0"/>
                <a:hlinkClick r:id="rId2"/>
              </a:rPr>
              <a:t>2012</a:t>
            </a:r>
            <a:r>
              <a:rPr lang="en-US" altLang="en-US" sz="3600" dirty="0">
                <a:latin typeface="Arial Black" panose="020B0A04020102020204" pitchFamily="34" charset="0"/>
              </a:rPr>
              <a:t> </a:t>
            </a:r>
          </a:p>
          <a:p>
            <a:r>
              <a:rPr lang="en-US" altLang="en-US" sz="3600" dirty="0">
                <a:latin typeface="Arial Black" panose="020B0A04020102020204" pitchFamily="34" charset="0"/>
                <a:hlinkClick r:id="rId3"/>
              </a:rPr>
              <a:t>Clinton’s  </a:t>
            </a:r>
          </a:p>
          <a:p>
            <a:pPr marL="0" indent="0">
              <a:buNone/>
            </a:pPr>
            <a:r>
              <a:rPr lang="en-US" altLang="en-US" sz="3600" dirty="0">
                <a:latin typeface="Arial Black" panose="020B0A04020102020204" pitchFamily="34" charset="0"/>
                <a:hlinkClick r:id="rId3"/>
              </a:rPr>
              <a:t>East-West Center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3600" dirty="0">
                <a:latin typeface="Arial Black" panose="020B0A04020102020204" pitchFamily="34" charset="0"/>
                <a:hlinkClick r:id="rId3"/>
              </a:rPr>
              <a:t>speech</a:t>
            </a:r>
            <a:endParaRPr lang="en-US" altLang="en-US" sz="3600" dirty="0">
              <a:latin typeface="Arial Black" panose="020B0A04020102020204" pitchFamily="34" charset="0"/>
            </a:endParaRPr>
          </a:p>
          <a:p>
            <a:pPr lvl="1"/>
            <a:r>
              <a:rPr lang="en-US" altLang="en-US" sz="3600" dirty="0">
                <a:latin typeface="Arial Black" panose="020B0A04020102020204" pitchFamily="34" charset="0"/>
              </a:rPr>
              <a:t>“</a:t>
            </a:r>
            <a:r>
              <a:rPr lang="en-US" altLang="ja-JP" sz="3600" b="1" dirty="0">
                <a:latin typeface="Arial Black" panose="020B0A04020102020204" pitchFamily="34" charset="0"/>
                <a:hlinkClick r:id="rId4"/>
              </a:rPr>
              <a:t>America’s </a:t>
            </a:r>
          </a:p>
          <a:p>
            <a:pPr marL="457200" lvl="1" indent="0">
              <a:buNone/>
            </a:pPr>
            <a:r>
              <a:rPr lang="en-US" altLang="ja-JP" sz="3600" b="1" dirty="0">
                <a:latin typeface="Arial Black" panose="020B0A04020102020204" pitchFamily="34" charset="0"/>
                <a:hlinkClick r:id="rId4"/>
              </a:rPr>
              <a:t>Engagement in </a:t>
            </a:r>
          </a:p>
          <a:p>
            <a:pPr marL="457200" lvl="1" indent="0">
              <a:buNone/>
            </a:pPr>
            <a:r>
              <a:rPr lang="en-US" altLang="ja-JP" sz="3600" b="1" dirty="0">
                <a:latin typeface="Arial Black" panose="020B0A04020102020204" pitchFamily="34" charset="0"/>
                <a:hlinkClick r:id="rId4"/>
              </a:rPr>
              <a:t>the </a:t>
            </a:r>
            <a:r>
              <a:rPr lang="en-US" altLang="en-US" sz="3600" b="1" dirty="0">
                <a:latin typeface="Arial Black" panose="020B0A04020102020204" pitchFamily="34" charset="0"/>
                <a:hlinkClick r:id="rId4"/>
              </a:rPr>
              <a:t>Asia-Pacific</a:t>
            </a:r>
            <a:r>
              <a:rPr lang="en-US" altLang="en-US" sz="3600" b="1" dirty="0">
                <a:latin typeface="Arial Black" panose="020B0A04020102020204" pitchFamily="34" charset="0"/>
              </a:rPr>
              <a:t>”</a:t>
            </a:r>
            <a:endParaRPr lang="en-US" altLang="ja-JP" sz="3600" dirty="0">
              <a:latin typeface="Arial Black" panose="020B0A04020102020204" pitchFamily="34" charset="0"/>
            </a:endParaRPr>
          </a:p>
          <a:p>
            <a:pPr lvl="1">
              <a:buFont typeface="Arial" panose="020B0604020202020204" pitchFamily="34" charset="0"/>
              <a:buNone/>
            </a:pPr>
            <a:endParaRPr lang="en-US" altLang="en-US" dirty="0">
              <a:hlinkClick r:id="rId4"/>
            </a:endParaRPr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endParaRPr lang="en-US" altLang="en-US" dirty="0"/>
          </a:p>
        </p:txBody>
      </p:sp>
      <p:pic>
        <p:nvPicPr>
          <p:cNvPr id="31747" name="Picture 8" descr="http://www.eastwestcenter.org/typo3_images/Clinton-01_02.jpg">
            <a:extLst>
              <a:ext uri="{FF2B5EF4-FFF2-40B4-BE49-F238E27FC236}">
                <a16:creationId xmlns:a16="http://schemas.microsoft.com/office/drawing/2014/main" id="{E930C701-4383-48F4-8249-78F858C5B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548" y="2409825"/>
            <a:ext cx="28575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FA34B6A2-1094-49E5-983C-36BD54CD58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 Black" panose="020B0A04020102020204" pitchFamily="34" charset="0"/>
              </a:rPr>
              <a:t>Balance of Power?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80239756-9192-4642-A92F-C3863CCC21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983"/>
            <a:ext cx="8229600" cy="470818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>
                <a:latin typeface="Arial Black" panose="020B0A04020102020204" pitchFamily="34" charset="0"/>
              </a:rPr>
              <a:t>Obama Administration’s first state dinner</a:t>
            </a:r>
          </a:p>
          <a:p>
            <a:pPr eaLnBrk="1" hangingPunct="1"/>
            <a:r>
              <a:rPr lang="en-US" altLang="en-US" b="1" dirty="0">
                <a:latin typeface="Arial Black" panose="020B0A04020102020204" pitchFamily="34" charset="0"/>
              </a:rPr>
              <a:t>Michelle Obama and Indian PM Singh</a:t>
            </a:r>
          </a:p>
        </p:txBody>
      </p:sp>
      <p:pic>
        <p:nvPicPr>
          <p:cNvPr id="20484" name="il_fi" descr="http://4.bp.blogspot.com/_OaioyBPq7fc/Sw7oGB0vTBI/AAAAAAAAAEU/lFHyXjc6EU8/s1600/Michelle+Obama+enjoys+entertainment+at+state+dinner.jpg">
            <a:extLst>
              <a:ext uri="{FF2B5EF4-FFF2-40B4-BE49-F238E27FC236}">
                <a16:creationId xmlns:a16="http://schemas.microsoft.com/office/drawing/2014/main" id="{373189A1-8C23-4015-8AA7-4914B241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667000"/>
            <a:ext cx="6019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D4798-249E-BE71-C1B9-4B2221C5C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US vs. China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5C3A7-A5C3-09F3-487D-5DC163377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Great Power Rivalry</a:t>
            </a:r>
          </a:p>
          <a:p>
            <a:r>
              <a:rPr lang="en-US" dirty="0">
                <a:latin typeface="Arial Black" panose="020B0A04020102020204" pitchFamily="34" charset="0"/>
              </a:rPr>
              <a:t>Difference on Economic Model</a:t>
            </a:r>
          </a:p>
          <a:p>
            <a:r>
              <a:rPr lang="en-US" dirty="0">
                <a:latin typeface="Arial Black" panose="020B0A04020102020204" pitchFamily="34" charset="0"/>
              </a:rPr>
              <a:t>Difference on Political Model</a:t>
            </a:r>
          </a:p>
          <a:p>
            <a:r>
              <a:rPr lang="en-US" dirty="0">
                <a:latin typeface="Arial Black" panose="020B0A04020102020204" pitchFamily="34" charset="0"/>
              </a:rPr>
              <a:t>US Wants to Maintain Hegemony</a:t>
            </a:r>
          </a:p>
          <a:p>
            <a:r>
              <a:rPr lang="en-US" dirty="0">
                <a:latin typeface="Arial Black" panose="020B0A04020102020204" pitchFamily="34" charset="0"/>
              </a:rPr>
              <a:t>China Feels US has Lost Legitimacy and Power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Iraq 2003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Great Recession 2008</a:t>
            </a:r>
          </a:p>
        </p:txBody>
      </p:sp>
    </p:spTree>
    <p:extLst>
      <p:ext uri="{BB962C8B-B14F-4D97-AF65-F5344CB8AC3E}">
        <p14:creationId xmlns:p14="http://schemas.microsoft.com/office/powerpoint/2010/main" val="196732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3103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For US: What is China?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912" y="1285461"/>
            <a:ext cx="8678176" cy="48915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dirty="0">
                <a:latin typeface="Arial Black" panose="020B0A04020102020204" pitchFamily="34" charset="0"/>
              </a:rPr>
              <a:t>Amazing Economic Opportunity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>
                <a:latin typeface="Arial Black" panose="020B0A04020102020204" pitchFamily="34" charset="0"/>
              </a:rPr>
              <a:t>Dangerous Economic Challenge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>
                <a:latin typeface="Arial Black" panose="020B0A04020102020204" pitchFamily="34" charset="0"/>
              </a:rPr>
              <a:t>Ideological Challenge: Authoritarian State Capitalism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>
                <a:latin typeface="Arial Black" panose="020B0A04020102020204" pitchFamily="34" charset="0"/>
                <a:hlinkClick r:id="rId2"/>
              </a:rPr>
              <a:t>Great Power Rival</a:t>
            </a:r>
            <a:r>
              <a:rPr lang="en-US" sz="3200" dirty="0">
                <a:latin typeface="Arial Black" panose="020B0A04020102020204" pitchFamily="34" charset="0"/>
              </a:rPr>
              <a:t>; Peer Competitor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>
                <a:latin typeface="Arial Black" panose="020B0A04020102020204" pitchFamily="34" charset="0"/>
              </a:rPr>
              <a:t>Partner in Managing 21</a:t>
            </a:r>
            <a:r>
              <a:rPr lang="en-US" sz="3200" baseline="30000" dirty="0">
                <a:latin typeface="Arial Black" panose="020B0A04020102020204" pitchFamily="34" charset="0"/>
              </a:rPr>
              <a:t>st</a:t>
            </a:r>
            <a:r>
              <a:rPr lang="en-US" sz="3200" dirty="0">
                <a:latin typeface="Arial Black" panose="020B0A04020102020204" pitchFamily="34" charset="0"/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2879169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547B6-3AE2-4EC5-8FC2-D64FE39C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7456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For China: What is the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76176-2506-4669-A419-4280D951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11965"/>
            <a:ext cx="7886700" cy="530087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Amazing Economic Opportunity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Dangerous Economic Challenge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Nation Encroaching on Chinese Sovereignty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Declining Hegemon; Obstacle to Chinese Power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Threat: Containment to Encircle China in East Asia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Threat: Trying to Destroy China by Dismembering It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693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B370-C9BE-4FF5-BF44-21C462CAF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823912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Policies of Each Nation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32B23-01B5-46EE-94D3-D9B8C0FED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287" y="1510748"/>
            <a:ext cx="4272895" cy="994327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China 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1990s-2002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7C6824-0CA5-4D07-8F33-50E4D52DF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826783"/>
            <a:ext cx="3868340" cy="336287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Deng Xiaoping’s</a:t>
            </a:r>
          </a:p>
          <a:p>
            <a:r>
              <a:rPr lang="en-US" dirty="0">
                <a:latin typeface="Arial Black" panose="020B0A04020102020204" pitchFamily="34" charset="0"/>
              </a:rPr>
              <a:t>Low profile</a:t>
            </a:r>
          </a:p>
          <a:p>
            <a:r>
              <a:rPr lang="en-US" dirty="0">
                <a:latin typeface="Arial Black" panose="020B0A04020102020204" pitchFamily="34" charset="0"/>
              </a:rPr>
              <a:t>Bide time</a:t>
            </a:r>
          </a:p>
          <a:p>
            <a:r>
              <a:rPr lang="en-US" dirty="0">
                <a:latin typeface="Arial Black" panose="020B0A04020102020204" pitchFamily="34" charset="0"/>
              </a:rPr>
              <a:t>Accomplish some tasks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408DA4-474E-4A30-8A6E-BE3A2FA71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182" y="1510748"/>
            <a:ext cx="4403863" cy="994327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US 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1993-2001 Clinton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A1578B-84EB-4106-BB85-6533E092F7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826783"/>
            <a:ext cx="3887391" cy="336288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Human Rights, but priority on economics</a:t>
            </a:r>
          </a:p>
          <a:p>
            <a:r>
              <a:rPr lang="en-US" dirty="0">
                <a:latin typeface="Arial Black" panose="020B0A04020102020204" pitchFamily="34" charset="0"/>
              </a:rPr>
              <a:t>BEM: Big Emerging Markets</a:t>
            </a:r>
          </a:p>
        </p:txBody>
      </p:sp>
    </p:spTree>
    <p:extLst>
      <p:ext uri="{BB962C8B-B14F-4D97-AF65-F5344CB8AC3E}">
        <p14:creationId xmlns:p14="http://schemas.microsoft.com/office/powerpoint/2010/main" val="1125727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F54AB-BCB4-4E14-9872-4A3591FF4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95048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Turn of the Century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59E39-B57F-4381-974B-109D83C82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84243"/>
            <a:ext cx="3868340" cy="1020832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China 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2002-2009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A4CB10-9F93-4836-BF97-DCE11005F5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Hu Jintao’s “Peaceful Rise”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0C4BA2-984A-4109-A099-5B3981F335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182" y="1484243"/>
            <a:ext cx="4433782" cy="1020832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US 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2001-2009 GW Bush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97849C-DC05-495C-BAE5-05FCC1E1FA6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3200" dirty="0">
                <a:latin typeface="Arial Black" panose="020B0A04020102020204" pitchFamily="34" charset="0"/>
              </a:rPr>
              <a:t>“strategic competitor”</a:t>
            </a:r>
          </a:p>
          <a:p>
            <a:r>
              <a:rPr lang="en-US" sz="3200" dirty="0">
                <a:latin typeface="Arial Black" panose="020B0A04020102020204" pitchFamily="34" charset="0"/>
                <a:hlinkClick r:id="rId2"/>
              </a:rPr>
              <a:t>“Responsible Stakeholder”</a:t>
            </a:r>
            <a:endParaRPr lang="en-US" sz="3200" dirty="0">
              <a:latin typeface="Arial Black" panose="020B0A04020102020204" pitchFamily="34" charset="0"/>
            </a:endParaRPr>
          </a:p>
          <a:p>
            <a:pPr lvl="1"/>
            <a:r>
              <a:rPr lang="en-US" sz="2800" dirty="0">
                <a:latin typeface="Arial Black" panose="020B0A04020102020204" pitchFamily="34" charset="0"/>
              </a:rPr>
              <a:t>Robert Zoellick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34A82D-CC5A-4E7F-B624-F2C0C33F4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15" y="3677893"/>
            <a:ext cx="2456901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41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CF59D-C15C-4B58-8CC1-FE9CF4336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17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2009-2012 and Beyond: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AAE5B-532A-4BF2-993B-07082E1B0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864" y="1364974"/>
            <a:ext cx="8285486" cy="4811989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Meaning of 2008 </a:t>
            </a:r>
            <a:r>
              <a:rPr lang="en-US">
                <a:latin typeface="Arial Black" panose="020B0A04020102020204" pitchFamily="34" charset="0"/>
              </a:rPr>
              <a:t>Great Recession</a:t>
            </a:r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</a:rPr>
              <a:t>2009-2010 Assertiveness</a:t>
            </a:r>
          </a:p>
          <a:p>
            <a:r>
              <a:rPr lang="en-US" dirty="0">
                <a:latin typeface="Arial Black" panose="020B0A04020102020204" pitchFamily="34" charset="0"/>
              </a:rPr>
              <a:t>2012 Xi Jinping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1D3B83-66D2-46E4-BAFD-90BCD5A37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79" y="3621898"/>
            <a:ext cx="2963169" cy="2763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23666E-A084-4DCA-9337-8A8CD09E6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819" y="3313043"/>
            <a:ext cx="5322317" cy="317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34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0419EA58-4C05-4D3A-9E21-C2AF0DBAD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b="1" dirty="0">
                <a:latin typeface="Arial Black" panose="020B0A04020102020204" pitchFamily="34" charset="0"/>
              </a:rPr>
              <a:t>Xi Jinping’s Chinese Dream</a:t>
            </a:r>
            <a:endParaRPr lang="en-US" altLang="en-US" sz="2000" b="1" dirty="0">
              <a:latin typeface="Arial Black" panose="020B0A04020102020204" pitchFamily="34" charset="0"/>
            </a:endParaRP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54E31E93-219D-4779-A131-A35AD94F83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altLang="en-US" sz="3600" b="1" dirty="0">
                <a:latin typeface="Arial Black" panose="020B0A04020102020204" pitchFamily="34" charset="0"/>
              </a:rPr>
              <a:t>End of low profile</a:t>
            </a:r>
          </a:p>
          <a:p>
            <a:r>
              <a:rPr lang="en-US" altLang="en-US" sz="3600" b="1" dirty="0">
                <a:latin typeface="Arial Black" panose="020B0A04020102020204" pitchFamily="34" charset="0"/>
              </a:rPr>
              <a:t>“Great Rejuvenation of the Chinese Nation”</a:t>
            </a:r>
          </a:p>
          <a:p>
            <a:r>
              <a:rPr lang="en-US" altLang="en-US" sz="3600" b="1" dirty="0">
                <a:latin typeface="Arial Black" panose="020B0A04020102020204" pitchFamily="34" charset="0"/>
              </a:rPr>
              <a:t>Xi’s Role as “Core” Leader</a:t>
            </a:r>
          </a:p>
          <a:p>
            <a:endParaRPr lang="en-US" altLang="en-US" sz="3600" b="1" dirty="0">
              <a:latin typeface="Arial Black" panose="020B0A040201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545354-BFF3-B336-DE40-302FDAF387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2" name="AutoShape 2" descr="China's newly appointed leader Xi Jinping attends a meeting with foreign experts at the Great Hall of the People in Beijing on December 5, 2012.">
            <a:extLst>
              <a:ext uri="{FF2B5EF4-FFF2-40B4-BE49-F238E27FC236}">
                <a16:creationId xmlns:a16="http://schemas.microsoft.com/office/drawing/2014/main" id="{ADB69697-B369-0461-E4F4-7F34A1582C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818355C-734A-4FC6-C353-FC987782F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824" y="2333682"/>
            <a:ext cx="2512851" cy="333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191AD2B9-FE33-4969-87D1-A5E694FD1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altLang="en-US" b="1">
                <a:latin typeface="Arial Black" panose="020B0A04020102020204" pitchFamily="34" charset="0"/>
              </a:rPr>
              <a:t>Xi’s Chinese Dream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0E3033D5-DC20-479B-B734-4C057E14E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r>
              <a:rPr lang="en-US" altLang="en-US" dirty="0">
                <a:latin typeface="Arial Black" panose="020B0A04020102020204" pitchFamily="34" charset="0"/>
                <a:hlinkClick r:id="rId2"/>
              </a:rPr>
              <a:t>Belt and Road Initiative </a:t>
            </a:r>
            <a:r>
              <a:rPr lang="en-US" altLang="en-US" dirty="0">
                <a:latin typeface="Arial Black" panose="020B0A04020102020204" pitchFamily="34" charset="0"/>
              </a:rPr>
              <a:t>2013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0A52FF-FF95-47F0-AB45-B17E975AA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17" y="2213113"/>
            <a:ext cx="7865165" cy="42377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197E00BD-A0F1-BA20-DBB1-41ECC1E22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63" y="274638"/>
            <a:ext cx="8580437" cy="792162"/>
          </a:xfrm>
        </p:spPr>
        <p:txBody>
          <a:bodyPr/>
          <a:lstStyle/>
          <a:p>
            <a:r>
              <a:rPr lang="en-US" altLang="en-US" sz="3600">
                <a:latin typeface="Arial Black" panose="020B0A04020102020204" pitchFamily="34" charset="0"/>
              </a:rPr>
              <a:t>2049 Goals: World Class Military</a:t>
            </a:r>
          </a:p>
        </p:txBody>
      </p: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E105679F-97D6-AA62-1181-932092C57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r>
              <a:rPr lang="en-US" altLang="en-US" dirty="0">
                <a:latin typeface="Arial Black" panose="020B0A04020102020204" pitchFamily="34" charset="0"/>
                <a:hlinkClick r:id="rId2"/>
              </a:rPr>
              <a:t>2019 White Paper on Defense</a:t>
            </a:r>
            <a:endParaRPr lang="en-US" alt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altLang="en-US" dirty="0">
              <a:latin typeface="Arial Black" panose="020B0A04020102020204" pitchFamily="34" charset="0"/>
            </a:endParaRPr>
          </a:p>
          <a:p>
            <a:pPr marL="457200" lvl="1" indent="0">
              <a:buFontTx/>
              <a:buNone/>
            </a:pPr>
            <a:r>
              <a:rPr lang="en-US" altLang="en-US" dirty="0">
                <a:latin typeface="Arial Black" panose="020B0A04020102020204" pitchFamily="34" charset="0"/>
              </a:rPr>
              <a:t>					</a:t>
            </a:r>
            <a:r>
              <a:rPr lang="en-US" altLang="en-US" dirty="0" err="1">
                <a:latin typeface="Arial Black" panose="020B0A04020102020204" pitchFamily="34" charset="0"/>
                <a:hlinkClick r:id="rId3"/>
              </a:rPr>
              <a:t>Jin</a:t>
            </a:r>
            <a:r>
              <a:rPr lang="en-US" altLang="en-US" dirty="0">
                <a:latin typeface="Arial Black" panose="020B0A04020102020204" pitchFamily="34" charset="0"/>
                <a:hlinkClick r:id="rId3"/>
              </a:rPr>
              <a:t> Class SSBN</a:t>
            </a:r>
            <a:endParaRPr lang="en-US" altLang="en-US" dirty="0">
              <a:latin typeface="Arial Black" panose="020B0A04020102020204" pitchFamily="34" charset="0"/>
            </a:endParaRPr>
          </a:p>
          <a:p>
            <a:pPr marL="457200" lvl="1" indent="0">
              <a:buFontTx/>
              <a:buNone/>
            </a:pPr>
            <a:endParaRPr lang="en-US" altLang="en-US" sz="1400" dirty="0"/>
          </a:p>
          <a:p>
            <a:pPr marL="457200" lvl="1" indent="0">
              <a:buFontTx/>
              <a:buNone/>
            </a:pPr>
            <a:r>
              <a:rPr lang="en-US" altLang="en-US" sz="2400" dirty="0">
                <a:latin typeface="Arial Black" panose="020B0A04020102020204" pitchFamily="34" charset="0"/>
              </a:rPr>
              <a:t>DF-41 ICBM</a:t>
            </a:r>
          </a:p>
          <a:p>
            <a:pPr marL="457200" lvl="1" indent="0">
              <a:buFontTx/>
              <a:buNone/>
            </a:pPr>
            <a:r>
              <a:rPr lang="en-US" altLang="en-US" sz="1400" dirty="0"/>
              <a:t>				</a:t>
            </a:r>
          </a:p>
        </p:txBody>
      </p:sp>
      <p:pic>
        <p:nvPicPr>
          <p:cNvPr id="38916" name="Picture 3">
            <a:extLst>
              <a:ext uri="{FF2B5EF4-FFF2-40B4-BE49-F238E27FC236}">
                <a16:creationId xmlns:a16="http://schemas.microsoft.com/office/drawing/2014/main" id="{0857252B-DD77-FBE7-686F-D42AF5C2D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00"/>
          <a:stretch>
            <a:fillRect/>
          </a:stretch>
        </p:blipFill>
        <p:spPr bwMode="auto">
          <a:xfrm>
            <a:off x="328613" y="3629025"/>
            <a:ext cx="3276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>
            <a:extLst>
              <a:ext uri="{FF2B5EF4-FFF2-40B4-BE49-F238E27FC236}">
                <a16:creationId xmlns:a16="http://schemas.microsoft.com/office/drawing/2014/main" id="{D07711C1-EB93-AF25-C22E-2CA275F427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108325"/>
            <a:ext cx="5181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</TotalTime>
  <Words>310</Words>
  <Application>Microsoft Office PowerPoint</Application>
  <PresentationFormat>On-screen Show (4:3)</PresentationFormat>
  <Paragraphs>87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Office Theme</vt:lpstr>
      <vt:lpstr>PowerPoint Presentation</vt:lpstr>
      <vt:lpstr>For US: What is China?</vt:lpstr>
      <vt:lpstr>For China: What is the US?</vt:lpstr>
      <vt:lpstr>Policies of Each Nation</vt:lpstr>
      <vt:lpstr>Turn of the Century</vt:lpstr>
      <vt:lpstr>2009-2012 and Beyond:</vt:lpstr>
      <vt:lpstr>Xi Jinping’s Chinese Dream</vt:lpstr>
      <vt:lpstr>Xi’s Chinese Dream</vt:lpstr>
      <vt:lpstr>2049 Goals: World Class Military</vt:lpstr>
      <vt:lpstr>Ideology</vt:lpstr>
      <vt:lpstr>Obama Response</vt:lpstr>
      <vt:lpstr>Pivot (Rebalance to Asia)</vt:lpstr>
      <vt:lpstr>Balance of Power?</vt:lpstr>
      <vt:lpstr>US vs. China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Newmann</dc:creator>
  <cp:lastModifiedBy>William Newmann</cp:lastModifiedBy>
  <cp:revision>15</cp:revision>
  <dcterms:created xsi:type="dcterms:W3CDTF">2021-04-14T13:53:23Z</dcterms:created>
  <dcterms:modified xsi:type="dcterms:W3CDTF">2023-07-18T16:07:24Z</dcterms:modified>
</cp:coreProperties>
</file>