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8" r:id="rId2"/>
    <p:sldId id="294" r:id="rId3"/>
    <p:sldId id="295" r:id="rId4"/>
    <p:sldId id="311" r:id="rId5"/>
    <p:sldId id="299" r:id="rId6"/>
    <p:sldId id="302" r:id="rId7"/>
    <p:sldId id="303" r:id="rId8"/>
    <p:sldId id="298" r:id="rId9"/>
    <p:sldId id="304" r:id="rId10"/>
    <p:sldId id="272" r:id="rId11"/>
    <p:sldId id="300" r:id="rId12"/>
    <p:sldId id="306" r:id="rId13"/>
    <p:sldId id="309" r:id="rId14"/>
    <p:sldId id="296" r:id="rId15"/>
    <p:sldId id="308" r:id="rId16"/>
    <p:sldId id="305" r:id="rId17"/>
    <p:sldId id="307" r:id="rId18"/>
    <p:sldId id="31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558EAB"/>
    <a:srgbClr val="808080"/>
    <a:srgbClr val="969696"/>
    <a:srgbClr val="9999FF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61" autoAdjust="0"/>
    <p:restoredTop sz="94660"/>
  </p:normalViewPr>
  <p:slideViewPr>
    <p:cSldViewPr>
      <p:cViewPr varScale="1">
        <p:scale>
          <a:sx n="82" d="100"/>
          <a:sy n="82" d="100"/>
        </p:scale>
        <p:origin x="1195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 Newmann" userId="e3cd68c4066c70e4" providerId="LiveId" clId="{0E44AFC3-E6F6-4BD5-8231-0E6475B6764A}"/>
    <pc:docChg chg="custSel addSld delSld modSld">
      <pc:chgData name="William Newmann" userId="e3cd68c4066c70e4" providerId="LiveId" clId="{0E44AFC3-E6F6-4BD5-8231-0E6475B6764A}" dt="2023-06-18T15:43:41.787" v="464" actId="403"/>
      <pc:docMkLst>
        <pc:docMk/>
      </pc:docMkLst>
      <pc:sldChg chg="modSp mod">
        <pc:chgData name="William Newmann" userId="e3cd68c4066c70e4" providerId="LiveId" clId="{0E44AFC3-E6F6-4BD5-8231-0E6475B6764A}" dt="2023-06-18T15:36:33.098" v="432" actId="403"/>
        <pc:sldMkLst>
          <pc:docMk/>
          <pc:sldMk cId="2570213010" sldId="294"/>
        </pc:sldMkLst>
        <pc:spChg chg="mod">
          <ac:chgData name="William Newmann" userId="e3cd68c4066c70e4" providerId="LiveId" clId="{0E44AFC3-E6F6-4BD5-8231-0E6475B6764A}" dt="2023-06-18T15:36:33.098" v="432" actId="403"/>
          <ac:spMkLst>
            <pc:docMk/>
            <pc:sldMk cId="2570213010" sldId="294"/>
            <ac:spMk id="8" creationId="{00000000-0000-0000-0000-000000000000}"/>
          </ac:spMkLst>
        </pc:spChg>
      </pc:sldChg>
      <pc:sldChg chg="addSp delSp modSp mod">
        <pc:chgData name="William Newmann" userId="e3cd68c4066c70e4" providerId="LiveId" clId="{0E44AFC3-E6F6-4BD5-8231-0E6475B6764A}" dt="2023-06-18T15:36:04.054" v="428" actId="1076"/>
        <pc:sldMkLst>
          <pc:docMk/>
          <pc:sldMk cId="2203487186" sldId="295"/>
        </pc:sldMkLst>
        <pc:spChg chg="add mod">
          <ac:chgData name="William Newmann" userId="e3cd68c4066c70e4" providerId="LiveId" clId="{0E44AFC3-E6F6-4BD5-8231-0E6475B6764A}" dt="2023-06-18T15:35:54.035" v="425" actId="478"/>
          <ac:spMkLst>
            <pc:docMk/>
            <pc:sldMk cId="2203487186" sldId="295"/>
            <ac:spMk id="5" creationId="{329F1AFA-CF95-932A-DD02-FF64FBB19DA9}"/>
          </ac:spMkLst>
        </pc:spChg>
        <pc:picChg chg="del">
          <ac:chgData name="William Newmann" userId="e3cd68c4066c70e4" providerId="LiveId" clId="{0E44AFC3-E6F6-4BD5-8231-0E6475B6764A}" dt="2023-06-18T15:35:54.035" v="425" actId="478"/>
          <ac:picMkLst>
            <pc:docMk/>
            <pc:sldMk cId="2203487186" sldId="295"/>
            <ac:picMk id="4" creationId="{00000000-0000-0000-0000-000000000000}"/>
          </ac:picMkLst>
        </pc:picChg>
        <pc:picChg chg="add mod">
          <ac:chgData name="William Newmann" userId="e3cd68c4066c70e4" providerId="LiveId" clId="{0E44AFC3-E6F6-4BD5-8231-0E6475B6764A}" dt="2023-06-18T15:36:04.054" v="428" actId="1076"/>
          <ac:picMkLst>
            <pc:docMk/>
            <pc:sldMk cId="2203487186" sldId="295"/>
            <ac:picMk id="1026" creationId="{4205612C-9B0A-D88F-FE89-657E59C9CB85}"/>
          </ac:picMkLst>
        </pc:picChg>
      </pc:sldChg>
      <pc:sldChg chg="modSp mod">
        <pc:chgData name="William Newmann" userId="e3cd68c4066c70e4" providerId="LiveId" clId="{0E44AFC3-E6F6-4BD5-8231-0E6475B6764A}" dt="2023-06-17T15:47:41.564" v="424" actId="20577"/>
        <pc:sldMkLst>
          <pc:docMk/>
          <pc:sldMk cId="1979906158" sldId="296"/>
        </pc:sldMkLst>
        <pc:spChg chg="mod">
          <ac:chgData name="William Newmann" userId="e3cd68c4066c70e4" providerId="LiveId" clId="{0E44AFC3-E6F6-4BD5-8231-0E6475B6764A}" dt="2023-06-17T15:45:01.846" v="389"/>
          <ac:spMkLst>
            <pc:docMk/>
            <pc:sldMk cId="1979906158" sldId="296"/>
            <ac:spMk id="2" creationId="{00000000-0000-0000-0000-000000000000}"/>
          </ac:spMkLst>
        </pc:spChg>
        <pc:spChg chg="mod">
          <ac:chgData name="William Newmann" userId="e3cd68c4066c70e4" providerId="LiveId" clId="{0E44AFC3-E6F6-4BD5-8231-0E6475B6764A}" dt="2023-06-17T15:47:41.564" v="424" actId="20577"/>
          <ac:spMkLst>
            <pc:docMk/>
            <pc:sldMk cId="1979906158" sldId="296"/>
            <ac:spMk id="9" creationId="{00000000-0000-0000-0000-000000000000}"/>
          </ac:spMkLst>
        </pc:spChg>
      </pc:sldChg>
      <pc:sldChg chg="modSp mod">
        <pc:chgData name="William Newmann" userId="e3cd68c4066c70e4" providerId="LiveId" clId="{0E44AFC3-E6F6-4BD5-8231-0E6475B6764A}" dt="2023-06-17T15:44:46.185" v="388"/>
        <pc:sldMkLst>
          <pc:docMk/>
          <pc:sldMk cId="812077477" sldId="300"/>
        </pc:sldMkLst>
        <pc:spChg chg="mod">
          <ac:chgData name="William Newmann" userId="e3cd68c4066c70e4" providerId="LiveId" clId="{0E44AFC3-E6F6-4BD5-8231-0E6475B6764A}" dt="2023-06-17T15:44:46.185" v="388"/>
          <ac:spMkLst>
            <pc:docMk/>
            <pc:sldMk cId="812077477" sldId="300"/>
            <ac:spMk id="2" creationId="{00000000-0000-0000-0000-000000000000}"/>
          </ac:spMkLst>
        </pc:spChg>
      </pc:sldChg>
      <pc:sldChg chg="modSp mod">
        <pc:chgData name="William Newmann" userId="e3cd68c4066c70e4" providerId="LiveId" clId="{0E44AFC3-E6F6-4BD5-8231-0E6475B6764A}" dt="2023-06-18T15:43:41.787" v="464" actId="403"/>
        <pc:sldMkLst>
          <pc:docMk/>
          <pc:sldMk cId="4045710684" sldId="302"/>
        </pc:sldMkLst>
        <pc:spChg chg="mod">
          <ac:chgData name="William Newmann" userId="e3cd68c4066c70e4" providerId="LiveId" clId="{0E44AFC3-E6F6-4BD5-8231-0E6475B6764A}" dt="2023-06-18T15:43:41.787" v="464" actId="403"/>
          <ac:spMkLst>
            <pc:docMk/>
            <pc:sldMk cId="4045710684" sldId="302"/>
            <ac:spMk id="8" creationId="{469DF391-D4D6-4D92-89F4-FCD8ADF5D1D7}"/>
          </ac:spMkLst>
        </pc:spChg>
      </pc:sldChg>
      <pc:sldChg chg="modSp mod">
        <pc:chgData name="William Newmann" userId="e3cd68c4066c70e4" providerId="LiveId" clId="{0E44AFC3-E6F6-4BD5-8231-0E6475B6764A}" dt="2023-06-17T15:46:04.402" v="418" actId="27636"/>
        <pc:sldMkLst>
          <pc:docMk/>
          <pc:sldMk cId="1508690217" sldId="303"/>
        </pc:sldMkLst>
        <pc:spChg chg="mod">
          <ac:chgData name="William Newmann" userId="e3cd68c4066c70e4" providerId="LiveId" clId="{0E44AFC3-E6F6-4BD5-8231-0E6475B6764A}" dt="2023-06-17T15:46:04.402" v="418" actId="27636"/>
          <ac:spMkLst>
            <pc:docMk/>
            <pc:sldMk cId="1508690217" sldId="303"/>
            <ac:spMk id="2" creationId="{733B3611-953E-4A4A-9C96-CD165457B426}"/>
          </ac:spMkLst>
        </pc:spChg>
        <pc:spChg chg="mod">
          <ac:chgData name="William Newmann" userId="e3cd68c4066c70e4" providerId="LiveId" clId="{0E44AFC3-E6F6-4BD5-8231-0E6475B6764A}" dt="2023-06-17T15:43:46.108" v="387" actId="20577"/>
          <ac:spMkLst>
            <pc:docMk/>
            <pc:sldMk cId="1508690217" sldId="303"/>
            <ac:spMk id="3" creationId="{31C43DBA-6BF1-4667-B76C-DC578C7C8957}"/>
          </ac:spMkLst>
        </pc:spChg>
      </pc:sldChg>
      <pc:sldChg chg="addSp delSp modSp new mod setBg">
        <pc:chgData name="William Newmann" userId="e3cd68c4066c70e4" providerId="LiveId" clId="{0E44AFC3-E6F6-4BD5-8231-0E6475B6764A}" dt="2023-06-17T15:37:05.337" v="341" actId="1076"/>
        <pc:sldMkLst>
          <pc:docMk/>
          <pc:sldMk cId="948765126" sldId="310"/>
        </pc:sldMkLst>
        <pc:spChg chg="mod">
          <ac:chgData name="William Newmann" userId="e3cd68c4066c70e4" providerId="LiveId" clId="{0E44AFC3-E6F6-4BD5-8231-0E6475B6764A}" dt="2023-06-17T15:36:49.773" v="337" actId="14100"/>
          <ac:spMkLst>
            <pc:docMk/>
            <pc:sldMk cId="948765126" sldId="310"/>
            <ac:spMk id="2" creationId="{2D960CB6-7339-523B-0F5D-ECFFFA3B2338}"/>
          </ac:spMkLst>
        </pc:spChg>
        <pc:spChg chg="mod">
          <ac:chgData name="William Newmann" userId="e3cd68c4066c70e4" providerId="LiveId" clId="{0E44AFC3-E6F6-4BD5-8231-0E6475B6764A}" dt="2023-06-17T15:36:54.210" v="338" actId="14100"/>
          <ac:spMkLst>
            <pc:docMk/>
            <pc:sldMk cId="948765126" sldId="310"/>
            <ac:spMk id="3" creationId="{42ED666F-E498-3A29-31E6-8455CDADFDE5}"/>
          </ac:spMkLst>
        </pc:spChg>
        <pc:picChg chg="add del">
          <ac:chgData name="William Newmann" userId="e3cd68c4066c70e4" providerId="LiveId" clId="{0E44AFC3-E6F6-4BD5-8231-0E6475B6764A}" dt="2023-06-17T15:33:13.698" v="321"/>
          <ac:picMkLst>
            <pc:docMk/>
            <pc:sldMk cId="948765126" sldId="310"/>
            <ac:picMk id="4098" creationId="{302DEAFD-063F-676A-BA1A-1274F2704C60}"/>
          </ac:picMkLst>
        </pc:picChg>
        <pc:picChg chg="add mod">
          <ac:chgData name="William Newmann" userId="e3cd68c4066c70e4" providerId="LiveId" clId="{0E44AFC3-E6F6-4BD5-8231-0E6475B6764A}" dt="2023-06-17T15:37:05.337" v="341" actId="1076"/>
          <ac:picMkLst>
            <pc:docMk/>
            <pc:sldMk cId="948765126" sldId="310"/>
            <ac:picMk id="4100" creationId="{5C2761A2-1DA0-D7CB-7D14-994C494DDECD}"/>
          </ac:picMkLst>
        </pc:picChg>
      </pc:sldChg>
      <pc:sldChg chg="addSp delSp modSp new del mod setBg">
        <pc:chgData name="William Newmann" userId="e3cd68c4066c70e4" providerId="LiveId" clId="{0E44AFC3-E6F6-4BD5-8231-0E6475B6764A}" dt="2023-06-17T15:29:12.856" v="196" actId="47"/>
        <pc:sldMkLst>
          <pc:docMk/>
          <pc:sldMk cId="2983450416" sldId="310"/>
        </pc:sldMkLst>
        <pc:spChg chg="mod">
          <ac:chgData name="William Newmann" userId="e3cd68c4066c70e4" providerId="LiveId" clId="{0E44AFC3-E6F6-4BD5-8231-0E6475B6764A}" dt="2023-06-17T15:29:10.780" v="195" actId="21"/>
          <ac:spMkLst>
            <pc:docMk/>
            <pc:sldMk cId="2983450416" sldId="310"/>
            <ac:spMk id="2" creationId="{94F233D7-90FC-455F-FA6F-9E4E7FFFC0AF}"/>
          </ac:spMkLst>
        </pc:spChg>
        <pc:spChg chg="del mod">
          <ac:chgData name="William Newmann" userId="e3cd68c4066c70e4" providerId="LiveId" clId="{0E44AFC3-E6F6-4BD5-8231-0E6475B6764A}" dt="2023-06-17T15:16:02.063" v="64"/>
          <ac:spMkLst>
            <pc:docMk/>
            <pc:sldMk cId="2983450416" sldId="310"/>
            <ac:spMk id="3" creationId="{7FDFF7AA-8752-BEE6-122B-81BD313316C3}"/>
          </ac:spMkLst>
        </pc:spChg>
        <pc:spChg chg="add mod">
          <ac:chgData name="William Newmann" userId="e3cd68c4066c70e4" providerId="LiveId" clId="{0E44AFC3-E6F6-4BD5-8231-0E6475B6764A}" dt="2023-06-17T15:28:59.351" v="194" actId="14100"/>
          <ac:spMkLst>
            <pc:docMk/>
            <pc:sldMk cId="2983450416" sldId="310"/>
            <ac:spMk id="5" creationId="{663924BD-4B68-A9DF-E962-061AEDCDAA0E}"/>
          </ac:spMkLst>
        </pc:spChg>
        <pc:picChg chg="add del mod">
          <ac:chgData name="William Newmann" userId="e3cd68c4066c70e4" providerId="LiveId" clId="{0E44AFC3-E6F6-4BD5-8231-0E6475B6764A}" dt="2023-06-17T15:16:14.399" v="67" actId="21"/>
          <ac:picMkLst>
            <pc:docMk/>
            <pc:sldMk cId="2983450416" sldId="310"/>
            <ac:picMk id="4" creationId="{77FAD385-EF9B-A09B-5A40-D42F3D31E3F2}"/>
          </ac:picMkLst>
        </pc:picChg>
        <pc:picChg chg="add del mod">
          <ac:chgData name="William Newmann" userId="e3cd68c4066c70e4" providerId="LiveId" clId="{0E44AFC3-E6F6-4BD5-8231-0E6475B6764A}" dt="2023-06-17T15:15:46.837" v="52" actId="21"/>
          <ac:picMkLst>
            <pc:docMk/>
            <pc:sldMk cId="2983450416" sldId="310"/>
            <ac:picMk id="3074" creationId="{32FE3ED5-4030-A449-9EF9-0AC05260C78F}"/>
          </ac:picMkLst>
        </pc:picChg>
        <pc:picChg chg="add del mod">
          <ac:chgData name="William Newmann" userId="e3cd68c4066c70e4" providerId="LiveId" clId="{0E44AFC3-E6F6-4BD5-8231-0E6475B6764A}" dt="2023-06-17T15:28:45.988" v="190" actId="478"/>
          <ac:picMkLst>
            <pc:docMk/>
            <pc:sldMk cId="2983450416" sldId="310"/>
            <ac:picMk id="3076" creationId="{473F6EF7-B281-A9FF-39D2-BD21F4000A51}"/>
          </ac:picMkLst>
        </pc:picChg>
      </pc:sldChg>
      <pc:sldChg chg="addSp delSp modSp new mod">
        <pc:chgData name="William Newmann" userId="e3cd68c4066c70e4" providerId="LiveId" clId="{0E44AFC3-E6F6-4BD5-8231-0E6475B6764A}" dt="2023-06-18T15:43:03.023" v="463" actId="404"/>
        <pc:sldMkLst>
          <pc:docMk/>
          <pc:sldMk cId="3206376908" sldId="311"/>
        </pc:sldMkLst>
        <pc:spChg chg="mod">
          <ac:chgData name="William Newmann" userId="e3cd68c4066c70e4" providerId="LiveId" clId="{0E44AFC3-E6F6-4BD5-8231-0E6475B6764A}" dt="2023-06-18T15:43:03.023" v="463" actId="404"/>
          <ac:spMkLst>
            <pc:docMk/>
            <pc:sldMk cId="3206376908" sldId="311"/>
            <ac:spMk id="2" creationId="{C089F06F-74A7-8A29-4EA6-15B72FD323B7}"/>
          </ac:spMkLst>
        </pc:spChg>
        <pc:spChg chg="del">
          <ac:chgData name="William Newmann" userId="e3cd68c4066c70e4" providerId="LiveId" clId="{0E44AFC3-E6F6-4BD5-8231-0E6475B6764A}" dt="2023-06-18T15:42:02.877" v="434" actId="22"/>
          <ac:spMkLst>
            <pc:docMk/>
            <pc:sldMk cId="3206376908" sldId="311"/>
            <ac:spMk id="3" creationId="{B653934C-D164-4A62-6837-8DA2DF609FD3}"/>
          </ac:spMkLst>
        </pc:spChg>
        <pc:picChg chg="add mod ord">
          <ac:chgData name="William Newmann" userId="e3cd68c4066c70e4" providerId="LiveId" clId="{0E44AFC3-E6F6-4BD5-8231-0E6475B6764A}" dt="2023-06-18T15:42:08.826" v="436" actId="14100"/>
          <ac:picMkLst>
            <pc:docMk/>
            <pc:sldMk cId="3206376908" sldId="311"/>
            <ac:picMk id="5" creationId="{25619EE3-11D3-3759-4A2C-19A09E13D78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4C7EC88-7E03-491B-A50D-E94D879A6C1F}" type="datetimeFigureOut">
              <a:rPr lang="en-US"/>
              <a:pPr>
                <a:defRPr/>
              </a:pPr>
              <a:t>6/18/2023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8DEF4A3-D125-4A04-B05A-BFF4985051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84967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C7435E-7B1F-420C-8189-06238CB274C6}" type="datetimeFigureOut">
              <a:rPr lang="en-US" smtClean="0"/>
              <a:pPr>
                <a:defRPr/>
              </a:pPr>
              <a:t>6/18/2023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C7135-BEDF-4433-96E3-21D4747BF9B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0840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B9E2A4-7BA4-44C7-A26F-CF3909B71B45}" type="datetimeFigureOut">
              <a:rPr lang="en-US" smtClean="0"/>
              <a:pPr>
                <a:defRPr/>
              </a:pPr>
              <a:t>6/18/2023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E84ED-C8ED-47E4-8AC4-4923A3BFC2C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7870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47AECA-2DE3-4A96-ACAA-A066AC4B4104}" type="datetimeFigureOut">
              <a:rPr lang="en-US" smtClean="0"/>
              <a:pPr>
                <a:defRPr/>
              </a:pPr>
              <a:t>6/18/2023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920D43-9BE8-4497-973C-CB452619AB2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013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2D80B9-C777-4B24-8603-123CD8B05B39}" type="datetimeFigureOut">
              <a:rPr lang="en-US" smtClean="0"/>
              <a:pPr>
                <a:defRPr/>
              </a:pPr>
              <a:t>6/18/2023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E8E0A3-4D3C-47BA-B629-87D16F77E7E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9659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38772A-09EF-4EA7-BB75-E7A080A9BC18}" type="datetimeFigureOut">
              <a:rPr lang="en-US" smtClean="0"/>
              <a:pPr>
                <a:defRPr/>
              </a:pPr>
              <a:t>6/18/2023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C428CC-D361-464E-A7D6-8EAB1E12709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2344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E09976-594B-47D9-A08B-00FF22280DFD}" type="datetimeFigureOut">
              <a:rPr lang="en-US" smtClean="0"/>
              <a:pPr>
                <a:defRPr/>
              </a:pPr>
              <a:t>6/18/2023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CA0C05-3063-4FCB-8EFB-2403768663F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2156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3FBAA7-C2FA-4871-BA2D-E63497DA316F}" type="datetimeFigureOut">
              <a:rPr lang="en-US" smtClean="0"/>
              <a:pPr>
                <a:defRPr/>
              </a:pPr>
              <a:t>6/18/2023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D5D2C4-637E-4BE8-9A33-8B88ED90502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7059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0202D0-BE26-4E4E-89D9-24677B347F6D}" type="datetimeFigureOut">
              <a:rPr lang="en-US" smtClean="0"/>
              <a:pPr>
                <a:defRPr/>
              </a:pPr>
              <a:t>6/18/2023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FFF3D-AA04-425F-A198-E15184D1B4A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6089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1DAECE-ADD0-4CB4-9994-972A8B4D79C7}" type="datetimeFigureOut">
              <a:rPr lang="en-US" smtClean="0"/>
              <a:pPr>
                <a:defRPr/>
              </a:pPr>
              <a:t>6/18/2023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388EE7-D5C8-4C06-BD26-7F2B061F1EE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4686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ECFCC0-6251-47E9-9530-6F29F3A3DE82}" type="datetimeFigureOut">
              <a:rPr lang="en-US" smtClean="0"/>
              <a:pPr>
                <a:defRPr/>
              </a:pPr>
              <a:t>6/18/2023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2EB437-F83B-4707-884F-7FDE9E351E3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4628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E90726-E733-4BAF-8183-C2284AF2B9F7}" type="datetimeFigureOut">
              <a:rPr lang="en-US" smtClean="0"/>
              <a:pPr>
                <a:defRPr/>
              </a:pPr>
              <a:t>6/18/2023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630D6C-61CD-46F8-B3AF-128AD04C730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0628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8E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B908863-5E6A-43AF-8D6B-42D2E7EB27B9}" type="datetimeFigureOut">
              <a:rPr lang="en-US" smtClean="0"/>
              <a:pPr>
                <a:defRPr/>
              </a:pPr>
              <a:t>6/18/2023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6F3291D-2138-4487-83D7-DD5BDCD4FB3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7749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media.defense.gov/2022/Oct/27/2003103845/-1/-1/1/2022-NATIONAL-DEFENSE-STRATEGY-NPR-MDR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fas.org/publication/nuclear-notebook-russian-nuclear-weapons-2023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defense.gov/2022/Nov/29/2003122279/-1/-1/1/2022-MILITARY-AND-SECURITY-DEVELOPMENTS-INVOLVING-THE-PEOPLES-REPUBLIC-OF-CHINA.PDF" TargetMode="External"/><Relationship Id="rId2" Type="http://schemas.openxmlformats.org/officeDocument/2006/relationships/hyperlink" Target="https://thebulletin.org/premium/2023-03/nuclear-notebook-chinese-nuclear-weapons-2023/#:~:text=The%20Nuclear%20Notebook%20column%20has,warheads%20with%20more%20in%20production.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post.com/national-security/china-nuclear-missile-silos/2021/06/30/0fa8debc-d9c2-11eb-bb9e-70fda8c37057_story.html" TargetMode="External"/><Relationship Id="rId2" Type="http://schemas.openxmlformats.org/officeDocument/2006/relationships/hyperlink" Target="https://thebulletin.org/2021/09/chinas-nuclear-missile-silo-expansion-from-minimum-deterrence-to-medium-deterrenc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https://www.airuniversity.af.edu/CASI/Display/Article/2729781/pla-likely-begins-construction-of-an-intercontinental-ballistic-missile-silo-si/" TargetMode="External"/><Relationship Id="rId4" Type="http://schemas.openxmlformats.org/officeDocument/2006/relationships/hyperlink" Target="https://fas.org/publication/china-is-building-a-second-nuclear-missile-silo-field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as.org/nuke/guide/usa/2010_npr_report.pdf" TargetMode="External"/><Relationship Id="rId2" Type="http://schemas.openxmlformats.org/officeDocument/2006/relationships/hyperlink" Target="https://fas.org/wp-content/uploads/media/Excerpts-of-Classified-Nuclear-Posture-Review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media.defense.gov/2022/Oct/27/2003103845/-1/-1/1/2022-NATIONAL-DEFENSE-STRATEGY-NPR-MDR.PDF" TargetMode="External"/><Relationship Id="rId4" Type="http://schemas.openxmlformats.org/officeDocument/2006/relationships/hyperlink" Target="https://media.defense.gov/2018/Feb/02/2001872886/-1/-1/1/2018-NUCLEAR-POSTURE-REVIEW-FINAL-REPORT.PDF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fas.org/sgp/crs/nuke/RL33640.pdf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s://thebulletin.org/premium/2023-01/nuclear-notebook-united-states-nuclear-weapons-2023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as.org/sgp/crs/weapons/R44463.pdf" TargetMode="External"/><Relationship Id="rId5" Type="http://schemas.openxmlformats.org/officeDocument/2006/relationships/hyperlink" Target="https://fas.org/sgp/crs/weapons/R41129.pdf" TargetMode="External"/><Relationship Id="rId4" Type="http://schemas.openxmlformats.org/officeDocument/2006/relationships/hyperlink" Target="https://crsreports.congress.gov/product/pdf/IF/IF11681/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2009-2017.state.gov/t/avc/newstart/c44126.htm" TargetMode="External"/><Relationship Id="rId2" Type="http://schemas.openxmlformats.org/officeDocument/2006/relationships/hyperlink" Target="https://media.nti.org/documents/sort_moscow_treaty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mscontrol.org/factsheets/usmissiledefense" TargetMode="External"/><Relationship Id="rId2" Type="http://schemas.openxmlformats.org/officeDocument/2006/relationships/hyperlink" Target="https://www.mda.mi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Arial Black" panose="020B0A04020102020204" pitchFamily="34" charset="0"/>
              </a:rPr>
              <a:t>First and Second Nuclear Ages</a:t>
            </a:r>
          </a:p>
        </p:txBody>
      </p:sp>
      <p:sp>
        <p:nvSpPr>
          <p:cNvPr id="307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4040188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i="1" dirty="0">
                <a:latin typeface="Arial Black" panose="020B0A04020102020204" pitchFamily="34" charset="0"/>
              </a:rPr>
              <a:t>First</a:t>
            </a:r>
          </a:p>
          <a:p>
            <a:pPr eaLnBrk="1" hangingPunct="1"/>
            <a:r>
              <a:rPr lang="en-US" altLang="en-US" sz="3200" i="1" dirty="0">
                <a:latin typeface="Arial Black" panose="020B0A04020102020204" pitchFamily="34" charset="0"/>
              </a:rPr>
              <a:t>1945-90s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362200"/>
            <a:ext cx="4040188" cy="3962400"/>
          </a:xfrm>
        </p:spPr>
        <p:txBody>
          <a:bodyPr rtlCol="0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Arial Black" panose="020B0A04020102020204" pitchFamily="34" charset="0"/>
              </a:rPr>
              <a:t>Bipolarity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Arial Black" panose="020B0A04020102020204" pitchFamily="34" charset="0"/>
              </a:rPr>
              <a:t>Rationality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Arial Black" panose="020B0A04020102020204" pitchFamily="34" charset="0"/>
              </a:rPr>
              <a:t>Balance of Power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Arial Black" panose="020B0A04020102020204" pitchFamily="34" charset="0"/>
              </a:rPr>
              <a:t>Deterrence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Arial Black" panose="020B0A04020102020204" pitchFamily="34" charset="0"/>
              </a:rPr>
              <a:t>Arms Control </a:t>
            </a:r>
          </a:p>
          <a:p>
            <a:pPr lvl="1"/>
            <a:r>
              <a:rPr lang="en-US" sz="2800" dirty="0">
                <a:latin typeface="Arial Black" panose="020B0A04020102020204" pitchFamily="34" charset="0"/>
              </a:rPr>
              <a:t>to achieve stability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066800"/>
            <a:ext cx="4346575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200" i="1" dirty="0">
                <a:latin typeface="Arial Black" panose="020B0A04020102020204" pitchFamily="34" charset="0"/>
              </a:rPr>
              <a:t>Second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200" i="1" dirty="0">
                <a:latin typeface="Arial Black" panose="020B0A04020102020204" pitchFamily="34" charset="0"/>
              </a:rPr>
              <a:t>1990s to present</a:t>
            </a:r>
          </a:p>
        </p:txBody>
      </p:sp>
      <p:sp>
        <p:nvSpPr>
          <p:cNvPr id="307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62400"/>
          </a:xfrm>
        </p:spPr>
        <p:txBody>
          <a:bodyPr>
            <a:normAutofit lnSpcReduction="10000"/>
          </a:bodyPr>
          <a:lstStyle/>
          <a:p>
            <a:pPr marL="457200" indent="-457200" eaLnBrk="1" hangingPunct="1">
              <a:buFont typeface="Calibri" panose="020F0502020204030204" pitchFamily="34" charset="0"/>
              <a:buAutoNum type="arabicPeriod"/>
            </a:pPr>
            <a:r>
              <a:rPr lang="en-US" altLang="en-US" sz="3200" b="1" dirty="0" err="1">
                <a:latin typeface="Arial Black" panose="020B0A04020102020204" pitchFamily="34" charset="0"/>
              </a:rPr>
              <a:t>Multipolarity</a:t>
            </a:r>
            <a:endParaRPr lang="en-US" altLang="en-US" sz="3200" b="1" dirty="0">
              <a:latin typeface="Arial Black" panose="020B0A04020102020204" pitchFamily="34" charset="0"/>
            </a:endParaRP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en-US" altLang="en-US" sz="3200" b="1" dirty="0">
                <a:latin typeface="Arial Black" panose="020B0A04020102020204" pitchFamily="34" charset="0"/>
              </a:rPr>
              <a:t>Rationality?</a:t>
            </a: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en-US" altLang="en-US" sz="3200" b="1" dirty="0">
                <a:latin typeface="Arial Black" panose="020B0A04020102020204" pitchFamily="34" charset="0"/>
              </a:rPr>
              <a:t>Asymmetry</a:t>
            </a:r>
          </a:p>
          <a:p>
            <a:pPr marL="457200" indent="-457200" eaLnBrk="1" hangingPunct="1">
              <a:buFont typeface="Calibri" panose="020F0502020204030204" pitchFamily="34" charset="0"/>
              <a:buAutoNum type="arabicPeriod"/>
            </a:pPr>
            <a:r>
              <a:rPr lang="en-US" altLang="en-US" sz="3200" b="1" dirty="0">
                <a:latin typeface="Arial Black" panose="020B0A04020102020204" pitchFamily="34" charset="0"/>
              </a:rPr>
              <a:t>Deterrence</a:t>
            </a:r>
          </a:p>
          <a:p>
            <a:pPr lvl="1"/>
            <a:r>
              <a:rPr lang="en-US" altLang="en-US" sz="2900" b="1" dirty="0">
                <a:latin typeface="Arial Black" panose="020B0A04020102020204" pitchFamily="34" charset="0"/>
              </a:rPr>
              <a:t>BMD</a:t>
            </a:r>
          </a:p>
          <a:p>
            <a:pPr marL="457200" indent="-457200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sz="3200" b="1" dirty="0">
                <a:latin typeface="Arial Black" panose="020B0A04020102020204" pitchFamily="34" charset="0"/>
              </a:rPr>
              <a:t>Arms Control</a:t>
            </a:r>
          </a:p>
          <a:p>
            <a:pPr lvl="1">
              <a:spcBef>
                <a:spcPct val="0"/>
              </a:spcBef>
            </a:pPr>
            <a:r>
              <a:rPr lang="en-US" altLang="en-US" sz="2900" b="1" dirty="0">
                <a:latin typeface="Arial Black" panose="020B0A04020102020204" pitchFamily="34" charset="0"/>
              </a:rPr>
              <a:t>Stability</a:t>
            </a:r>
          </a:p>
          <a:p>
            <a:pPr lvl="1">
              <a:spcBef>
                <a:spcPct val="0"/>
              </a:spcBef>
            </a:pPr>
            <a:r>
              <a:rPr lang="en-US" altLang="en-US" sz="2900" b="1" dirty="0">
                <a:latin typeface="Arial Black" panose="020B0A04020102020204" pitchFamily="34" charset="0"/>
              </a:rPr>
              <a:t>Non-Proliferation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Arial Black" panose="020B0A04020102020204" pitchFamily="34" charset="0"/>
              </a:rPr>
              <a:t>NMD: Deterrence by Denial</a:t>
            </a:r>
            <a:endParaRPr lang="en-US" alt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800" b="1" dirty="0">
                <a:solidFill>
                  <a:srgbClr val="C00000"/>
                </a:solidFill>
                <a:hlinkClick r:id="rId2"/>
              </a:rPr>
              <a:t>Missile Defense Review 2022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A Missile Defense Agency graphic depicts the Ballistic Missile Defense System architecture. DoD graphic">
            <a:extLst>
              <a:ext uri="{FF2B5EF4-FFF2-40B4-BE49-F238E27FC236}">
                <a16:creationId xmlns:a16="http://schemas.microsoft.com/office/drawing/2014/main" id="{B961B4FB-BF89-F256-029F-1F1F0A086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7620000" cy="467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762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3027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  <a:latin typeface="Arial Black" panose="020B0A04020102020204" pitchFamily="34" charset="0"/>
                <a:hlinkClick r:id="rId2"/>
              </a:rPr>
              <a:t>Russia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Return to Great Power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430" y="1295400"/>
            <a:ext cx="8614170" cy="5334000"/>
          </a:xfrm>
        </p:spPr>
        <p:txBody>
          <a:bodyPr>
            <a:normAutofit fontScale="92500" lnSpcReduction="20000"/>
          </a:bodyPr>
          <a:lstStyle/>
          <a:p>
            <a:endParaRPr lang="en-US" sz="3000" dirty="0">
              <a:latin typeface="Arial Black" panose="020B0A04020102020204" pitchFamily="34" charset="0"/>
            </a:endParaRPr>
          </a:p>
          <a:p>
            <a:r>
              <a:rPr lang="en-US" sz="3000" dirty="0">
                <a:latin typeface="Arial Black" panose="020B0A04020102020204" pitchFamily="34" charset="0"/>
              </a:rPr>
              <a:t>1982: No-First Use</a:t>
            </a:r>
          </a:p>
          <a:p>
            <a:r>
              <a:rPr lang="en-US" sz="3000" dirty="0">
                <a:latin typeface="Arial Black" panose="020B0A04020102020204" pitchFamily="34" charset="0"/>
              </a:rPr>
              <a:t>1993: End No-First Use</a:t>
            </a:r>
          </a:p>
          <a:p>
            <a:pPr lvl="1"/>
            <a:r>
              <a:rPr lang="en-US" sz="3000" dirty="0">
                <a:solidFill>
                  <a:srgbClr val="FFFF00"/>
                </a:solidFill>
                <a:latin typeface="Arial Black" panose="020B0A04020102020204" pitchFamily="34" charset="0"/>
              </a:rPr>
              <a:t>Escalate to de-escalate?</a:t>
            </a:r>
          </a:p>
          <a:p>
            <a:r>
              <a:rPr lang="en-US" sz="3000" dirty="0">
                <a:latin typeface="Arial Black" panose="020B0A04020102020204" pitchFamily="34" charset="0"/>
              </a:rPr>
              <a:t>Mobility</a:t>
            </a:r>
          </a:p>
          <a:p>
            <a:r>
              <a:rPr lang="en-US" sz="3000" dirty="0">
                <a:latin typeface="Arial Black" panose="020B0A04020102020204" pitchFamily="34" charset="0"/>
              </a:rPr>
              <a:t>NMD</a:t>
            </a:r>
          </a:p>
          <a:p>
            <a:endParaRPr lang="en-US" sz="2800" dirty="0">
              <a:latin typeface="Arial Black" panose="020B0A04020102020204" pitchFamily="34" charset="0"/>
            </a:endParaRPr>
          </a:p>
          <a:p>
            <a:endParaRPr lang="en-US" sz="2800" dirty="0">
              <a:latin typeface="Arial Black" panose="020B0A04020102020204" pitchFamily="34" charset="0"/>
            </a:endParaRPr>
          </a:p>
          <a:p>
            <a:endParaRPr lang="en-US" sz="2800" dirty="0">
              <a:latin typeface="Arial Black" panose="020B0A04020102020204" pitchFamily="34" charset="0"/>
            </a:endParaRPr>
          </a:p>
          <a:p>
            <a:endParaRPr lang="en-US" sz="2800" dirty="0">
              <a:latin typeface="Arial Black" panose="020B0A04020102020204" pitchFamily="34" charset="0"/>
            </a:endParaRPr>
          </a:p>
          <a:p>
            <a:endParaRPr lang="en-US" sz="2800" dirty="0">
              <a:latin typeface="Arial Black" panose="020B0A04020102020204" pitchFamily="34" charset="0"/>
            </a:endParaRPr>
          </a:p>
          <a:p>
            <a:r>
              <a:rPr lang="en-US" sz="2800" dirty="0" err="1">
                <a:latin typeface="Arial Black" panose="020B0A04020102020204" pitchFamily="34" charset="0"/>
              </a:rPr>
              <a:t>Topol</a:t>
            </a:r>
            <a:r>
              <a:rPr lang="en-US" sz="2800" dirty="0">
                <a:latin typeface="Arial Black" panose="020B0A04020102020204" pitchFamily="34" charset="0"/>
              </a:rPr>
              <a:t>-M </a:t>
            </a:r>
          </a:p>
          <a:p>
            <a:pPr marL="0" indent="0">
              <a:buNone/>
            </a:pPr>
            <a:r>
              <a:rPr lang="en-US" sz="2800" dirty="0">
                <a:latin typeface="Arial Black" panose="020B0A04020102020204" pitchFamily="34" charset="0"/>
              </a:rPr>
              <a:t>(SS-27)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3092605"/>
            <a:ext cx="6023370" cy="340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77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6C5F5-CECA-4F07-A7BF-2272B91D9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 Black" panose="020B0A04020102020204" pitchFamily="34" charset="0"/>
              </a:rPr>
              <a:t>Agreement February 2021 to Five-Year Extension on New START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50A01C-713F-42C2-9C77-1DBFEBA05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037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From https://fas.org/blogs/security/2020/02/count-down-begins-for-no-brainer-extend-new-start-treaty/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6A1009-0066-49DA-918C-12F51A96A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442" y="1717193"/>
            <a:ext cx="7888908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855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8C3F4-BC5D-BE5B-5408-4C3319DAF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5474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But…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D1FDF-989A-9EC0-D95C-8A11B0F2E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90602"/>
            <a:ext cx="7829550" cy="51863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Arial Black" panose="020B0A04020102020204" pitchFamily="34" charset="0"/>
              </a:rPr>
              <a:t>February 21, 2023: </a:t>
            </a:r>
          </a:p>
          <a:p>
            <a:pPr marL="0" indent="0">
              <a:buNone/>
            </a:pPr>
            <a:r>
              <a:rPr lang="en-US" sz="2800" dirty="0">
                <a:latin typeface="Arial Black" panose="020B0A04020102020204" pitchFamily="34" charset="0"/>
              </a:rPr>
              <a:t>Russia suspends New START</a:t>
            </a:r>
          </a:p>
          <a:p>
            <a:pPr marL="0" indent="0">
              <a:buNone/>
            </a:pPr>
            <a:endParaRPr lang="en-US" sz="28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 Black" panose="020B0A04020102020204" pitchFamily="34" charset="0"/>
            </a:endParaRPr>
          </a:p>
        </p:txBody>
      </p:sp>
      <p:pic>
        <p:nvPicPr>
          <p:cNvPr id="2052" name="Picture 4" descr="Ukraine report card 06.13.23 control">
            <a:extLst>
              <a:ext uri="{FF2B5EF4-FFF2-40B4-BE49-F238E27FC236}">
                <a16:creationId xmlns:a16="http://schemas.microsoft.com/office/drawing/2014/main" id="{8200ECCB-7940-605E-485C-0EC24D635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8153400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782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5407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  <a:latin typeface="Arial Black" panose="020B0A04020102020204" pitchFamily="34" charset="0"/>
                <a:hlinkClick r:id="rId2"/>
              </a:rPr>
              <a:t>China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Return to Great Power Status*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0" y="1447800"/>
            <a:ext cx="8286750" cy="4729163"/>
          </a:xfrm>
        </p:spPr>
        <p:txBody>
          <a:bodyPr/>
          <a:lstStyle/>
          <a:p>
            <a:r>
              <a:rPr lang="en-US" sz="2800" dirty="0">
                <a:solidFill>
                  <a:srgbClr val="002060"/>
                </a:solidFill>
                <a:latin typeface="Arial Black" panose="020B0A04020102020204" pitchFamily="34" charset="0"/>
                <a:hlinkClick r:id="rId3"/>
              </a:rPr>
              <a:t>US Report to Congress on Chinese Military Power 2022</a:t>
            </a:r>
            <a:endParaRPr lang="en-US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en-US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en-US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en-US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DF-41</a:t>
            </a:r>
          </a:p>
          <a:p>
            <a:r>
              <a:rPr 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Mobile ICBM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CA7B4A-0D82-49AB-8A20-7C57DB3A91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2609507"/>
            <a:ext cx="5731565" cy="359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906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AE1F2-7503-48A1-B4E2-F88686900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77874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China’s First Bomb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BD446-BB06-49CB-9218-54D720F99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95400"/>
            <a:ext cx="7886700" cy="488156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 Black" panose="020B0A04020102020204" pitchFamily="34" charset="0"/>
              </a:rPr>
              <a:t>Sino-Soviet Split</a:t>
            </a:r>
          </a:p>
          <a:p>
            <a:r>
              <a:rPr lang="en-US" sz="2800" b="1" dirty="0">
                <a:latin typeface="Arial Black" panose="020B0A04020102020204" pitchFamily="34" charset="0"/>
              </a:rPr>
              <a:t>October 16, 1964</a:t>
            </a:r>
          </a:p>
          <a:p>
            <a:r>
              <a:rPr lang="en-US" sz="2800" b="1" dirty="0">
                <a:latin typeface="Arial Black" panose="020B0A04020102020204" pitchFamily="34" charset="0"/>
              </a:rPr>
              <a:t>22 KT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116A0E-C3FE-4CE4-AA33-D3C7F2E92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95" y="3161195"/>
            <a:ext cx="5867400" cy="33316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38483D-79B7-4DA2-940E-3657C5515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8223" y="1783740"/>
            <a:ext cx="3429000" cy="212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033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D4A27-22B4-47FF-8C60-42A79B348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54074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Chinese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5CB38-A817-4A7C-AF1B-7160D3F99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447800"/>
            <a:ext cx="8667750" cy="4729163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Minimum Deterrence</a:t>
            </a:r>
          </a:p>
          <a:p>
            <a:r>
              <a:rPr lang="en-US" sz="2800" dirty="0">
                <a:latin typeface="Arial Black" panose="020B0A04020102020204" pitchFamily="34" charset="0"/>
              </a:rPr>
              <a:t>NFU</a:t>
            </a:r>
          </a:p>
          <a:p>
            <a:r>
              <a:rPr lang="en-US" sz="2800" dirty="0">
                <a:latin typeface="Arial Black" panose="020B0A04020102020204" pitchFamily="34" charset="0"/>
              </a:rPr>
              <a:t>Create strategic TRIAD</a:t>
            </a:r>
          </a:p>
          <a:p>
            <a:pPr lvl="1"/>
            <a:r>
              <a:rPr lang="en-US" sz="2400" dirty="0">
                <a:latin typeface="Arial Black" panose="020B0A04020102020204" pitchFamily="34" charset="0"/>
              </a:rPr>
              <a:t>PLARF (2016)</a:t>
            </a:r>
          </a:p>
          <a:p>
            <a:pPr lvl="1"/>
            <a:r>
              <a:rPr lang="en-US" sz="2400" dirty="0">
                <a:latin typeface="Arial Black" panose="020B0A04020102020204" pitchFamily="34" charset="0"/>
              </a:rPr>
              <a:t>MIRVs</a:t>
            </a:r>
          </a:p>
          <a:p>
            <a:pPr lvl="1"/>
            <a:r>
              <a:rPr lang="en-US" sz="2400" dirty="0">
                <a:latin typeface="Arial Black" panose="020B0A04020102020204" pitchFamily="34" charset="0"/>
              </a:rPr>
              <a:t>Bombers</a:t>
            </a:r>
          </a:p>
          <a:p>
            <a:r>
              <a:rPr lang="en-US" sz="2800" dirty="0">
                <a:latin typeface="Arial Black" panose="020B0A04020102020204" pitchFamily="34" charset="0"/>
              </a:rPr>
              <a:t>Mobile missiles</a:t>
            </a:r>
          </a:p>
          <a:p>
            <a:r>
              <a:rPr lang="en-US" sz="2800" dirty="0">
                <a:latin typeface="Arial Black" panose="020B0A04020102020204" pitchFamily="34" charset="0"/>
              </a:rPr>
              <a:t>NMD</a:t>
            </a:r>
          </a:p>
          <a:p>
            <a:endParaRPr lang="en-US" sz="2400" dirty="0">
              <a:latin typeface="Arial Black" panose="020B0A04020102020204" pitchFamily="34" charset="0"/>
            </a:endParaRPr>
          </a:p>
          <a:p>
            <a:endParaRPr lang="en-US" sz="2400" dirty="0">
              <a:latin typeface="Arial Black" panose="020B0A04020102020204" pitchFamily="34" charset="0"/>
            </a:endParaRPr>
          </a:p>
          <a:p>
            <a:r>
              <a:rPr lang="en-US" sz="2400" dirty="0" err="1">
                <a:latin typeface="Arial Black" panose="020B0A04020102020204" pitchFamily="34" charset="0"/>
              </a:rPr>
              <a:t>Jin</a:t>
            </a:r>
            <a:r>
              <a:rPr lang="en-US" sz="2400" dirty="0">
                <a:latin typeface="Arial Black" panose="020B0A04020102020204" pitchFamily="34" charset="0"/>
              </a:rPr>
              <a:t> class (Type 094)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388F60-D66D-4425-9FF2-6AFC98E21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6165" y="2979461"/>
            <a:ext cx="440055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572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3DB6E-8C80-456B-9CA9-D43F7EA5B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01674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Chinese Response to US NMD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20CF6-B91F-49A3-BD3C-A55E146D8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95400"/>
            <a:ext cx="7886700" cy="4881563"/>
          </a:xfrm>
        </p:spPr>
        <p:txBody>
          <a:bodyPr/>
          <a:lstStyle/>
          <a:p>
            <a:r>
              <a:rPr lang="en-US" sz="2400" dirty="0">
                <a:latin typeface="Arial Black" panose="020B0A04020102020204" pitchFamily="34" charset="0"/>
              </a:rPr>
              <a:t>Nullifies Chinese Deterrent</a:t>
            </a:r>
          </a:p>
          <a:p>
            <a:r>
              <a:rPr lang="en-US" sz="2400" dirty="0">
                <a:latin typeface="Arial Black" panose="020B0A04020102020204" pitchFamily="34" charset="0"/>
              </a:rPr>
              <a:t>Requirement: MORE</a:t>
            </a:r>
          </a:p>
          <a:p>
            <a:r>
              <a:rPr lang="en-US" sz="2400" dirty="0">
                <a:latin typeface="Arial Black" panose="020B0A04020102020204" pitchFamily="34" charset="0"/>
              </a:rPr>
              <a:t>Arms Control: NO</a:t>
            </a:r>
          </a:p>
          <a:p>
            <a:r>
              <a:rPr lang="en-US" sz="2400" dirty="0">
                <a:latin typeface="Arial Black" panose="020B0A04020102020204" pitchFamily="34" charset="0"/>
              </a:rPr>
              <a:t>US-China arms race is on</a:t>
            </a:r>
          </a:p>
          <a:p>
            <a:r>
              <a:rPr lang="en-US" sz="2400" dirty="0">
                <a:latin typeface="Arial Black" panose="020B0A04020102020204" pitchFamily="34" charset="0"/>
              </a:rPr>
              <a:t>US defense vs. Chinese offense</a:t>
            </a:r>
          </a:p>
          <a:p>
            <a:endParaRPr lang="en-US" dirty="0"/>
          </a:p>
          <a:p>
            <a:r>
              <a:rPr lang="en-US" sz="2400" dirty="0">
                <a:latin typeface="Arial Black" panose="020B0A04020102020204" pitchFamily="34" charset="0"/>
              </a:rPr>
              <a:t>Cyberattack</a:t>
            </a:r>
          </a:p>
          <a:p>
            <a:endParaRPr lang="en-US" sz="2400" dirty="0">
              <a:latin typeface="Arial Black" panose="020B0A04020102020204" pitchFamily="34" charset="0"/>
            </a:endParaRPr>
          </a:p>
          <a:p>
            <a:endParaRPr lang="en-US" sz="24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 Black" panose="020B0A04020102020204" pitchFamily="34" charset="0"/>
              </a:rPr>
              <a:t>Type 096 SSBN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38C628-0C48-43E9-BAF9-EC2A41892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3736181"/>
            <a:ext cx="5334000" cy="279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335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0CB6-7339-523B-0F5D-ECFFFA3B2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30274"/>
          </a:xfrm>
        </p:spPr>
        <p:txBody>
          <a:bodyPr>
            <a:norm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2021: Chinese ICBM Construction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sz="2400" dirty="0">
                <a:latin typeface="Arial Black" panose="020B0A04020102020204" pitchFamily="34" charset="0"/>
                <a:hlinkClick r:id="rId2"/>
              </a:rPr>
              <a:t>(From Bulletin of the Atomic Scientists)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D666F-E498-3A29-31E6-8455CDADF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447800"/>
            <a:ext cx="8534400" cy="4810125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Arial Black" panose="020B0A04020102020204" pitchFamily="34" charset="0"/>
                <a:hlinkClick r:id="rId3"/>
              </a:rPr>
              <a:t>Yumen</a:t>
            </a:r>
            <a:r>
              <a:rPr lang="en-US" sz="2400" dirty="0">
                <a:latin typeface="Arial Black" panose="020B0A04020102020204" pitchFamily="34" charset="0"/>
                <a:hlinkClick r:id="rId3"/>
              </a:rPr>
              <a:t> (Gansu Province): 120 silos</a:t>
            </a:r>
            <a:endParaRPr lang="en-US" sz="2400" dirty="0">
              <a:latin typeface="Arial Black" panose="020B0A04020102020204" pitchFamily="34" charset="0"/>
            </a:endParaRPr>
          </a:p>
          <a:p>
            <a:r>
              <a:rPr lang="en-US" sz="2400" dirty="0">
                <a:latin typeface="Arial Black" panose="020B0A04020102020204" pitchFamily="34" charset="0"/>
                <a:hlinkClick r:id="rId4"/>
              </a:rPr>
              <a:t>Hami (Eastern Xinjiang): 110</a:t>
            </a:r>
            <a:endParaRPr lang="en-US" sz="2400" dirty="0">
              <a:latin typeface="Arial Black" panose="020B0A04020102020204" pitchFamily="34" charset="0"/>
            </a:endParaRPr>
          </a:p>
          <a:p>
            <a:r>
              <a:rPr lang="en-US" sz="2400" dirty="0" err="1">
                <a:latin typeface="Arial Black" panose="020B0A04020102020204" pitchFamily="34" charset="0"/>
                <a:hlinkClick r:id="rId5"/>
              </a:rPr>
              <a:t>Hangin</a:t>
            </a:r>
            <a:r>
              <a:rPr lang="en-US" sz="2400" dirty="0">
                <a:latin typeface="Arial Black" panose="020B0A04020102020204" pitchFamily="34" charset="0"/>
                <a:hlinkClick r:id="rId5"/>
              </a:rPr>
              <a:t> Banner (Ordos City, Inner Mongolia): 40~</a:t>
            </a:r>
            <a:endParaRPr lang="en-US" sz="2400" dirty="0">
              <a:latin typeface="Arial Black" panose="020B0A04020102020204" pitchFamily="34" charset="0"/>
            </a:endParaRPr>
          </a:p>
          <a:p>
            <a:endParaRPr lang="en-US" sz="2400" dirty="0">
              <a:latin typeface="Arial Black" panose="020B0A04020102020204" pitchFamily="34" charset="0"/>
            </a:endParaRPr>
          </a:p>
          <a:p>
            <a:endParaRPr lang="en-US" sz="2400" dirty="0">
              <a:latin typeface="Arial Black" panose="020B0A04020102020204" pitchFamily="34" charset="0"/>
            </a:endParaRPr>
          </a:p>
          <a:p>
            <a:endParaRPr lang="en-US" sz="2400" dirty="0">
              <a:latin typeface="Arial Black" panose="020B0A04020102020204" pitchFamily="34" charset="0"/>
            </a:endParaRPr>
          </a:p>
          <a:p>
            <a:endParaRPr lang="en-US" sz="2400" dirty="0">
              <a:latin typeface="Arial Black" panose="020B0A04020102020204" pitchFamily="34" charset="0"/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5C2761A2-1DA0-D7CB-7D14-994C494DD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2981324"/>
            <a:ext cx="56388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765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54074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Topics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28650" y="1219201"/>
            <a:ext cx="7886700" cy="49577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Strategic Level </a:t>
            </a:r>
          </a:p>
          <a:p>
            <a:pPr lvl="1"/>
            <a:r>
              <a:rPr lang="en-US" sz="2800" dirty="0">
                <a:latin typeface="Arial Black" panose="020B0A04020102020204" pitchFamily="34" charset="0"/>
              </a:rPr>
              <a:t>(US, Russia, China)</a:t>
            </a:r>
          </a:p>
          <a:p>
            <a:r>
              <a:rPr lang="en-US" sz="3600" dirty="0">
                <a:latin typeface="Arial Black" panose="020B0A04020102020204" pitchFamily="34" charset="0"/>
              </a:rPr>
              <a:t>The Proliferation Problem</a:t>
            </a:r>
          </a:p>
          <a:p>
            <a:pPr lvl="1"/>
            <a:r>
              <a:rPr lang="en-US" sz="3200" dirty="0">
                <a:latin typeface="Arial Black" panose="020B0A04020102020204" pitchFamily="34" charset="0"/>
              </a:rPr>
              <a:t>India and Pakistan</a:t>
            </a:r>
          </a:p>
          <a:p>
            <a:pPr lvl="1"/>
            <a:r>
              <a:rPr lang="en-US" sz="3200" dirty="0">
                <a:latin typeface="Arial Black" panose="020B0A04020102020204" pitchFamily="34" charset="0"/>
              </a:rPr>
              <a:t>Iran</a:t>
            </a:r>
          </a:p>
          <a:p>
            <a:pPr lvl="1"/>
            <a:r>
              <a:rPr lang="en-US" sz="3200" dirty="0">
                <a:latin typeface="Arial Black" panose="020B0A04020102020204" pitchFamily="34" charset="0"/>
              </a:rPr>
              <a:t>North Korea</a:t>
            </a:r>
          </a:p>
          <a:p>
            <a:r>
              <a:rPr lang="en-US" sz="3600" dirty="0">
                <a:latin typeface="Arial Black" panose="020B0A04020102020204" pitchFamily="34" charset="0"/>
              </a:rPr>
              <a:t>Third Nuclear Age?</a:t>
            </a:r>
          </a:p>
        </p:txBody>
      </p:sp>
    </p:spTree>
    <p:extLst>
      <p:ext uri="{BB962C8B-B14F-4D97-AF65-F5344CB8AC3E}">
        <p14:creationId xmlns:p14="http://schemas.microsoft.com/office/powerpoint/2010/main" val="2570213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49274"/>
          </a:xfrm>
        </p:spPr>
        <p:txBody>
          <a:bodyPr/>
          <a:lstStyle/>
          <a:p>
            <a:r>
              <a:rPr lang="en-US" b="1" dirty="0">
                <a:latin typeface="Arial Black" panose="020B0A04020102020204" pitchFamily="34" charset="0"/>
              </a:rPr>
              <a:t>Where We Stand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29F1AFA-CF95-932A-DD02-FF64FBB19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205612C-9B0A-D88F-FE89-657E59C9C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8305800" cy="520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487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9F06F-74A7-8A29-4EA6-15B72FD32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A Deeper Look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sz="2000" dirty="0">
                <a:latin typeface="Arial Black" panose="020B0A04020102020204" pitchFamily="34" charset="0"/>
              </a:rPr>
              <a:t>From https://ourworldindata.org/nuclear-weapons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619EE3-11D3-3759-4A2C-19A09E13D7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825625"/>
            <a:ext cx="7239000" cy="4351338"/>
          </a:xfrm>
        </p:spPr>
      </p:pic>
    </p:spTree>
    <p:extLst>
      <p:ext uri="{BB962C8B-B14F-4D97-AF65-F5344CB8AC3E}">
        <p14:creationId xmlns:p14="http://schemas.microsoft.com/office/powerpoint/2010/main" val="3206376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US and Russia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7AA124-CB16-4968-A534-547C3D0AD0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What’s the same?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561158" cy="3684588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Triad</a:t>
            </a:r>
          </a:p>
          <a:p>
            <a:r>
              <a:rPr lang="en-US" sz="3200" dirty="0">
                <a:latin typeface="Arial Black" panose="020B0A04020102020204" pitchFamily="34" charset="0"/>
              </a:rPr>
              <a:t>Modernization </a:t>
            </a:r>
          </a:p>
          <a:p>
            <a:r>
              <a:rPr lang="en-US" sz="3200" dirty="0">
                <a:latin typeface="Arial Black" panose="020B0A04020102020204" pitchFamily="34" charset="0"/>
              </a:rPr>
              <a:t>Arms Control</a:t>
            </a:r>
          </a:p>
          <a:p>
            <a:endParaRPr lang="en-US" sz="32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sz="32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 Black" panose="020B0A04020102020204" pitchFamily="34" charset="0"/>
              </a:rPr>
              <a:t>Signing New Start 2010</a:t>
            </a:r>
          </a:p>
          <a:p>
            <a:pPr marL="0" indent="0">
              <a:buNone/>
            </a:pP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96F8DC-1658-4D68-BFBD-66052467D1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What’s New?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331647-49C3-4536-A0B5-09F01058FA6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Missile Defense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A10CAF-1C77-42E3-9BE2-F5D3414E5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8182" y="3821111"/>
            <a:ext cx="4015976" cy="236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684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1AEAE29-5BE6-4013-BBD8-FB65463C8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0647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US Strategy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69DF391-D4D6-4D92-89F4-FCD8ADF5D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1602"/>
            <a:ext cx="7886700" cy="4805362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Deterrence of Russia </a:t>
            </a:r>
          </a:p>
          <a:p>
            <a:r>
              <a:rPr lang="en-US" sz="2400" dirty="0">
                <a:latin typeface="Arial Black" panose="020B0A04020102020204" pitchFamily="34" charset="0"/>
              </a:rPr>
              <a:t>Deterrence of China</a:t>
            </a:r>
          </a:p>
          <a:p>
            <a:r>
              <a:rPr lang="en-US" sz="2400" dirty="0">
                <a:latin typeface="Arial Black" panose="020B0A04020102020204" pitchFamily="34" charset="0"/>
              </a:rPr>
              <a:t>Deterrence of North Korea, Iran</a:t>
            </a:r>
          </a:p>
          <a:p>
            <a:endParaRPr lang="en-US" sz="2400" dirty="0">
              <a:latin typeface="Arial Black" panose="020B0A04020102020204" pitchFamily="34" charset="0"/>
            </a:endParaRPr>
          </a:p>
          <a:p>
            <a:r>
              <a:rPr lang="en-US" sz="2400" dirty="0">
                <a:latin typeface="Arial Black" panose="020B0A04020102020204" pitchFamily="34" charset="0"/>
              </a:rPr>
              <a:t>Better Limited War Capability</a:t>
            </a:r>
          </a:p>
          <a:p>
            <a:pPr lvl="1"/>
            <a:r>
              <a:rPr lang="en-US" sz="2400" dirty="0">
                <a:latin typeface="Arial Black" panose="020B0A04020102020204" pitchFamily="34" charset="0"/>
              </a:rPr>
              <a:t>Counterforce targeting</a:t>
            </a:r>
          </a:p>
          <a:p>
            <a:endParaRPr lang="en-US" sz="24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 Black" panose="020B0A04020102020204" pitchFamily="34" charset="0"/>
            </a:endParaRPr>
          </a:p>
          <a:p>
            <a:r>
              <a:rPr lang="en-US" sz="2400" dirty="0">
                <a:latin typeface="Arial Black" panose="020B0A04020102020204" pitchFamily="34" charset="0"/>
              </a:rPr>
              <a:t>Nuclear Posture Review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2001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en-US" sz="2400" dirty="0">
                <a:latin typeface="Arial Black" panose="020B0A04020102020204" pitchFamily="34" charset="0"/>
              </a:rPr>
              <a:t>Nuclear Posture Review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2010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en-US" sz="2400" dirty="0">
                <a:latin typeface="Arial Black" panose="020B0A04020102020204" pitchFamily="34" charset="0"/>
              </a:rPr>
              <a:t>Nuclear Posture Review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2018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en-US" sz="2400" dirty="0">
                <a:latin typeface="Arial Black" panose="020B0A04020102020204" pitchFamily="34" charset="0"/>
              </a:rPr>
              <a:t>Nuclear Posture Review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hlinkClick r:id="rId5"/>
              </a:rPr>
              <a:t>2022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 Black" panose="020B0A040201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04483A-98EF-49D0-9B57-7B81AB710D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9800" y="3124200"/>
            <a:ext cx="2819400" cy="358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710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B3611-953E-4A4A-9C96-CD165457B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anose="020B0A04020102020204" pitchFamily="34" charset="0"/>
                <a:hlinkClick r:id="rId2"/>
              </a:rPr>
              <a:t>US Nuclear Modernization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sz="2800" dirty="0">
                <a:latin typeface="Arial Black" panose="020B0A04020102020204" pitchFamily="34" charset="0"/>
              </a:rPr>
              <a:t>(reference)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43DBA-6BF1-4667-B76C-DC578C7C8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825625"/>
            <a:ext cx="8458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Triad Modernization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lvl="1"/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hlinkClick r:id="rId4"/>
              </a:rPr>
              <a:t>Sentinel ICBM </a:t>
            </a:r>
            <a:r>
              <a:rPr lang="en-US" sz="2000" dirty="0">
                <a:latin typeface="Arial Black" panose="020B0A04020102020204" pitchFamily="34" charset="0"/>
              </a:rPr>
              <a:t>(2029)</a:t>
            </a:r>
          </a:p>
          <a:p>
            <a:pPr lvl="1"/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Columbia class </a:t>
            </a:r>
            <a:r>
              <a:rPr lang="en-US" sz="2800" dirty="0">
                <a:latin typeface="Arial Black" panose="020B0A04020102020204" pitchFamily="34" charset="0"/>
              </a:rPr>
              <a:t>SSBN </a:t>
            </a:r>
            <a:r>
              <a:rPr lang="en-US" sz="2000" dirty="0">
                <a:latin typeface="Arial Black" panose="020B0A04020102020204" pitchFamily="34" charset="0"/>
              </a:rPr>
              <a:t>(2031)</a:t>
            </a:r>
          </a:p>
          <a:p>
            <a:pPr lvl="1"/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B-21</a:t>
            </a:r>
            <a:r>
              <a:rPr lang="en-US" sz="2800" dirty="0">
                <a:latin typeface="Arial Black" panose="020B0A04020102020204" pitchFamily="34" charset="0"/>
              </a:rPr>
              <a:t> </a:t>
            </a:r>
            <a:r>
              <a:rPr lang="en-US" sz="2000" dirty="0">
                <a:latin typeface="Arial Black" panose="020B0A04020102020204" pitchFamily="34" charset="0"/>
              </a:rPr>
              <a:t>(mid-2020s)</a:t>
            </a:r>
          </a:p>
          <a:p>
            <a:pPr lvl="1"/>
            <a:endParaRPr lang="en-US" sz="2800" dirty="0">
              <a:latin typeface="Arial Black" panose="020B0A04020102020204" pitchFamily="34" charset="0"/>
            </a:endParaRPr>
          </a:p>
          <a:p>
            <a:pPr marL="342900" lvl="1" indent="0">
              <a:buNone/>
            </a:pPr>
            <a:endParaRPr lang="en-US" sz="2800" dirty="0">
              <a:latin typeface="Arial Black" panose="020B0A04020102020204" pitchFamily="34" charset="0"/>
            </a:endParaRPr>
          </a:p>
          <a:p>
            <a:pPr lvl="1"/>
            <a:endParaRPr lang="en-US" sz="2800" dirty="0">
              <a:latin typeface="Arial Black" panose="020B0A040201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D339C3-4B3B-4610-8FCE-B62ACDC57A2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735" r="15738" b="21162"/>
          <a:stretch/>
        </p:blipFill>
        <p:spPr>
          <a:xfrm>
            <a:off x="5334000" y="4433333"/>
            <a:ext cx="3505200" cy="20462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9BC200-B100-4093-9C44-7D91B6E59D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8357" y="3994839"/>
            <a:ext cx="47244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90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82674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Arms Control with Russia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56591" y="1447800"/>
            <a:ext cx="8130209" cy="5105399"/>
          </a:xfrm>
        </p:spPr>
        <p:txBody>
          <a:bodyPr>
            <a:normAutofit lnSpcReduction="10000"/>
          </a:bodyPr>
          <a:lstStyle/>
          <a:p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2002: Strategic Offensive Reductions Treaty</a:t>
            </a:r>
            <a:endParaRPr lang="en-US" altLang="en-US" sz="2400" b="1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altLang="en-US" sz="2400" b="1" dirty="0">
              <a:latin typeface="Arial Black" panose="020B0A04020102020204" pitchFamily="34" charset="0"/>
            </a:endParaRP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2011: New START</a:t>
            </a:r>
            <a:br>
              <a:rPr lang="en-US" sz="2400" dirty="0">
                <a:latin typeface="Arial Black" panose="020B0A04020102020204" pitchFamily="34" charset="0"/>
              </a:rPr>
            </a:br>
            <a:r>
              <a:rPr lang="en-US" sz="1800" dirty="0">
                <a:latin typeface="Arial Black" panose="020B0A04020102020204" pitchFamily="34" charset="0"/>
              </a:rPr>
              <a:t>Renewed for Five Years in 2021</a:t>
            </a:r>
            <a:endParaRPr lang="en-US" altLang="en-US" sz="1800" b="1" dirty="0">
              <a:latin typeface="Arial Black" panose="020B0A040201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Each bomber counts as one warhead no matter how many bombs or ALCMs it may have</a:t>
            </a:r>
          </a:p>
          <a:p>
            <a:r>
              <a:rPr lang="en-US" b="1" dirty="0"/>
              <a:t>Freedom to mix (shift ICBMs to SLBMs or the reverse, for example)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930" y="2949113"/>
            <a:ext cx="6956139" cy="210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139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9A09A-CD73-466A-A941-1F8CCBE6C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06474"/>
          </a:xfrm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National Missile Defense 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The Big Change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7AB48C3-B093-440A-B003-E0B597BDE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76400"/>
            <a:ext cx="7886700" cy="45005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 Missile Defense Agency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Ground-based Midcourse Defense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9F4B94-78A3-4E7D-8EE2-45886DBC9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528" y="2857015"/>
            <a:ext cx="7543800" cy="366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583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</TotalTime>
  <Words>408</Words>
  <Application>Microsoft Office PowerPoint</Application>
  <PresentationFormat>On-screen Show (4:3)</PresentationFormat>
  <Paragraphs>147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Office Theme</vt:lpstr>
      <vt:lpstr>First and Second Nuclear Ages</vt:lpstr>
      <vt:lpstr>Topics</vt:lpstr>
      <vt:lpstr>Where We Stand</vt:lpstr>
      <vt:lpstr>A Deeper Look From https://ourworldindata.org/nuclear-weapons</vt:lpstr>
      <vt:lpstr>US and Russia</vt:lpstr>
      <vt:lpstr>US Strategy</vt:lpstr>
      <vt:lpstr>US Nuclear Modernization (reference)</vt:lpstr>
      <vt:lpstr>Arms Control with Russia</vt:lpstr>
      <vt:lpstr>National Missile Defense  The Big Change</vt:lpstr>
      <vt:lpstr>NMD: Deterrence by Denial</vt:lpstr>
      <vt:lpstr>Russia Return to Great Power Status</vt:lpstr>
      <vt:lpstr>Agreement February 2021 to Five-Year Extension on New START</vt:lpstr>
      <vt:lpstr>But…</vt:lpstr>
      <vt:lpstr>China Return to Great Power Status*</vt:lpstr>
      <vt:lpstr>China’s First Bomb</vt:lpstr>
      <vt:lpstr>Chinese Strategy</vt:lpstr>
      <vt:lpstr>Chinese Response to US NMD</vt:lpstr>
      <vt:lpstr>2021: Chinese ICBM Construction (From Bulletin of the Atomic Scientists)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name</dc:creator>
  <cp:lastModifiedBy>William Newmann</cp:lastModifiedBy>
  <cp:revision>51</cp:revision>
  <dcterms:created xsi:type="dcterms:W3CDTF">2013-10-03T20:04:20Z</dcterms:created>
  <dcterms:modified xsi:type="dcterms:W3CDTF">2023-06-18T17:27:31Z</dcterms:modified>
</cp:coreProperties>
</file>