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2" r:id="rId2"/>
    <p:sldId id="293" r:id="rId3"/>
    <p:sldId id="294" r:id="rId4"/>
    <p:sldId id="295" r:id="rId5"/>
    <p:sldId id="296" r:id="rId6"/>
    <p:sldId id="261" r:id="rId7"/>
    <p:sldId id="274" r:id="rId8"/>
    <p:sldId id="260" r:id="rId9"/>
    <p:sldId id="262" r:id="rId10"/>
    <p:sldId id="264" r:id="rId11"/>
    <p:sldId id="265" r:id="rId12"/>
    <p:sldId id="299" r:id="rId13"/>
    <p:sldId id="300" r:id="rId14"/>
    <p:sldId id="266" r:id="rId15"/>
    <p:sldId id="268" r:id="rId16"/>
    <p:sldId id="288" r:id="rId17"/>
    <p:sldId id="289" r:id="rId18"/>
    <p:sldId id="290" r:id="rId19"/>
    <p:sldId id="269" r:id="rId20"/>
    <p:sldId id="267" r:id="rId21"/>
    <p:sldId id="270" r:id="rId22"/>
    <p:sldId id="298" r:id="rId23"/>
    <p:sldId id="285" r:id="rId24"/>
    <p:sldId id="301" r:id="rId25"/>
    <p:sldId id="302" r:id="rId26"/>
    <p:sldId id="303" r:id="rId27"/>
    <p:sldId id="304" r:id="rId28"/>
    <p:sldId id="305" r:id="rId29"/>
    <p:sldId id="306" r:id="rId30"/>
    <p:sldId id="297" r:id="rId31"/>
    <p:sldId id="287" r:id="rId32"/>
    <p:sldId id="286" r:id="rId33"/>
    <p:sldId id="307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188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762000" y="4038600"/>
            <a:ext cx="7772400" cy="990600"/>
          </a:xfrm>
          <a:effectLst>
            <a:outerShdw dist="53882" dir="2700000" algn="ctr" rotWithShape="0">
              <a:srgbClr val="000000"/>
            </a:outerShdw>
          </a:effectLst>
        </p:spPr>
        <p:txBody>
          <a:bodyPr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371600" y="5105400"/>
            <a:ext cx="6400800" cy="685800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black"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3A3D1-7341-4C85-B2B9-670C1A8C8332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black"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black"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E54F74E-F9FB-4B97-8542-1D4A5B5188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39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8E59D-65C9-4614-BF63-74DC2AA3004C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51822D-704A-48CB-92AA-C7120DCD89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8052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24C79-9584-48FE-BCB1-2F60D6DBD484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DC2E08-3358-401E-9CEE-B51380C302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0604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21736-D75C-44AE-A03D-E683673B55E6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BA674B-F09D-4B7E-9DEC-F678DADD13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3480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87BB7-1AB3-4091-A9C2-14B44B67478D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B19BB7-EE43-403B-9E28-66BADBB309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1440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A42B9-DD48-4004-9E20-416077B4BB16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74726F-7993-429E-BF3F-F4EC8CD439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184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D24CE-1998-4434-9B13-819FD92DEAEE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8C2BF2-1770-47B0-B6AC-341A8E37E0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659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F6930-00E5-4E2E-AD71-C70993CEA5A1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8D09BF-0CD1-43B1-9374-B1D8273C0E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60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8BA26-B843-44CE-83EA-37B165B73FFA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5E84A-A37C-4190-8009-F373224833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271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50FBF-FB07-4355-BCF6-DD326B19C8D9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44FF2-A39C-4296-BF2A-C1A5E9A91B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963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AE44B-7E2A-4B40-8EAD-B9D8DC5344D7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67D5A6-58E1-4C5C-8478-7A7BA32A52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8157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98365-A5E9-4058-9732-2F5D3C5C187D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2645F6-41EA-4A53-96AE-3309CBF5EB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218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77000"/>
            <a:ext cx="2133600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56705C67-0919-4416-8199-A0C37B40750C}" type="datetimeFigureOut">
              <a:rPr lang="en-US"/>
              <a:pPr>
                <a:defRPr/>
              </a:pPr>
              <a:t>5/4/2021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2133600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0939692-32EA-4A55-85C0-CAA18EE6FB4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n.org/depts/los/convention_agreements/convention_overview_convention.htm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ca-cpa.org/en/news/pca-press-release-the-south-china-sea-arbitration-the-republic-of-the-philippines-v-the-peoples-republic-of-china/" TargetMode="External"/><Relationship Id="rId2" Type="http://schemas.openxmlformats.org/officeDocument/2006/relationships/hyperlink" Target="https://pca-cpa.org/en/hom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asean.org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sean.org/asean-economic-community/free-trade-agreements-with-dialogue-partners/" TargetMode="External"/><Relationship Id="rId2" Type="http://schemas.openxmlformats.org/officeDocument/2006/relationships/hyperlink" Target="https://aseanregionalforum.asean.org/about-arf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cepsec.org/" TargetMode="External"/><Relationship Id="rId5" Type="http://schemas.openxmlformats.org/officeDocument/2006/relationships/hyperlink" Target="https://asean.org/asean/external-relations/east-asia-summit-eas/" TargetMode="External"/><Relationship Id="rId4" Type="http://schemas.openxmlformats.org/officeDocument/2006/relationships/hyperlink" Target="https://asean.org/asean/external-relations/asean-3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awfareblog.com/chinas-new-coast-guard-law-and-implications-maritime-security-east-and-south-china-sea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olicy.defense.gov/ousdp-offices/fon/" TargetMode="External"/><Relationship Id="rId2" Type="http://schemas.openxmlformats.org/officeDocument/2006/relationships/hyperlink" Target="https://www.un.org/Depts/los/convention_agreements/texts/unclos/part2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elfercenter.org/publication/freedom-navigation-south-china-sea-practical-guide" TargetMode="External"/><Relationship Id="rId4" Type="http://schemas.openxmlformats.org/officeDocument/2006/relationships/hyperlink" Target="https://amti.csis.org/freedom-of-navigation-practical-guide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dirty="0"/>
              <a:t>South China Sea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9" b="1161"/>
          <a:stretch/>
        </p:blipFill>
        <p:spPr>
          <a:xfrm>
            <a:off x="1276350" y="1295400"/>
            <a:ext cx="6591300" cy="5218043"/>
          </a:xfrm>
        </p:spPr>
      </p:pic>
    </p:spTree>
    <p:extLst>
      <p:ext uri="{BB962C8B-B14F-4D97-AF65-F5344CB8AC3E}">
        <p14:creationId xmlns:p14="http://schemas.microsoft.com/office/powerpoint/2010/main" val="3318594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Oil Trade</a:t>
            </a:r>
          </a:p>
        </p:txBody>
      </p:sp>
      <p:pic>
        <p:nvPicPr>
          <p:cNvPr id="8195" name="Content Placeholder 3" descr="Map of South China Sea trade routes, as explained in the article text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676400"/>
            <a:ext cx="7010400" cy="43434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Natural Gas Trade</a:t>
            </a:r>
          </a:p>
        </p:txBody>
      </p:sp>
      <p:pic>
        <p:nvPicPr>
          <p:cNvPr id="9219" name="Content Placeholder 3" descr="Map of South China Sea trade routes, as explained in the article text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447800"/>
            <a:ext cx="7239000" cy="44958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CC36F-1AB5-4267-B434-95144F269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/>
              <a:t>Strait of Malacca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CFDEF-4DC2-42A4-85C6-DDDEDA33F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dirty="0"/>
              <a:t>China’s access to Indian Ocean and OIL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9271" b="-1046"/>
          <a:stretch/>
        </p:blipFill>
        <p:spPr>
          <a:xfrm>
            <a:off x="1524000" y="2209800"/>
            <a:ext cx="6096000" cy="403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4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82C25-F8DB-4DF3-92BE-84BE29A3D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Establishing Sovereignty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E3A82-6AD3-4252-8329-2501C6885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Discovery</a:t>
            </a:r>
          </a:p>
          <a:p>
            <a:r>
              <a:rPr lang="en-US" b="1" dirty="0"/>
              <a:t>Occupation </a:t>
            </a:r>
          </a:p>
          <a:p>
            <a:r>
              <a:rPr lang="en-US" b="1" dirty="0"/>
              <a:t>Administration</a:t>
            </a:r>
          </a:p>
          <a:p>
            <a:r>
              <a:rPr lang="en-US" b="1" dirty="0"/>
              <a:t>Citizens live or work there historically</a:t>
            </a:r>
          </a:p>
        </p:txBody>
      </p:sp>
    </p:spTree>
    <p:extLst>
      <p:ext uri="{BB962C8B-B14F-4D97-AF65-F5344CB8AC3E}">
        <p14:creationId xmlns:p14="http://schemas.microsoft.com/office/powerpoint/2010/main" val="1416925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Spratly Islands Disputes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90F83D-887C-4AC4-B143-E47B3A923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Nations begin to occupy islands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33CB7F-F368-41DD-B569-BB58032AF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155" y="2026670"/>
            <a:ext cx="7772400" cy="452362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Mischief Reef</a:t>
            </a:r>
            <a:br>
              <a:rPr lang="en-US" dirty="0"/>
            </a:br>
            <a:r>
              <a:rPr lang="en-US" dirty="0"/>
              <a:t>Chinese “Naval Base”</a:t>
            </a:r>
          </a:p>
        </p:txBody>
      </p:sp>
      <p:sp>
        <p:nvSpPr>
          <p:cNvPr id="12291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3200"/>
              <a:t>1990s</a:t>
            </a:r>
          </a:p>
        </p:txBody>
      </p:sp>
      <p:pic>
        <p:nvPicPr>
          <p:cNvPr id="12292" name="Content Placeholder 3" descr="https://encrypted-tbn3.gstatic.com/images?q=tbn:ANd9GcQ0NTT5YaIoYxFBxwiTiUK6RJPnUAwyOwNexm3RrP5iSBftHGmcMg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438400"/>
            <a:ext cx="3962400" cy="2438400"/>
          </a:xfrm>
        </p:spPr>
      </p:pic>
      <p:sp>
        <p:nvSpPr>
          <p:cNvPr id="12293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en-US" altLang="en-US" sz="3200"/>
              <a:t>2010s</a:t>
            </a:r>
          </a:p>
        </p:txBody>
      </p:sp>
      <p:sp>
        <p:nvSpPr>
          <p:cNvPr id="12294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2295" name="Picture 4" descr="http://www.strategycenter.net/imgLib/20090706_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438400"/>
            <a:ext cx="4191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Mischief Reef 2018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7390" y="1295400"/>
            <a:ext cx="7729220" cy="483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27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/>
              <a:t>Fiery Cross Reef</a:t>
            </a:r>
            <a:br>
              <a:rPr lang="en-US" dirty="0"/>
            </a:br>
            <a:r>
              <a:rPr lang="en-US" dirty="0"/>
              <a:t>(Spratly Islands)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2514600"/>
            <a:ext cx="82296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74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/>
          <a:lstStyle/>
          <a:p>
            <a:r>
              <a:rPr lang="en-US" dirty="0"/>
              <a:t>Chinese Bases in the Spratly Islands 2018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0676" y="1752600"/>
            <a:ext cx="6982648" cy="483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36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Philippine Claim to the Second Thomas Shoal</a:t>
            </a:r>
          </a:p>
        </p:txBody>
      </p:sp>
      <p:pic>
        <p:nvPicPr>
          <p:cNvPr id="13315" name="Content Placeholder 8" descr="In this photo taken on 29 March 2014, an aerial view shows a Philippine navy vessel that has been grounded since 1999 to assert the nation's sovereignty over the Second Thomas Shoal, a remote South China Sea reef also claimed by China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828800"/>
            <a:ext cx="7010400" cy="40386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8" b="22263"/>
          <a:stretch/>
        </p:blipFill>
        <p:spPr>
          <a:xfrm>
            <a:off x="1828800" y="1219200"/>
            <a:ext cx="6284844" cy="5269706"/>
          </a:xfrm>
        </p:spPr>
      </p:pic>
    </p:spTree>
    <p:extLst>
      <p:ext uri="{BB962C8B-B14F-4D97-AF65-F5344CB8AC3E}">
        <p14:creationId xmlns:p14="http://schemas.microsoft.com/office/powerpoint/2010/main" val="3866185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/>
              <a:t>Paracel</a:t>
            </a:r>
            <a:r>
              <a:rPr lang="en-US" dirty="0"/>
              <a:t> Island Disputes </a:t>
            </a:r>
            <a:br>
              <a:rPr lang="en-US" dirty="0"/>
            </a:br>
            <a:r>
              <a:rPr lang="en-US" dirty="0"/>
              <a:t>and Chinese Oil Rig 2014</a:t>
            </a:r>
          </a:p>
        </p:txBody>
      </p:sp>
      <p:pic>
        <p:nvPicPr>
          <p:cNvPr id="14339" name="Content Placeholder 3" descr="http://energyinasiablog.com/wp-content/uploads/2014/05/SCHINAsea300-Map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752600"/>
            <a:ext cx="8229600" cy="44958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solidFill>
                  <a:srgbClr val="FFC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UN Convention on the Law of the Sea </a:t>
            </a:r>
            <a:r>
              <a:rPr lang="en-US" altLang="en-US" sz="3200" dirty="0">
                <a:solidFill>
                  <a:srgbClr val="FFC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/>
            </a:r>
            <a:br>
              <a:rPr lang="en-US" altLang="en-US" sz="3200" dirty="0">
                <a:solidFill>
                  <a:srgbClr val="FFC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</a:br>
            <a:r>
              <a:rPr lang="en-US" altLang="en-US" sz="3200" dirty="0">
                <a:solidFill>
                  <a:srgbClr val="FFC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(UNCLOS) 1982</a:t>
            </a:r>
            <a:endParaRPr lang="en-US" altLang="en-US" sz="32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  <a:solidFill>
            <a:schemeClr val="tx1"/>
          </a:solidFill>
        </p:spPr>
        <p:txBody>
          <a:bodyPr rtlCol="0">
            <a:noAutofit/>
          </a:bodyPr>
          <a:lstStyle/>
          <a:p>
            <a:pPr marL="34290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</a:rPr>
              <a:t>12 mile limit from a nation’s coast: legal jurisdiction for the nation</a:t>
            </a:r>
          </a:p>
          <a:p>
            <a:pPr marL="34290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</a:rPr>
              <a:t>200 miles form a nation’s coast Exclusive economic rights for the nation</a:t>
            </a:r>
          </a:p>
          <a:p>
            <a:pPr marL="342900" lvl="1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</a:rPr>
              <a:t>Dispute resolution mechanism</a:t>
            </a:r>
          </a:p>
          <a:p>
            <a:pPr marL="742950" lvl="2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</a:rPr>
              <a:t>Direct talks between the parties.</a:t>
            </a:r>
          </a:p>
          <a:p>
            <a:pPr marL="742950" lvl="2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</a:rPr>
              <a:t>If they fail: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</a:rPr>
              <a:t>submission of the dispute to the International Tribunal for the Law of the Sea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</a:rPr>
              <a:t>adjudication by the International Court of Justice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</a:rPr>
              <a:t>submission to binding international arbitration procedures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</a:rPr>
              <a:t>submission to special arbitration tribunals with expertise in specific types of disputes. All of these procedures involve binding third-party settlement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chemeClr val="accent4">
                    <a:lumMod val="10000"/>
                  </a:schemeClr>
                </a:solidFill>
              </a:rPr>
              <a:t>Exceptions for cases involving national sovereignty. Parties submit their dispute to a conciliation commission; results are non-binding.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UNCLOS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Territorial Sea</a:t>
            </a:r>
          </a:p>
          <a:p>
            <a:r>
              <a:rPr lang="en-US" sz="2800" b="1" dirty="0"/>
              <a:t>Contiguous Zone </a:t>
            </a:r>
          </a:p>
          <a:p>
            <a:r>
              <a:rPr lang="en-US" sz="2800" b="1" dirty="0"/>
              <a:t>Exclusive Economic Zone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6216"/>
          <a:stretch/>
        </p:blipFill>
        <p:spPr>
          <a:xfrm>
            <a:off x="430763" y="2971800"/>
            <a:ext cx="4724400" cy="358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2931" r="45342"/>
          <a:stretch/>
        </p:blipFill>
        <p:spPr>
          <a:xfrm>
            <a:off x="5638800" y="3667546"/>
            <a:ext cx="3352800" cy="288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57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hlinkClick r:id="rId2"/>
              </a:rPr>
              <a:t>Permanent Court of Arbitration</a:t>
            </a:r>
            <a:r>
              <a:rPr lang="en-US" b="1" dirty="0"/>
              <a:t> 1899</a:t>
            </a:r>
            <a:endParaRPr lang="en-US" b="1" dirty="0">
              <a:hlinkClick r:id="rId3"/>
            </a:endParaRPr>
          </a:p>
          <a:p>
            <a:r>
              <a:rPr lang="en-US" b="1" dirty="0">
                <a:hlinkClick r:id="rId3"/>
              </a:rPr>
              <a:t>2016 Ruling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048000"/>
            <a:ext cx="285750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2895600"/>
            <a:ext cx="5410200" cy="363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09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74DE9-C03A-4DF7-9136-D42C81AB4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Solutions? The ASEAN 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09A6D-2DD6-4C6B-AA04-C93D2AE6A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ASEAN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b="1" dirty="0"/>
              <a:t>(Association of Southeast Asian Nations)</a:t>
            </a:r>
          </a:p>
          <a:p>
            <a:r>
              <a:rPr lang="en-US" b="1" dirty="0"/>
              <a:t>Consensus</a:t>
            </a:r>
          </a:p>
          <a:p>
            <a:r>
              <a:rPr lang="en-US" b="1" dirty="0"/>
              <a:t>Economic Cooperation</a:t>
            </a:r>
          </a:p>
          <a:p>
            <a:r>
              <a:rPr lang="en-US" b="1" dirty="0"/>
              <a:t>Non-Interference in each</a:t>
            </a:r>
          </a:p>
          <a:p>
            <a:pPr marL="0" indent="0">
              <a:buNone/>
            </a:pPr>
            <a:r>
              <a:rPr lang="en-US" b="1" dirty="0"/>
              <a:t>	other’s domestic affairs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756A6C-2121-440C-B2B0-9E5A85E6A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251460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58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A2C1D-921D-4A00-A3FD-97967302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/>
          <a:lstStyle/>
          <a:p>
            <a:r>
              <a:rPr lang="en-US" dirty="0"/>
              <a:t>ASEAN </a:t>
            </a:r>
            <a:r>
              <a:rPr lang="en-US" dirty="0" smtClean="0"/>
              <a:t>Multilateralism</a:t>
            </a:r>
            <a:br>
              <a:rPr lang="en-US" dirty="0" smtClean="0"/>
            </a:br>
            <a:r>
              <a:rPr lang="en-US" sz="3200" dirty="0" smtClean="0"/>
              <a:t>(for reference only)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46036-9223-41DC-857F-0D9ADA3C8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  <a:latin typeface="Arial Black" panose="020B0A040201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ARF</a:t>
            </a:r>
            <a:r>
              <a:rPr lang="en-US" b="1" dirty="0">
                <a:latin typeface="Arial Black" panose="020B0A04020102020204" pitchFamily="34" charset="0"/>
              </a:rPr>
              <a:t>: ASEAN Regional Forum</a:t>
            </a:r>
          </a:p>
          <a:p>
            <a:r>
              <a:rPr lang="en-US" b="1" dirty="0">
                <a:latin typeface="Arial Black" panose="020B0A04020102020204" pitchFamily="34" charset="0"/>
              </a:rPr>
              <a:t>ASEAN </a:t>
            </a:r>
            <a:r>
              <a:rPr lang="en-US" b="1" dirty="0">
                <a:solidFill>
                  <a:srgbClr val="FFC000"/>
                </a:solidFill>
                <a:latin typeface="Arial Black" panose="020B0A04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 Trade Agreements</a:t>
            </a:r>
            <a:endParaRPr lang="en-US" b="1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r>
              <a:rPr lang="en-US" b="1" dirty="0">
                <a:solidFill>
                  <a:srgbClr val="FFC000"/>
                </a:solidFill>
                <a:latin typeface="Arial Black" panose="020B0A040201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ASEAN Plus 3</a:t>
            </a:r>
            <a:endParaRPr lang="en-US" b="1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r>
              <a:rPr lang="en-US" b="1" dirty="0">
                <a:latin typeface="Arial Black" panose="020B0A04020102020204" pitchFamily="34" charset="0"/>
              </a:rPr>
              <a:t>ASEAN Plus 6</a:t>
            </a:r>
          </a:p>
          <a:p>
            <a:r>
              <a:rPr lang="en-US" b="1" dirty="0">
                <a:solidFill>
                  <a:srgbClr val="FFC000"/>
                </a:solidFill>
                <a:latin typeface="Arial Black" panose="020B0A040201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East Asia Summit </a:t>
            </a:r>
            <a:r>
              <a:rPr lang="en-US" b="1" dirty="0">
                <a:latin typeface="Arial Black" panose="020B0A04020102020204" pitchFamily="34" charset="0"/>
              </a:rPr>
              <a:t>(annually)</a:t>
            </a:r>
          </a:p>
          <a:p>
            <a:r>
              <a:rPr lang="en-US" b="1" dirty="0">
                <a:solidFill>
                  <a:srgbClr val="FFC000"/>
                </a:solidFill>
                <a:latin typeface="Arial Black" panose="020B0A040201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RCEP</a:t>
            </a:r>
            <a:r>
              <a:rPr lang="en-US" b="1" dirty="0">
                <a:latin typeface="Arial Black" panose="020B0A04020102020204" pitchFamily="34" charset="0"/>
              </a:rPr>
              <a:t>: Regional Comprehensive Economic Partnership</a:t>
            </a:r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46485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F27FF-00D9-42E0-BA60-88ECD8C2D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/>
          <a:lstStyle/>
          <a:p>
            <a:r>
              <a:rPr lang="en-US" dirty="0"/>
              <a:t>Venn Diagrams for </a:t>
            </a:r>
            <a:r>
              <a:rPr lang="en-US" dirty="0" smtClean="0"/>
              <a:t>FTAs</a:t>
            </a:r>
            <a:br>
              <a:rPr lang="en-US" dirty="0" smtClean="0"/>
            </a:br>
            <a:r>
              <a:rPr lang="en-US" sz="2400" dirty="0" smtClean="0"/>
              <a:t>(for reference only; and because Venn Diagrams are cool)</a:t>
            </a:r>
            <a:endParaRPr lang="en-US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7BE80D-B587-4538-8124-67379F885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373562"/>
          </a:xfrm>
        </p:spPr>
        <p:txBody>
          <a:bodyPr/>
          <a:lstStyle/>
          <a:p>
            <a:r>
              <a:rPr lang="en-US" sz="1600" dirty="0" smtClean="0"/>
              <a:t> 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endParaRPr lang="en-US" sz="1600" b="1" dirty="0" smtClean="0"/>
          </a:p>
          <a:p>
            <a:r>
              <a:rPr lang="en-US" sz="1600" b="1" dirty="0" smtClean="0"/>
              <a:t>From</a:t>
            </a:r>
            <a:r>
              <a:rPr lang="en-US" sz="1600" b="1" dirty="0"/>
              <a:t>: </a:t>
            </a:r>
            <a:r>
              <a:rPr lang="en-US" sz="1600" b="1" i="1" dirty="0"/>
              <a:t>Economist Intelligence Unit</a:t>
            </a:r>
            <a:r>
              <a:rPr lang="en-US" sz="1600" b="1" dirty="0"/>
              <a:t>, http://country.eiu.com/article.aspx?articleid=1258651509&amp;Country=Myanmar&amp;topic=Economy&amp;oid=68511790&amp;aid=1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2957FC-EC05-4ED4-B603-3A1155669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76" y="1600200"/>
            <a:ext cx="7696847" cy="393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57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EB883-3471-4E68-B278-F1988231B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in </a:t>
            </a:r>
            <a:r>
              <a:rPr lang="en-US" dirty="0" smtClean="0"/>
              <a:t>“Code </a:t>
            </a:r>
            <a:r>
              <a:rPr lang="en-US" dirty="0"/>
              <a:t>of </a:t>
            </a:r>
            <a:r>
              <a:rPr lang="en-US" dirty="0" smtClean="0"/>
              <a:t>Conduct”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E42B3-588B-4731-ADEC-C879A3256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87962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ASEAN and Chinese negotiations:</a:t>
            </a:r>
          </a:p>
          <a:p>
            <a:r>
              <a:rPr lang="en-US" b="1" dirty="0" smtClean="0"/>
              <a:t>Defining </a:t>
            </a:r>
            <a:r>
              <a:rPr lang="en-US" b="1" dirty="0"/>
              <a:t>the South China Sea</a:t>
            </a:r>
          </a:p>
          <a:p>
            <a:r>
              <a:rPr lang="en-US" b="1" dirty="0"/>
              <a:t>Dispute Resolution </a:t>
            </a:r>
            <a:r>
              <a:rPr lang="en-US" b="1" dirty="0" smtClean="0"/>
              <a:t>Mechanism</a:t>
            </a:r>
            <a:endParaRPr lang="en-US" b="1" dirty="0"/>
          </a:p>
          <a:p>
            <a:r>
              <a:rPr lang="en-US" b="1" dirty="0"/>
              <a:t>Conflict Management</a:t>
            </a:r>
          </a:p>
          <a:p>
            <a:r>
              <a:rPr lang="en-US" b="1" dirty="0"/>
              <a:t>Legal Status of the Code</a:t>
            </a:r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852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A9609-7B05-4C68-8975-3095CD97E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China Benefit from </a:t>
            </a:r>
            <a:r>
              <a:rPr lang="en-US"/>
              <a:t>the </a:t>
            </a:r>
            <a:r>
              <a:rPr lang="en-US" smtClean="0"/>
              <a:t>Delay?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A7225-4A0D-4012-9771-77B4CD521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“New Status Quo”</a:t>
            </a:r>
          </a:p>
          <a:p>
            <a:r>
              <a:rPr lang="en-US" dirty="0"/>
              <a:t>“Facts on the Ground”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7D9FE1-13BE-4CAE-8AA2-AD1F02B09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91618"/>
            <a:ext cx="8534400" cy="361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96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Militarization of the Disputes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Chinese challenges</a:t>
            </a:r>
          </a:p>
          <a:p>
            <a:r>
              <a:rPr lang="en-US" dirty="0" smtClean="0">
                <a:hlinkClick r:id="rId2"/>
              </a:rPr>
              <a:t>Chinese Coast Guard Law </a:t>
            </a:r>
            <a:r>
              <a:rPr lang="en-US" dirty="0" smtClean="0"/>
              <a:t>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190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5"/>
            <a:ext cx="7886700" cy="53298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762000"/>
            <a:ext cx="6553199" cy="5638800"/>
          </a:xfrm>
        </p:spPr>
      </p:pic>
    </p:spTree>
    <p:extLst>
      <p:ext uri="{BB962C8B-B14F-4D97-AF65-F5344CB8AC3E}">
        <p14:creationId xmlns:p14="http://schemas.microsoft.com/office/powerpoint/2010/main" val="21436111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sz="3600" dirty="0"/>
              <a:t>US Freedom of Navigation Operations (FONOPs)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r>
              <a:rPr lang="en-US" b="1" dirty="0"/>
              <a:t>“Innocent Passage”</a:t>
            </a:r>
          </a:p>
          <a:p>
            <a:r>
              <a:rPr lang="en-US" b="1" dirty="0"/>
              <a:t>“Excessive Maritime Claims”</a:t>
            </a:r>
          </a:p>
        </p:txBody>
      </p:sp>
    </p:spTree>
    <p:extLst>
      <p:ext uri="{BB962C8B-B14F-4D97-AF65-F5344CB8AC3E}">
        <p14:creationId xmlns:p14="http://schemas.microsoft.com/office/powerpoint/2010/main" val="36105496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FONOPs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005" y="1600200"/>
            <a:ext cx="7849989" cy="483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537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/>
          <a:lstStyle/>
          <a:p>
            <a:r>
              <a:rPr lang="en-US" b="1" dirty="0"/>
              <a:t>UNCLOS: Part II; Territorial Sea: </a:t>
            </a:r>
            <a:r>
              <a:rPr lang="en-US" b="1" dirty="0">
                <a:hlinkClick r:id="rId2"/>
              </a:rPr>
              <a:t>Section 3, Articles 17-25</a:t>
            </a:r>
            <a:endParaRPr lang="en-US" b="1" dirty="0">
              <a:hlinkClick r:id="rId3"/>
            </a:endParaRPr>
          </a:p>
          <a:p>
            <a:r>
              <a:rPr lang="en-US" b="1" dirty="0">
                <a:solidFill>
                  <a:srgbClr val="FFC000"/>
                </a:solidFill>
                <a:hlinkClick r:id="rId3"/>
              </a:rPr>
              <a:t>US FONOPs Reports</a:t>
            </a:r>
            <a:endParaRPr lang="en-US" b="1" dirty="0">
              <a:solidFill>
                <a:srgbClr val="FFC000"/>
              </a:solidFill>
            </a:endParaRPr>
          </a:p>
          <a:p>
            <a:r>
              <a:rPr lang="en-US" b="1" dirty="0"/>
              <a:t>Asia Maritime Transparency Initiative (Center for Strategic and International Studies): </a:t>
            </a:r>
            <a:r>
              <a:rPr lang="en-US" b="1" dirty="0">
                <a:solidFill>
                  <a:srgbClr val="FFC000"/>
                </a:solidFill>
                <a:hlinkClick r:id="rId4"/>
              </a:rPr>
              <a:t>FONOPs Analysis</a:t>
            </a:r>
            <a:endParaRPr lang="en-US" b="1" dirty="0">
              <a:solidFill>
                <a:srgbClr val="FFC000"/>
              </a:solidFill>
            </a:endParaRPr>
          </a:p>
          <a:p>
            <a:r>
              <a:rPr lang="en-US" b="1" dirty="0" err="1">
                <a:solidFill>
                  <a:srgbClr val="FF0000"/>
                </a:solidFill>
                <a:hlinkClick r:id="rId5"/>
              </a:rPr>
              <a:t>Belfer</a:t>
            </a:r>
            <a:r>
              <a:rPr lang="en-US" b="1" dirty="0">
                <a:solidFill>
                  <a:srgbClr val="FF0000"/>
                </a:solidFill>
                <a:hlinkClick r:id="rId5"/>
              </a:rPr>
              <a:t> Center </a:t>
            </a:r>
            <a:endParaRPr lang="en-US" b="1" dirty="0" smtClean="0">
              <a:solidFill>
                <a:srgbClr val="FF0000"/>
              </a:solidFill>
              <a:hlinkClick r:id="rId5"/>
            </a:endParaRPr>
          </a:p>
          <a:p>
            <a:pPr lvl="1"/>
            <a:r>
              <a:rPr lang="en-US" b="1" dirty="0" smtClean="0">
                <a:solidFill>
                  <a:srgbClr val="FF0000"/>
                </a:solidFill>
                <a:hlinkClick r:id="rId5"/>
              </a:rPr>
              <a:t>Guide </a:t>
            </a:r>
            <a:r>
              <a:rPr lang="en-US" b="1" dirty="0">
                <a:solidFill>
                  <a:srgbClr val="FF0000"/>
                </a:solidFill>
                <a:hlinkClick r:id="rId5"/>
              </a:rPr>
              <a:t>to S. China Sea FONOPs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948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China Philippines </a:t>
            </a:r>
            <a:r>
              <a:rPr lang="en-US" dirty="0"/>
              <a:t>S</a:t>
            </a:r>
            <a:r>
              <a:rPr lang="en-US" dirty="0" smtClean="0"/>
              <a:t>tandoff 2021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latin typeface="Arial Black" panose="020B0A04020102020204" pitchFamily="34" charset="0"/>
              </a:rPr>
              <a:t>March 2021</a:t>
            </a:r>
          </a:p>
          <a:p>
            <a:r>
              <a:rPr lang="en-US" sz="2800" dirty="0" smtClean="0">
                <a:latin typeface="Arial Black" panose="020B0A04020102020204" pitchFamily="34" charset="0"/>
              </a:rPr>
              <a:t>Whitsun Reef</a:t>
            </a:r>
          </a:p>
          <a:p>
            <a:r>
              <a:rPr lang="en-US" sz="2800" dirty="0" smtClean="0"/>
              <a:t>Over 200 Chinese ships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1000" t="-1493" r="29999" b="1493"/>
          <a:stretch/>
        </p:blipFill>
        <p:spPr>
          <a:xfrm>
            <a:off x="5029200" y="1524000"/>
            <a:ext cx="3733800" cy="510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971800"/>
            <a:ext cx="4608545" cy="374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14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dirty="0" err="1"/>
              <a:t>Paracel</a:t>
            </a:r>
            <a:r>
              <a:rPr lang="en-US" dirty="0"/>
              <a:t> and Spratly Islands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143000"/>
            <a:ext cx="6019800" cy="52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11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6743"/>
          </a:xfrm>
        </p:spPr>
        <p:txBody>
          <a:bodyPr/>
          <a:lstStyle/>
          <a:p>
            <a:r>
              <a:rPr lang="en-US" dirty="0"/>
              <a:t>Disputes between…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1382"/>
            <a:ext cx="8229600" cy="5234782"/>
          </a:xfrm>
        </p:spPr>
        <p:txBody>
          <a:bodyPr/>
          <a:lstStyle/>
          <a:p>
            <a:r>
              <a:rPr lang="en-US" dirty="0"/>
              <a:t>China  	</a:t>
            </a:r>
          </a:p>
          <a:p>
            <a:r>
              <a:rPr lang="en-US" dirty="0"/>
              <a:t>Vietnam</a:t>
            </a:r>
          </a:p>
          <a:p>
            <a:r>
              <a:rPr lang="en-US" dirty="0"/>
              <a:t>Philippines</a:t>
            </a:r>
          </a:p>
          <a:p>
            <a:r>
              <a:rPr lang="en-US" dirty="0"/>
              <a:t>Malaysia</a:t>
            </a:r>
          </a:p>
          <a:p>
            <a:r>
              <a:rPr lang="en-US" dirty="0"/>
              <a:t>Brunei 				  </a:t>
            </a:r>
            <a:r>
              <a:rPr lang="en-US" sz="2400" b="1" dirty="0">
                <a:solidFill>
                  <a:srgbClr val="FFFF00"/>
                </a:solidFill>
              </a:rPr>
              <a:t>Woody Island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dirty="0"/>
              <a:t>Taiwan</a:t>
            </a:r>
          </a:p>
          <a:p>
            <a:endParaRPr lang="en-US" dirty="0"/>
          </a:p>
          <a:p>
            <a:r>
              <a:rPr lang="en-US" sz="2400" b="1" dirty="0">
                <a:solidFill>
                  <a:srgbClr val="FFFF00"/>
                </a:solidFill>
              </a:rPr>
              <a:t>US Aircraft Carriers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1" y="4191000"/>
            <a:ext cx="4876800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990600"/>
            <a:ext cx="4800601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32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/>
              <a:t>Competing Claims</a:t>
            </a:r>
          </a:p>
        </p:txBody>
      </p:sp>
      <p:pic>
        <p:nvPicPr>
          <p:cNvPr id="6147" name="Content Placeholder 5" descr="http://cdn.static-economist.com/sites/default/files/imagecache/290-width/images/print-edition/20120428_ASM906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295400"/>
            <a:ext cx="6858000" cy="51054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099" name="Content Placeholder 3" descr="http://www.channelnewsasia.com/blob/1110238/1400310415000/south-china-sea-dispute-data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914400"/>
            <a:ext cx="7239000" cy="53340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China’s Nine-Dash Line</a:t>
            </a:r>
          </a:p>
        </p:txBody>
      </p:sp>
      <p:pic>
        <p:nvPicPr>
          <p:cNvPr id="5123" name="Content Placeholder 3" descr="http://www.zerohedge.com/sites/default/files/images/user5/imageroot/draghi/South%20China%20Seas.gif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371600"/>
            <a:ext cx="6629400" cy="46482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Oil and Gas</a:t>
            </a:r>
          </a:p>
        </p:txBody>
      </p:sp>
      <p:pic>
        <p:nvPicPr>
          <p:cNvPr id="7171" name="Content Placeholder 3" descr="http://www.foreignpolicy.com/files/fp_uploaded_images/130405_maplarge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295400"/>
            <a:ext cx="7315200" cy="48307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D_BusPres_01_TP01136794 ">
  <a:themeElements>
    <a:clrScheme name="GD_BusPres_01_TP01136794  3">
      <a:dk1>
        <a:srgbClr val="0000C0"/>
      </a:dk1>
      <a:lt1>
        <a:srgbClr val="FFFFFF"/>
      </a:lt1>
      <a:dk2>
        <a:srgbClr val="0066CC"/>
      </a:dk2>
      <a:lt2>
        <a:srgbClr val="9ADCF6"/>
      </a:lt2>
      <a:accent1>
        <a:srgbClr val="BE9932"/>
      </a:accent1>
      <a:accent2>
        <a:srgbClr val="2A99EC"/>
      </a:accent2>
      <a:accent3>
        <a:srgbClr val="AAB8E2"/>
      </a:accent3>
      <a:accent4>
        <a:srgbClr val="DADADA"/>
      </a:accent4>
      <a:accent5>
        <a:srgbClr val="DBCAAD"/>
      </a:accent5>
      <a:accent6>
        <a:srgbClr val="258AD6"/>
      </a:accent6>
      <a:hlink>
        <a:srgbClr val="70B040"/>
      </a:hlink>
      <a:folHlink>
        <a:srgbClr val="6B8ED3"/>
      </a:folHlink>
    </a:clrScheme>
    <a:fontScheme name="GD_BusPres_01_TP01136794 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D_BusPres_01_TP01136794  1">
        <a:dk1>
          <a:srgbClr val="000066"/>
        </a:dk1>
        <a:lt1>
          <a:srgbClr val="FFFFFF"/>
        </a:lt1>
        <a:dk2>
          <a:srgbClr val="006699"/>
        </a:dk2>
        <a:lt2>
          <a:srgbClr val="EEE378"/>
        </a:lt2>
        <a:accent1>
          <a:srgbClr val="69C828"/>
        </a:accent1>
        <a:accent2>
          <a:srgbClr val="E68B30"/>
        </a:accent2>
        <a:accent3>
          <a:srgbClr val="AAB8CA"/>
        </a:accent3>
        <a:accent4>
          <a:srgbClr val="DADADA"/>
        </a:accent4>
        <a:accent5>
          <a:srgbClr val="B9E0AC"/>
        </a:accent5>
        <a:accent6>
          <a:srgbClr val="D07D2A"/>
        </a:accent6>
        <a:hlink>
          <a:srgbClr val="0FAAE1"/>
        </a:hlink>
        <a:folHlink>
          <a:srgbClr val="547F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D_BusPres_01_TP01136794  2">
        <a:dk1>
          <a:srgbClr val="0F4334"/>
        </a:dk1>
        <a:lt1>
          <a:srgbClr val="FFFFFF"/>
        </a:lt1>
        <a:dk2>
          <a:srgbClr val="43BD4C"/>
        </a:dk2>
        <a:lt2>
          <a:srgbClr val="F0F7BD"/>
        </a:lt2>
        <a:accent1>
          <a:srgbClr val="B2B838"/>
        </a:accent1>
        <a:accent2>
          <a:srgbClr val="E68B30"/>
        </a:accent2>
        <a:accent3>
          <a:srgbClr val="B0DBB2"/>
        </a:accent3>
        <a:accent4>
          <a:srgbClr val="DADADA"/>
        </a:accent4>
        <a:accent5>
          <a:srgbClr val="D5D8AE"/>
        </a:accent5>
        <a:accent6>
          <a:srgbClr val="D07D2A"/>
        </a:accent6>
        <a:hlink>
          <a:srgbClr val="3FB180"/>
        </a:hlink>
        <a:folHlink>
          <a:srgbClr val="3BA7E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D_BusPres_01_TP01136794  3">
        <a:dk1>
          <a:srgbClr val="0000C0"/>
        </a:dk1>
        <a:lt1>
          <a:srgbClr val="FFFFFF"/>
        </a:lt1>
        <a:dk2>
          <a:srgbClr val="0066CC"/>
        </a:dk2>
        <a:lt2>
          <a:srgbClr val="9ADCF6"/>
        </a:lt2>
        <a:accent1>
          <a:srgbClr val="BE9932"/>
        </a:accent1>
        <a:accent2>
          <a:srgbClr val="2A99EC"/>
        </a:accent2>
        <a:accent3>
          <a:srgbClr val="AAB8E2"/>
        </a:accent3>
        <a:accent4>
          <a:srgbClr val="DADADA"/>
        </a:accent4>
        <a:accent5>
          <a:srgbClr val="DBCAAD"/>
        </a:accent5>
        <a:accent6>
          <a:srgbClr val="258AD6"/>
        </a:accent6>
        <a:hlink>
          <a:srgbClr val="70B040"/>
        </a:hlink>
        <a:folHlink>
          <a:srgbClr val="6B8ED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Sample presentation slides</Template>
  <TotalTime>34</TotalTime>
  <Words>459</Words>
  <Application>Microsoft Office PowerPoint</Application>
  <PresentationFormat>On-screen Show (4:3)</PresentationFormat>
  <Paragraphs>103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Arial Black</vt:lpstr>
      <vt:lpstr>Times New Roman</vt:lpstr>
      <vt:lpstr>GD_BusPres_01_TP01136794 </vt:lpstr>
      <vt:lpstr>South China Sea</vt:lpstr>
      <vt:lpstr>PowerPoint Presentation</vt:lpstr>
      <vt:lpstr>PowerPoint Presentation</vt:lpstr>
      <vt:lpstr>Paracel and Spratly Islands</vt:lpstr>
      <vt:lpstr>Disputes between…</vt:lpstr>
      <vt:lpstr>Competing Claims</vt:lpstr>
      <vt:lpstr>PowerPoint Presentation</vt:lpstr>
      <vt:lpstr>China’s Nine-Dash Line</vt:lpstr>
      <vt:lpstr>Oil and Gas</vt:lpstr>
      <vt:lpstr>Oil Trade</vt:lpstr>
      <vt:lpstr>Natural Gas Trade</vt:lpstr>
      <vt:lpstr>Strait of Malacca</vt:lpstr>
      <vt:lpstr>Establishing Sovereignty</vt:lpstr>
      <vt:lpstr>Spratly Islands Disputes</vt:lpstr>
      <vt:lpstr>Mischief Reef Chinese “Naval Base”</vt:lpstr>
      <vt:lpstr>Mischief Reef 2018</vt:lpstr>
      <vt:lpstr>Fiery Cross Reef (Spratly Islands)</vt:lpstr>
      <vt:lpstr>Chinese Bases in the Spratly Islands 2018</vt:lpstr>
      <vt:lpstr>Philippine Claim to the Second Thomas Shoal</vt:lpstr>
      <vt:lpstr>Paracel Island Disputes  and Chinese Oil Rig 2014</vt:lpstr>
      <vt:lpstr>UN Convention on the Law of the Sea  (UNCLOS) 1982</vt:lpstr>
      <vt:lpstr>UNCLOS Terms</vt:lpstr>
      <vt:lpstr>PowerPoint Presentation</vt:lpstr>
      <vt:lpstr>Solutions? The ASEAN Way</vt:lpstr>
      <vt:lpstr>ASEAN Multilateralism (for reference only)</vt:lpstr>
      <vt:lpstr>Venn Diagrams for FTAs (for reference only; and because Venn Diagrams are cool)</vt:lpstr>
      <vt:lpstr>Issues in “Code of Conduct”</vt:lpstr>
      <vt:lpstr>Does China Benefit from the Delay?</vt:lpstr>
      <vt:lpstr>Militarization of the Disputes</vt:lpstr>
      <vt:lpstr>US Freedom of Navigation Operations (FONOPs)</vt:lpstr>
      <vt:lpstr>FONOPs</vt:lpstr>
      <vt:lpstr>Resources</vt:lpstr>
      <vt:lpstr>China Philippines Standoff 2021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name</dc:creator>
  <cp:lastModifiedBy>William W Newmann</cp:lastModifiedBy>
  <cp:revision>47</cp:revision>
  <dcterms:created xsi:type="dcterms:W3CDTF">2014-07-09T13:25:54Z</dcterms:created>
  <dcterms:modified xsi:type="dcterms:W3CDTF">2021-05-04T16:41:22Z</dcterms:modified>
</cp:coreProperties>
</file>