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57" r:id="rId3"/>
    <p:sldId id="258" r:id="rId4"/>
    <p:sldId id="299" r:id="rId5"/>
    <p:sldId id="269" r:id="rId6"/>
    <p:sldId id="296" r:id="rId7"/>
    <p:sldId id="272" r:id="rId8"/>
    <p:sldId id="295" r:id="rId9"/>
    <p:sldId id="281" r:id="rId10"/>
    <p:sldId id="267" r:id="rId11"/>
    <p:sldId id="297" r:id="rId12"/>
    <p:sldId id="300" r:id="rId13"/>
    <p:sldId id="260" r:id="rId14"/>
    <p:sldId id="284" r:id="rId15"/>
    <p:sldId id="286" r:id="rId16"/>
    <p:sldId id="287" r:id="rId17"/>
    <p:sldId id="289" r:id="rId18"/>
    <p:sldId id="288" r:id="rId19"/>
    <p:sldId id="301"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726" autoAdjust="0"/>
  </p:normalViewPr>
  <p:slideViewPr>
    <p:cSldViewPr snapToGrid="0">
      <p:cViewPr varScale="1">
        <p:scale>
          <a:sx n="98" d="100"/>
          <a:sy n="98" d="100"/>
        </p:scale>
        <p:origin x="20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A82C68-A920-4991-B6D6-828A4B453E38}"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4DCE75A0-B32F-4A68-8991-084A57FA6B22}">
      <dgm:prSet phldrT="[Text]" custT="1"/>
      <dgm:spPr/>
      <dgm:t>
        <a:bodyPr/>
        <a:lstStyle/>
        <a:p>
          <a:r>
            <a:rPr lang="en-US" sz="2000" b="1" dirty="0"/>
            <a:t>Hegemonic War</a:t>
          </a:r>
        </a:p>
      </dgm:t>
    </dgm:pt>
    <dgm:pt modelId="{FAD857AC-01D5-4A59-A790-ACB2286A8106}" type="parTrans" cxnId="{4BEC661A-F83E-43C3-AF7A-4051BCC0FDEC}">
      <dgm:prSet/>
      <dgm:spPr/>
      <dgm:t>
        <a:bodyPr/>
        <a:lstStyle/>
        <a:p>
          <a:endParaRPr lang="en-US"/>
        </a:p>
      </dgm:t>
    </dgm:pt>
    <dgm:pt modelId="{A86D9571-6FEF-4871-9C01-F346476AFD4C}" type="sibTrans" cxnId="{4BEC661A-F83E-43C3-AF7A-4051BCC0FDEC}">
      <dgm:prSet/>
      <dgm:spPr/>
      <dgm:t>
        <a:bodyPr/>
        <a:lstStyle/>
        <a:p>
          <a:endParaRPr lang="en-US"/>
        </a:p>
      </dgm:t>
    </dgm:pt>
    <dgm:pt modelId="{BFA529F7-2A93-4A24-9C08-607A70C67D2B}">
      <dgm:prSet phldrT="[Text]" custT="1"/>
      <dgm:spPr/>
      <dgm:t>
        <a:bodyPr/>
        <a:lstStyle/>
        <a:p>
          <a:r>
            <a:rPr lang="en-US" sz="1600" b="1" dirty="0">
              <a:latin typeface="Arial Black" panose="020B0A04020102020204" pitchFamily="34" charset="0"/>
            </a:rPr>
            <a:t>Winner becomes hegemon; makes rules for international  system</a:t>
          </a:r>
        </a:p>
      </dgm:t>
    </dgm:pt>
    <dgm:pt modelId="{A70F31B0-40ED-40EA-8D36-CAF391B10EA4}" type="parTrans" cxnId="{CF555271-8FC1-4179-98E7-CD45C737EE27}">
      <dgm:prSet/>
      <dgm:spPr/>
      <dgm:t>
        <a:bodyPr/>
        <a:lstStyle/>
        <a:p>
          <a:endParaRPr lang="en-US"/>
        </a:p>
      </dgm:t>
    </dgm:pt>
    <dgm:pt modelId="{0E626818-6EC4-463C-98AA-451F743D06C8}" type="sibTrans" cxnId="{CF555271-8FC1-4179-98E7-CD45C737EE27}">
      <dgm:prSet/>
      <dgm:spPr/>
      <dgm:t>
        <a:bodyPr/>
        <a:lstStyle/>
        <a:p>
          <a:endParaRPr lang="en-US"/>
        </a:p>
      </dgm:t>
    </dgm:pt>
    <dgm:pt modelId="{F9CB0AFE-8CC4-4F30-99AC-474A35535567}">
      <dgm:prSet phldrT="[Text]" custT="1"/>
      <dgm:spPr/>
      <dgm:t>
        <a:bodyPr/>
        <a:lstStyle/>
        <a:p>
          <a:r>
            <a:rPr lang="en-US" sz="1800" b="1" dirty="0">
              <a:latin typeface="Arial Black" panose="020B0A04020102020204" pitchFamily="34" charset="0"/>
            </a:rPr>
            <a:t>Hegemon weakens; </a:t>
          </a:r>
        </a:p>
        <a:p>
          <a:r>
            <a:rPr lang="en-US" sz="1800" b="1" dirty="0">
              <a:latin typeface="Arial Black" panose="020B0A04020102020204" pitchFamily="34" charset="0"/>
            </a:rPr>
            <a:t>system  weakens</a:t>
          </a:r>
        </a:p>
      </dgm:t>
    </dgm:pt>
    <dgm:pt modelId="{C7680598-A69F-4E4D-9988-C0A87B9264F1}" type="parTrans" cxnId="{6DF16238-C2A3-485C-8547-118A2EB14527}">
      <dgm:prSet/>
      <dgm:spPr/>
      <dgm:t>
        <a:bodyPr/>
        <a:lstStyle/>
        <a:p>
          <a:endParaRPr lang="en-US"/>
        </a:p>
      </dgm:t>
    </dgm:pt>
    <dgm:pt modelId="{9D90EE48-F326-4FEB-8EB7-94F1810E179F}" type="sibTrans" cxnId="{6DF16238-C2A3-485C-8547-118A2EB14527}">
      <dgm:prSet/>
      <dgm:spPr/>
      <dgm:t>
        <a:bodyPr/>
        <a:lstStyle/>
        <a:p>
          <a:endParaRPr lang="en-US"/>
        </a:p>
      </dgm:t>
    </dgm:pt>
    <dgm:pt modelId="{D32529B6-01BC-4973-9F42-EBCD6F11AA29}">
      <dgm:prSet phldrT="[Text]" custT="1"/>
      <dgm:spPr/>
      <dgm:t>
        <a:bodyPr/>
        <a:lstStyle/>
        <a:p>
          <a:r>
            <a:rPr lang="en-US" sz="1800" b="1" dirty="0">
              <a:latin typeface="Arial Black" panose="020B0A04020102020204" pitchFamily="34" charset="0"/>
            </a:rPr>
            <a:t>Rise of challenger to hegemon and system</a:t>
          </a:r>
        </a:p>
      </dgm:t>
    </dgm:pt>
    <dgm:pt modelId="{4C9EE81E-F8EF-4E05-8792-A394358CD373}" type="parTrans" cxnId="{FCF3A7BE-E53E-4DBA-A420-615D8C14059D}">
      <dgm:prSet/>
      <dgm:spPr/>
      <dgm:t>
        <a:bodyPr/>
        <a:lstStyle/>
        <a:p>
          <a:endParaRPr lang="en-US"/>
        </a:p>
      </dgm:t>
    </dgm:pt>
    <dgm:pt modelId="{44721E76-31EF-4469-9A49-A7054C16F8C9}" type="sibTrans" cxnId="{FCF3A7BE-E53E-4DBA-A420-615D8C14059D}">
      <dgm:prSet/>
      <dgm:spPr/>
      <dgm:t>
        <a:bodyPr/>
        <a:lstStyle/>
        <a:p>
          <a:endParaRPr lang="en-US"/>
        </a:p>
      </dgm:t>
    </dgm:pt>
    <dgm:pt modelId="{2A600789-4787-457A-8FA0-A3DF9C364610}">
      <dgm:prSet phldrT="[Text]" custT="1"/>
      <dgm:spPr/>
      <dgm:t>
        <a:bodyPr/>
        <a:lstStyle/>
        <a:p>
          <a:r>
            <a:rPr lang="en-US" sz="2000" b="1" dirty="0">
              <a:latin typeface="Arial Black" panose="020B0A04020102020204" pitchFamily="34" charset="0"/>
            </a:rPr>
            <a:t>Hegemon Rules System</a:t>
          </a:r>
        </a:p>
      </dgm:t>
    </dgm:pt>
    <dgm:pt modelId="{23F4E67A-EE45-4A93-A1C9-4601EAEBCE98}" type="sibTrans" cxnId="{0E0D02B9-7CFB-42DE-8675-C3855FBCE46B}">
      <dgm:prSet/>
      <dgm:spPr/>
      <dgm:t>
        <a:bodyPr/>
        <a:lstStyle/>
        <a:p>
          <a:endParaRPr lang="en-US"/>
        </a:p>
      </dgm:t>
    </dgm:pt>
    <dgm:pt modelId="{033999FC-9AA1-47EA-9AFC-529880A39F70}" type="parTrans" cxnId="{0E0D02B9-7CFB-42DE-8675-C3855FBCE46B}">
      <dgm:prSet/>
      <dgm:spPr/>
      <dgm:t>
        <a:bodyPr/>
        <a:lstStyle/>
        <a:p>
          <a:endParaRPr lang="en-US"/>
        </a:p>
      </dgm:t>
    </dgm:pt>
    <dgm:pt modelId="{9DD09F5B-54DA-486E-B1F2-B9DF062C693C}" type="pres">
      <dgm:prSet presAssocID="{9CA82C68-A920-4991-B6D6-828A4B453E38}" presName="cycle" presStyleCnt="0">
        <dgm:presLayoutVars>
          <dgm:dir/>
          <dgm:resizeHandles val="exact"/>
        </dgm:presLayoutVars>
      </dgm:prSet>
      <dgm:spPr/>
    </dgm:pt>
    <dgm:pt modelId="{45AEF99F-AA20-4871-BE91-06254606D0A4}" type="pres">
      <dgm:prSet presAssocID="{4DCE75A0-B32F-4A68-8991-084A57FA6B22}" presName="node" presStyleLbl="node1" presStyleIdx="0" presStyleCnt="5" custScaleX="111198" custScaleY="53989" custRadScaleRad="86496" custRadScaleInc="-7425">
        <dgm:presLayoutVars>
          <dgm:bulletEnabled val="1"/>
        </dgm:presLayoutVars>
      </dgm:prSet>
      <dgm:spPr/>
    </dgm:pt>
    <dgm:pt modelId="{F70FBCB1-D7DE-437F-9036-7730A2C57071}" type="pres">
      <dgm:prSet presAssocID="{4DCE75A0-B32F-4A68-8991-084A57FA6B22}" presName="spNode" presStyleCnt="0"/>
      <dgm:spPr/>
    </dgm:pt>
    <dgm:pt modelId="{CD29E168-299A-4C5D-BC30-D2759646ED08}" type="pres">
      <dgm:prSet presAssocID="{A86D9571-6FEF-4871-9C01-F346476AFD4C}" presName="sibTrans" presStyleLbl="sibTrans1D1" presStyleIdx="0" presStyleCnt="5"/>
      <dgm:spPr/>
    </dgm:pt>
    <dgm:pt modelId="{765E57B7-C5BB-47F4-A99E-C72B9FDDCFBF}" type="pres">
      <dgm:prSet presAssocID="{BFA529F7-2A93-4A24-9C08-607A70C67D2B}" presName="node" presStyleLbl="node1" presStyleIdx="1" presStyleCnt="5" custScaleX="170981" custScaleY="113230" custRadScaleRad="101926" custRadScaleInc="23871">
        <dgm:presLayoutVars>
          <dgm:bulletEnabled val="1"/>
        </dgm:presLayoutVars>
      </dgm:prSet>
      <dgm:spPr/>
    </dgm:pt>
    <dgm:pt modelId="{F53B6374-3D35-415E-AD0E-B269849C86F0}" type="pres">
      <dgm:prSet presAssocID="{BFA529F7-2A93-4A24-9C08-607A70C67D2B}" presName="spNode" presStyleCnt="0"/>
      <dgm:spPr/>
    </dgm:pt>
    <dgm:pt modelId="{892E9827-0191-4F82-806E-3E8F7B6ABA88}" type="pres">
      <dgm:prSet presAssocID="{0E626818-6EC4-463C-98AA-451F743D06C8}" presName="sibTrans" presStyleLbl="sibTrans1D1" presStyleIdx="1" presStyleCnt="5"/>
      <dgm:spPr/>
    </dgm:pt>
    <dgm:pt modelId="{6342AACD-2DA8-4E2B-9377-BEFFF1124EE2}" type="pres">
      <dgm:prSet presAssocID="{2A600789-4787-457A-8FA0-A3DF9C364610}" presName="node" presStyleLbl="node1" presStyleIdx="2" presStyleCnt="5" custScaleX="108662" custRadScaleRad="118807" custRadScaleInc="-46175">
        <dgm:presLayoutVars>
          <dgm:bulletEnabled val="1"/>
        </dgm:presLayoutVars>
      </dgm:prSet>
      <dgm:spPr/>
    </dgm:pt>
    <dgm:pt modelId="{569B6E97-18CB-444C-95EB-17B6AE797C1B}" type="pres">
      <dgm:prSet presAssocID="{2A600789-4787-457A-8FA0-A3DF9C364610}" presName="spNode" presStyleCnt="0"/>
      <dgm:spPr/>
    </dgm:pt>
    <dgm:pt modelId="{FABD0E5D-C2CB-42B6-B7B9-4AA72449C40C}" type="pres">
      <dgm:prSet presAssocID="{23F4E67A-EE45-4A93-A1C9-4601EAEBCE98}" presName="sibTrans" presStyleLbl="sibTrans1D1" presStyleIdx="2" presStyleCnt="5"/>
      <dgm:spPr/>
    </dgm:pt>
    <dgm:pt modelId="{6418AF42-5986-4795-8AB8-40089F4E2AD9}" type="pres">
      <dgm:prSet presAssocID="{F9CB0AFE-8CC4-4F30-99AC-474A35535567}" presName="node" presStyleLbl="node1" presStyleIdx="3" presStyleCnt="5" custScaleX="194068" custRadScaleRad="116510" custRadScaleInc="45228">
        <dgm:presLayoutVars>
          <dgm:bulletEnabled val="1"/>
        </dgm:presLayoutVars>
      </dgm:prSet>
      <dgm:spPr/>
    </dgm:pt>
    <dgm:pt modelId="{8C6CD8A7-FB79-4305-86FE-FEE86BE23691}" type="pres">
      <dgm:prSet presAssocID="{F9CB0AFE-8CC4-4F30-99AC-474A35535567}" presName="spNode" presStyleCnt="0"/>
      <dgm:spPr/>
    </dgm:pt>
    <dgm:pt modelId="{63740343-EBE3-4207-812A-E3D85ABD4F78}" type="pres">
      <dgm:prSet presAssocID="{9D90EE48-F326-4FEB-8EB7-94F1810E179F}" presName="sibTrans" presStyleLbl="sibTrans1D1" presStyleIdx="3" presStyleCnt="5"/>
      <dgm:spPr/>
    </dgm:pt>
    <dgm:pt modelId="{1FFB0944-0F30-4A08-B6C2-3D94F59E267D}" type="pres">
      <dgm:prSet presAssocID="{D32529B6-01BC-4973-9F42-EBCD6F11AA29}" presName="node" presStyleLbl="node1" presStyleIdx="4" presStyleCnt="5" custScaleX="164955" custScaleY="95681" custRadScaleRad="109901" custRadScaleInc="-17826">
        <dgm:presLayoutVars>
          <dgm:bulletEnabled val="1"/>
        </dgm:presLayoutVars>
      </dgm:prSet>
      <dgm:spPr/>
    </dgm:pt>
    <dgm:pt modelId="{ABC35140-3582-48BE-8CFC-D089E485FFF4}" type="pres">
      <dgm:prSet presAssocID="{D32529B6-01BC-4973-9F42-EBCD6F11AA29}" presName="spNode" presStyleCnt="0"/>
      <dgm:spPr/>
    </dgm:pt>
    <dgm:pt modelId="{871763A4-FFC7-4243-AB36-801D6234EDB2}" type="pres">
      <dgm:prSet presAssocID="{44721E76-31EF-4469-9A49-A7054C16F8C9}" presName="sibTrans" presStyleLbl="sibTrans1D1" presStyleIdx="4" presStyleCnt="5"/>
      <dgm:spPr/>
    </dgm:pt>
  </dgm:ptLst>
  <dgm:cxnLst>
    <dgm:cxn modelId="{51D77801-E9BC-5C4F-B441-952501723F73}" type="presOf" srcId="{A86D9571-6FEF-4871-9C01-F346476AFD4C}" destId="{CD29E168-299A-4C5D-BC30-D2759646ED08}" srcOrd="0" destOrd="0" presId="urn:microsoft.com/office/officeart/2005/8/layout/cycle5"/>
    <dgm:cxn modelId="{4BEC661A-F83E-43C3-AF7A-4051BCC0FDEC}" srcId="{9CA82C68-A920-4991-B6D6-828A4B453E38}" destId="{4DCE75A0-B32F-4A68-8991-084A57FA6B22}" srcOrd="0" destOrd="0" parTransId="{FAD857AC-01D5-4A59-A790-ACB2286A8106}" sibTransId="{A86D9571-6FEF-4871-9C01-F346476AFD4C}"/>
    <dgm:cxn modelId="{5DC9E01F-F462-1149-9371-4A8C56F93448}" type="presOf" srcId="{BFA529F7-2A93-4A24-9C08-607A70C67D2B}" destId="{765E57B7-C5BB-47F4-A99E-C72B9FDDCFBF}" srcOrd="0" destOrd="0" presId="urn:microsoft.com/office/officeart/2005/8/layout/cycle5"/>
    <dgm:cxn modelId="{AF269E30-E154-6E42-913F-D0ADA7CA145A}" type="presOf" srcId="{F9CB0AFE-8CC4-4F30-99AC-474A35535567}" destId="{6418AF42-5986-4795-8AB8-40089F4E2AD9}" srcOrd="0" destOrd="0" presId="urn:microsoft.com/office/officeart/2005/8/layout/cycle5"/>
    <dgm:cxn modelId="{6DF16238-C2A3-485C-8547-118A2EB14527}" srcId="{9CA82C68-A920-4991-B6D6-828A4B453E38}" destId="{F9CB0AFE-8CC4-4F30-99AC-474A35535567}" srcOrd="3" destOrd="0" parTransId="{C7680598-A69F-4E4D-9988-C0A87B9264F1}" sibTransId="{9D90EE48-F326-4FEB-8EB7-94F1810E179F}"/>
    <dgm:cxn modelId="{E38A9C5B-BF12-2E43-B19C-01815DF2E9F7}" type="presOf" srcId="{D32529B6-01BC-4973-9F42-EBCD6F11AA29}" destId="{1FFB0944-0F30-4A08-B6C2-3D94F59E267D}" srcOrd="0" destOrd="0" presId="urn:microsoft.com/office/officeart/2005/8/layout/cycle5"/>
    <dgm:cxn modelId="{B3D4104B-C951-864D-8392-FF910696A3EB}" type="presOf" srcId="{44721E76-31EF-4469-9A49-A7054C16F8C9}" destId="{871763A4-FFC7-4243-AB36-801D6234EDB2}" srcOrd="0" destOrd="0" presId="urn:microsoft.com/office/officeart/2005/8/layout/cycle5"/>
    <dgm:cxn modelId="{CF555271-8FC1-4179-98E7-CD45C737EE27}" srcId="{9CA82C68-A920-4991-B6D6-828A4B453E38}" destId="{BFA529F7-2A93-4A24-9C08-607A70C67D2B}" srcOrd="1" destOrd="0" parTransId="{A70F31B0-40ED-40EA-8D36-CAF391B10EA4}" sibTransId="{0E626818-6EC4-463C-98AA-451F743D06C8}"/>
    <dgm:cxn modelId="{4C9C6B52-9F8F-9545-93EA-5B2E560E5F6B}" type="presOf" srcId="{0E626818-6EC4-463C-98AA-451F743D06C8}" destId="{892E9827-0191-4F82-806E-3E8F7B6ABA88}" srcOrd="0" destOrd="0" presId="urn:microsoft.com/office/officeart/2005/8/layout/cycle5"/>
    <dgm:cxn modelId="{CD690479-CEC5-3641-8E38-3848F1BFD16D}" type="presOf" srcId="{9CA82C68-A920-4991-B6D6-828A4B453E38}" destId="{9DD09F5B-54DA-486E-B1F2-B9DF062C693C}" srcOrd="0" destOrd="0" presId="urn:microsoft.com/office/officeart/2005/8/layout/cycle5"/>
    <dgm:cxn modelId="{ED7E28A6-309A-B04B-8367-6DB5597E6F36}" type="presOf" srcId="{4DCE75A0-B32F-4A68-8991-084A57FA6B22}" destId="{45AEF99F-AA20-4871-BE91-06254606D0A4}" srcOrd="0" destOrd="0" presId="urn:microsoft.com/office/officeart/2005/8/layout/cycle5"/>
    <dgm:cxn modelId="{0E0D02B9-7CFB-42DE-8675-C3855FBCE46B}" srcId="{9CA82C68-A920-4991-B6D6-828A4B453E38}" destId="{2A600789-4787-457A-8FA0-A3DF9C364610}" srcOrd="2" destOrd="0" parTransId="{033999FC-9AA1-47EA-9AFC-529880A39F70}" sibTransId="{23F4E67A-EE45-4A93-A1C9-4601EAEBCE98}"/>
    <dgm:cxn modelId="{FCF3A7BE-E53E-4DBA-A420-615D8C14059D}" srcId="{9CA82C68-A920-4991-B6D6-828A4B453E38}" destId="{D32529B6-01BC-4973-9F42-EBCD6F11AA29}" srcOrd="4" destOrd="0" parTransId="{4C9EE81E-F8EF-4E05-8792-A394358CD373}" sibTransId="{44721E76-31EF-4469-9A49-A7054C16F8C9}"/>
    <dgm:cxn modelId="{CFD157EF-303B-364B-A174-B3B0D2E18153}" type="presOf" srcId="{23F4E67A-EE45-4A93-A1C9-4601EAEBCE98}" destId="{FABD0E5D-C2CB-42B6-B7B9-4AA72449C40C}" srcOrd="0" destOrd="0" presId="urn:microsoft.com/office/officeart/2005/8/layout/cycle5"/>
    <dgm:cxn modelId="{B9AF06F8-1109-7548-A14A-577FD91A68BA}" type="presOf" srcId="{9D90EE48-F326-4FEB-8EB7-94F1810E179F}" destId="{63740343-EBE3-4207-812A-E3D85ABD4F78}" srcOrd="0" destOrd="0" presId="urn:microsoft.com/office/officeart/2005/8/layout/cycle5"/>
    <dgm:cxn modelId="{1E32BDFC-8951-AC43-9E85-860DF0448892}" type="presOf" srcId="{2A600789-4787-457A-8FA0-A3DF9C364610}" destId="{6342AACD-2DA8-4E2B-9377-BEFFF1124EE2}" srcOrd="0" destOrd="0" presId="urn:microsoft.com/office/officeart/2005/8/layout/cycle5"/>
    <dgm:cxn modelId="{A0F16270-DF27-334A-ABBE-5A4F04D14352}" type="presParOf" srcId="{9DD09F5B-54DA-486E-B1F2-B9DF062C693C}" destId="{45AEF99F-AA20-4871-BE91-06254606D0A4}" srcOrd="0" destOrd="0" presId="urn:microsoft.com/office/officeart/2005/8/layout/cycle5"/>
    <dgm:cxn modelId="{864C2F41-24C8-9E4B-837F-583B72FA6182}" type="presParOf" srcId="{9DD09F5B-54DA-486E-B1F2-B9DF062C693C}" destId="{F70FBCB1-D7DE-437F-9036-7730A2C57071}" srcOrd="1" destOrd="0" presId="urn:microsoft.com/office/officeart/2005/8/layout/cycle5"/>
    <dgm:cxn modelId="{C0B3C3BA-7114-8143-B02C-2B75812E0123}" type="presParOf" srcId="{9DD09F5B-54DA-486E-B1F2-B9DF062C693C}" destId="{CD29E168-299A-4C5D-BC30-D2759646ED08}" srcOrd="2" destOrd="0" presId="urn:microsoft.com/office/officeart/2005/8/layout/cycle5"/>
    <dgm:cxn modelId="{01F0F868-D36A-1141-A681-A2D82F5140A6}" type="presParOf" srcId="{9DD09F5B-54DA-486E-B1F2-B9DF062C693C}" destId="{765E57B7-C5BB-47F4-A99E-C72B9FDDCFBF}" srcOrd="3" destOrd="0" presId="urn:microsoft.com/office/officeart/2005/8/layout/cycle5"/>
    <dgm:cxn modelId="{A27B9E0A-6DB0-E840-B22F-236307DB349D}" type="presParOf" srcId="{9DD09F5B-54DA-486E-B1F2-B9DF062C693C}" destId="{F53B6374-3D35-415E-AD0E-B269849C86F0}" srcOrd="4" destOrd="0" presId="urn:microsoft.com/office/officeart/2005/8/layout/cycle5"/>
    <dgm:cxn modelId="{6170F420-1C5C-C947-9DE3-1F4A72E5EFDE}" type="presParOf" srcId="{9DD09F5B-54DA-486E-B1F2-B9DF062C693C}" destId="{892E9827-0191-4F82-806E-3E8F7B6ABA88}" srcOrd="5" destOrd="0" presId="urn:microsoft.com/office/officeart/2005/8/layout/cycle5"/>
    <dgm:cxn modelId="{BDD2AA2C-B26D-B745-AD71-D7C5DB56DF3E}" type="presParOf" srcId="{9DD09F5B-54DA-486E-B1F2-B9DF062C693C}" destId="{6342AACD-2DA8-4E2B-9377-BEFFF1124EE2}" srcOrd="6" destOrd="0" presId="urn:microsoft.com/office/officeart/2005/8/layout/cycle5"/>
    <dgm:cxn modelId="{B3668794-C383-9040-B019-EF4979539D18}" type="presParOf" srcId="{9DD09F5B-54DA-486E-B1F2-B9DF062C693C}" destId="{569B6E97-18CB-444C-95EB-17B6AE797C1B}" srcOrd="7" destOrd="0" presId="urn:microsoft.com/office/officeart/2005/8/layout/cycle5"/>
    <dgm:cxn modelId="{185C456E-BEC1-2C47-A37C-AECEEAF56285}" type="presParOf" srcId="{9DD09F5B-54DA-486E-B1F2-B9DF062C693C}" destId="{FABD0E5D-C2CB-42B6-B7B9-4AA72449C40C}" srcOrd="8" destOrd="0" presId="urn:microsoft.com/office/officeart/2005/8/layout/cycle5"/>
    <dgm:cxn modelId="{BD99B751-0C7B-024A-9329-46B39C169D20}" type="presParOf" srcId="{9DD09F5B-54DA-486E-B1F2-B9DF062C693C}" destId="{6418AF42-5986-4795-8AB8-40089F4E2AD9}" srcOrd="9" destOrd="0" presId="urn:microsoft.com/office/officeart/2005/8/layout/cycle5"/>
    <dgm:cxn modelId="{CD3CB387-23A1-304C-9C4F-AB58A06BACA4}" type="presParOf" srcId="{9DD09F5B-54DA-486E-B1F2-B9DF062C693C}" destId="{8C6CD8A7-FB79-4305-86FE-FEE86BE23691}" srcOrd="10" destOrd="0" presId="urn:microsoft.com/office/officeart/2005/8/layout/cycle5"/>
    <dgm:cxn modelId="{124C4D2A-4528-0D4E-A06A-CF88BAACD18D}" type="presParOf" srcId="{9DD09F5B-54DA-486E-B1F2-B9DF062C693C}" destId="{63740343-EBE3-4207-812A-E3D85ABD4F78}" srcOrd="11" destOrd="0" presId="urn:microsoft.com/office/officeart/2005/8/layout/cycle5"/>
    <dgm:cxn modelId="{CAD034A3-8BC9-2C4B-A5DC-E04EEAE0E1B5}" type="presParOf" srcId="{9DD09F5B-54DA-486E-B1F2-B9DF062C693C}" destId="{1FFB0944-0F30-4A08-B6C2-3D94F59E267D}" srcOrd="12" destOrd="0" presId="urn:microsoft.com/office/officeart/2005/8/layout/cycle5"/>
    <dgm:cxn modelId="{E5162FCF-A60B-F843-B38D-6319F5CF037E}" type="presParOf" srcId="{9DD09F5B-54DA-486E-B1F2-B9DF062C693C}" destId="{ABC35140-3582-48BE-8CFC-D089E485FFF4}" srcOrd="13" destOrd="0" presId="urn:microsoft.com/office/officeart/2005/8/layout/cycle5"/>
    <dgm:cxn modelId="{3B10FE00-244D-6044-B297-05226E4799E2}" type="presParOf" srcId="{9DD09F5B-54DA-486E-B1F2-B9DF062C693C}" destId="{871763A4-FFC7-4243-AB36-801D6234EDB2}" srcOrd="14" destOrd="0" presId="urn:microsoft.com/office/officeart/2005/8/layout/cycle5"/>
  </dgm:cxnLst>
  <dgm:bg/>
  <dgm:whole>
    <a:ln w="76200"/>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EF99F-AA20-4871-BE91-06254606D0A4}">
      <dsp:nvSpPr>
        <dsp:cNvPr id="0" name=""/>
        <dsp:cNvSpPr/>
      </dsp:nvSpPr>
      <dsp:spPr>
        <a:xfrm>
          <a:off x="3290947" y="407940"/>
          <a:ext cx="1802866" cy="5689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Hegemonic War</a:t>
          </a:r>
        </a:p>
      </dsp:txBody>
      <dsp:txXfrm>
        <a:off x="3318722" y="435715"/>
        <a:ext cx="1747316" cy="513414"/>
      </dsp:txXfrm>
    </dsp:sp>
    <dsp:sp modelId="{CD29E168-299A-4C5D-BC30-D2759646ED08}">
      <dsp:nvSpPr>
        <dsp:cNvPr id="0" name=""/>
        <dsp:cNvSpPr/>
      </dsp:nvSpPr>
      <dsp:spPr>
        <a:xfrm>
          <a:off x="2531258" y="849050"/>
          <a:ext cx="4209649" cy="4209649"/>
        </a:xfrm>
        <a:custGeom>
          <a:avLst/>
          <a:gdLst/>
          <a:ahLst/>
          <a:cxnLst/>
          <a:rect l="0" t="0" r="0" b="0"/>
          <a:pathLst>
            <a:path>
              <a:moveTo>
                <a:pt x="2787219" y="113688"/>
              </a:moveTo>
              <a:arcTo wR="2104824" hR="2104824" stAng="17335045" swAng="116961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65E57B7-C5BB-47F4-A99E-C72B9FDDCFBF}">
      <dsp:nvSpPr>
        <dsp:cNvPr id="0" name=""/>
        <dsp:cNvSpPr/>
      </dsp:nvSpPr>
      <dsp:spPr>
        <a:xfrm>
          <a:off x="4959276" y="1459527"/>
          <a:ext cx="2772136" cy="11932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Black" panose="020B0A04020102020204" pitchFamily="34" charset="0"/>
            </a:rPr>
            <a:t>Winner becomes hegemon; makes rules for international  system</a:t>
          </a:r>
        </a:p>
      </dsp:txBody>
      <dsp:txXfrm>
        <a:off x="5017527" y="1517778"/>
        <a:ext cx="2655634" cy="1076775"/>
      </dsp:txXfrm>
    </dsp:sp>
    <dsp:sp modelId="{892E9827-0191-4F82-806E-3E8F7B6ABA88}">
      <dsp:nvSpPr>
        <dsp:cNvPr id="0" name=""/>
        <dsp:cNvSpPr/>
      </dsp:nvSpPr>
      <dsp:spPr>
        <a:xfrm>
          <a:off x="2282259" y="1195785"/>
          <a:ext cx="4209649" cy="4209649"/>
        </a:xfrm>
        <a:custGeom>
          <a:avLst/>
          <a:gdLst/>
          <a:ahLst/>
          <a:cxnLst/>
          <a:rect l="0" t="0" r="0" b="0"/>
          <a:pathLst>
            <a:path>
              <a:moveTo>
                <a:pt x="4161511" y="1657245"/>
              </a:moveTo>
              <a:arcTo wR="2104824" hR="2104824" stAng="20863358" swAng="103420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342AACD-2DA8-4E2B-9377-BEFFF1124EE2}">
      <dsp:nvSpPr>
        <dsp:cNvPr id="0" name=""/>
        <dsp:cNvSpPr/>
      </dsp:nvSpPr>
      <dsp:spPr>
        <a:xfrm>
          <a:off x="5199440" y="3688045"/>
          <a:ext cx="1761750" cy="10538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Black" panose="020B0A04020102020204" pitchFamily="34" charset="0"/>
            </a:rPr>
            <a:t>Hegemon Rules System</a:t>
          </a:r>
        </a:p>
      </dsp:txBody>
      <dsp:txXfrm>
        <a:off x="5250885" y="3739490"/>
        <a:ext cx="1658860" cy="950963"/>
      </dsp:txXfrm>
    </dsp:sp>
    <dsp:sp modelId="{FABD0E5D-C2CB-42B6-B7B9-4AA72449C40C}">
      <dsp:nvSpPr>
        <dsp:cNvPr id="0" name=""/>
        <dsp:cNvSpPr/>
      </dsp:nvSpPr>
      <dsp:spPr>
        <a:xfrm>
          <a:off x="2193443" y="832113"/>
          <a:ext cx="4209649" cy="4209649"/>
        </a:xfrm>
        <a:custGeom>
          <a:avLst/>
          <a:gdLst/>
          <a:ahLst/>
          <a:cxnLst/>
          <a:rect l="0" t="0" r="0" b="0"/>
          <a:pathLst>
            <a:path>
              <a:moveTo>
                <a:pt x="2788016" y="4095687"/>
              </a:moveTo>
              <a:arcTo wR="2104824" hR="2104824" stAng="4263579" swAng="235323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418AF42-5986-4795-8AB8-40089F4E2AD9}">
      <dsp:nvSpPr>
        <dsp:cNvPr id="0" name=""/>
        <dsp:cNvSpPr/>
      </dsp:nvSpPr>
      <dsp:spPr>
        <a:xfrm>
          <a:off x="886496" y="3662233"/>
          <a:ext cx="3146448" cy="10538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Black" panose="020B0A04020102020204" pitchFamily="34" charset="0"/>
            </a:rPr>
            <a:t>Hegemon weakens; </a:t>
          </a:r>
        </a:p>
        <a:p>
          <a:pPr marL="0" lvl="0" indent="0" algn="ctr" defTabSz="800100">
            <a:lnSpc>
              <a:spcPct val="90000"/>
            </a:lnSpc>
            <a:spcBef>
              <a:spcPct val="0"/>
            </a:spcBef>
            <a:spcAft>
              <a:spcPct val="35000"/>
            </a:spcAft>
            <a:buNone/>
          </a:pPr>
          <a:r>
            <a:rPr lang="en-US" sz="1800" b="1" kern="1200" dirty="0">
              <a:latin typeface="Arial Black" panose="020B0A04020102020204" pitchFamily="34" charset="0"/>
            </a:rPr>
            <a:t>system  weakens</a:t>
          </a:r>
        </a:p>
      </dsp:txBody>
      <dsp:txXfrm>
        <a:off x="937941" y="3713678"/>
        <a:ext cx="3043558" cy="950963"/>
      </dsp:txXfrm>
    </dsp:sp>
    <dsp:sp modelId="{63740343-EBE3-4207-812A-E3D85ABD4F78}">
      <dsp:nvSpPr>
        <dsp:cNvPr id="0" name=""/>
        <dsp:cNvSpPr/>
      </dsp:nvSpPr>
      <dsp:spPr>
        <a:xfrm>
          <a:off x="1906694" y="713961"/>
          <a:ext cx="4209649" cy="4209649"/>
        </a:xfrm>
        <a:custGeom>
          <a:avLst/>
          <a:gdLst/>
          <a:ahLst/>
          <a:cxnLst/>
          <a:rect l="0" t="0" r="0" b="0"/>
          <a:pathLst>
            <a:path>
              <a:moveTo>
                <a:pt x="92728" y="2722687"/>
              </a:moveTo>
              <a:arcTo wR="2104824" hR="2104824" stAng="9775778" swAng="120734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FFB0944-0F30-4A08-B6C2-3D94F59E267D}">
      <dsp:nvSpPr>
        <dsp:cNvPr id="0" name=""/>
        <dsp:cNvSpPr/>
      </dsp:nvSpPr>
      <dsp:spPr>
        <a:xfrm>
          <a:off x="664575" y="1459250"/>
          <a:ext cx="2674435" cy="10083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Black" panose="020B0A04020102020204" pitchFamily="34" charset="0"/>
            </a:rPr>
            <a:t>Rise of challenger to hegemon and system</a:t>
          </a:r>
        </a:p>
      </dsp:txBody>
      <dsp:txXfrm>
        <a:off x="713798" y="1508473"/>
        <a:ext cx="2575989" cy="909891"/>
      </dsp:txXfrm>
    </dsp:sp>
    <dsp:sp modelId="{871763A4-FFC7-4243-AB36-801D6234EDB2}">
      <dsp:nvSpPr>
        <dsp:cNvPr id="0" name=""/>
        <dsp:cNvSpPr/>
      </dsp:nvSpPr>
      <dsp:spPr>
        <a:xfrm>
          <a:off x="1462007" y="945848"/>
          <a:ext cx="4209649" cy="4209649"/>
        </a:xfrm>
        <a:custGeom>
          <a:avLst/>
          <a:gdLst/>
          <a:ahLst/>
          <a:cxnLst/>
          <a:rect l="0" t="0" r="0" b="0"/>
          <a:pathLst>
            <a:path>
              <a:moveTo>
                <a:pt x="918581" y="366114"/>
              </a:moveTo>
              <a:arcTo wR="2104824" hR="2104824" stAng="14141763" swAng="121178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1DC5E-0CFE-4A77-A2AD-04F0DCAFFBE6}" type="datetimeFigureOut">
              <a:rPr lang="en-US" smtClean="0"/>
              <a:t>8/28/2023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308FC-FB9A-44E0-8D99-F66C0EBA840D}" type="slidenum">
              <a:rPr lang="en-US" smtClean="0"/>
              <a:t>‹#›</a:t>
            </a:fld>
            <a:endParaRPr lang="en-US" dirty="0"/>
          </a:p>
        </p:txBody>
      </p:sp>
    </p:spTree>
    <p:extLst>
      <p:ext uri="{BB962C8B-B14F-4D97-AF65-F5344CB8AC3E}">
        <p14:creationId xmlns:p14="http://schemas.microsoft.com/office/powerpoint/2010/main" val="418683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E308FC-FB9A-44E0-8D99-F66C0EBA840D}" type="slidenum">
              <a:rPr lang="en-US" smtClean="0"/>
              <a:t>9</a:t>
            </a:fld>
            <a:endParaRPr lang="en-US" dirty="0"/>
          </a:p>
        </p:txBody>
      </p:sp>
    </p:spTree>
    <p:extLst>
      <p:ext uri="{BB962C8B-B14F-4D97-AF65-F5344CB8AC3E}">
        <p14:creationId xmlns:p14="http://schemas.microsoft.com/office/powerpoint/2010/main" val="164869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74591B58-DFDB-4512-AB0D-673842A00B16}"/>
              </a:ext>
            </a:extLst>
          </p:cNvPr>
          <p:cNvSpPr>
            <a:spLocks noGrp="1" noRot="1" noChangeAspect="1" noTextEdit="1"/>
          </p:cNvSpPr>
          <p:nvPr>
            <p:ph type="sldImg"/>
          </p:nvPr>
        </p:nvSpPr>
        <p:spPr>
          <a:ln/>
        </p:spPr>
      </p:sp>
      <p:sp>
        <p:nvSpPr>
          <p:cNvPr id="19458" name="Notes Placeholder 2">
            <a:extLst>
              <a:ext uri="{FF2B5EF4-FFF2-40B4-BE49-F238E27FC236}">
                <a16:creationId xmlns:a16="http://schemas.microsoft.com/office/drawing/2014/main" id="{5FC6A027-B51A-456E-91D3-1A98395B9B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2CC6B922-1F09-46D3-A282-AD5400A2B4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0FA57BA-E291-4CC9-9542-3833A0DC29E8}" type="slidenum">
              <a:rPr lang="en-US" altLang="en-US" sz="1200"/>
              <a:pPr eaLnBrk="1" hangingPunct="1"/>
              <a:t>10</a:t>
            </a:fld>
            <a:endParaRPr lang="en-US"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E308FC-FB9A-44E0-8D99-F66C0EBA840D}" type="slidenum">
              <a:rPr lang="en-US" smtClean="0"/>
              <a:t>11</a:t>
            </a:fld>
            <a:endParaRPr lang="en-US" dirty="0"/>
          </a:p>
        </p:txBody>
      </p:sp>
    </p:spTree>
    <p:extLst>
      <p:ext uri="{BB962C8B-B14F-4D97-AF65-F5344CB8AC3E}">
        <p14:creationId xmlns:p14="http://schemas.microsoft.com/office/powerpoint/2010/main" val="142950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Black" panose="020B0A04020102020204" pitchFamily="34" charset="0"/>
              </a:rPr>
              <a:t>Multipolarity</a:t>
            </a:r>
          </a:p>
          <a:p>
            <a:pPr marL="171450" indent="-171450">
              <a:buFont typeface="Arial" panose="020B0604020202020204" pitchFamily="34" charset="0"/>
              <a:buChar char="•"/>
            </a:pPr>
            <a:r>
              <a:rPr lang="en-US" dirty="0">
                <a:latin typeface="Arial Black" panose="020B0A04020102020204" pitchFamily="34" charset="0"/>
              </a:rPr>
              <a:t>Redistribution of power in the world</a:t>
            </a:r>
          </a:p>
          <a:p>
            <a:pPr marL="171450" indent="-171450">
              <a:buFont typeface="Arial" panose="020B0604020202020204" pitchFamily="34" charset="0"/>
              <a:buChar char="•"/>
            </a:pPr>
            <a:r>
              <a:rPr lang="en-US" dirty="0">
                <a:latin typeface="Arial Black" panose="020B0A04020102020204" pitchFamily="34" charset="0"/>
              </a:rPr>
              <a:t>Cultural Diversity and civilizational diversity of nations</a:t>
            </a:r>
          </a:p>
          <a:p>
            <a:pPr marL="171450" indent="-171450">
              <a:buFont typeface="Arial" panose="020B0604020202020204" pitchFamily="34" charset="0"/>
              <a:buChar char="•"/>
            </a:pPr>
            <a:r>
              <a:rPr lang="en-US" dirty="0">
                <a:latin typeface="Arial Black" panose="020B0A04020102020204" pitchFamily="34" charset="0"/>
              </a:rPr>
              <a:t>Democracy is culturally defined</a:t>
            </a:r>
          </a:p>
          <a:p>
            <a:pPr marL="171450" indent="-171450">
              <a:buFont typeface="Arial" panose="020B0604020202020204" pitchFamily="34" charset="0"/>
              <a:buChar char="•"/>
            </a:pPr>
            <a:r>
              <a:rPr lang="en-US" dirty="0">
                <a:latin typeface="Arial Black" panose="020B0A04020102020204" pitchFamily="34" charset="0"/>
              </a:rPr>
              <a:t>Non-interference in internal affairs of nation</a:t>
            </a:r>
          </a:p>
          <a:p>
            <a:pPr marL="171450" indent="-171450">
              <a:buFont typeface="Arial" panose="020B0604020202020204" pitchFamily="34" charset="0"/>
              <a:buChar char="•"/>
            </a:pPr>
            <a:r>
              <a:rPr lang="en-US" dirty="0">
                <a:latin typeface="Arial Black" panose="020B0A04020102020204" pitchFamily="34" charset="0"/>
              </a:rPr>
              <a:t>All states must accept “diversity of their civilizational, cultural, and historical backgrounds…”</a:t>
            </a:r>
          </a:p>
          <a:p>
            <a:pPr marL="171450" indent="-171450">
              <a:buFont typeface="Arial" panose="020B0604020202020204" pitchFamily="34" charset="0"/>
              <a:buChar char="•"/>
            </a:pPr>
            <a:r>
              <a:rPr lang="en-US" dirty="0">
                <a:latin typeface="Arial Black" panose="020B0A04020102020204" pitchFamily="34" charset="0"/>
              </a:rPr>
              <a:t>“Certain states” cause “instability” by acting unilaterally </a:t>
            </a:r>
          </a:p>
          <a:p>
            <a:pPr marL="171450" indent="-171450">
              <a:buFont typeface="Arial" panose="020B0604020202020204" pitchFamily="34" charset="0"/>
              <a:buChar char="•"/>
            </a:pPr>
            <a:r>
              <a:rPr lang="en-US" dirty="0">
                <a:latin typeface="Arial Black" panose="020B0A04020102020204" pitchFamily="34" charset="0"/>
              </a:rPr>
              <a:t>“Certain states” impose their standards on others, and try to change other countries political systems</a:t>
            </a:r>
          </a:p>
          <a:p>
            <a:pPr marL="171450" indent="-171450">
              <a:buFont typeface="Arial" panose="020B0604020202020204" pitchFamily="34" charset="0"/>
              <a:buChar char="•"/>
            </a:pPr>
            <a:r>
              <a:rPr lang="en-US" dirty="0">
                <a:latin typeface="Arial Black" panose="020B0A04020102020204" pitchFamily="34" charset="0"/>
              </a:rPr>
              <a:t>Alliances are divisive (NATO expansion is bad)</a:t>
            </a:r>
          </a:p>
          <a:p>
            <a:pPr marL="171450" indent="-171450">
              <a:buFont typeface="Arial" panose="020B0604020202020204" pitchFamily="34" charset="0"/>
              <a:buChar char="•"/>
            </a:pPr>
            <a:r>
              <a:rPr lang="en-US" dirty="0">
                <a:latin typeface="Arial Black" panose="020B0A04020102020204" pitchFamily="34" charset="0"/>
              </a:rPr>
              <a:t>Oppose “certain states” attempts to gain military superiority and “ideologized cold war approaches”</a:t>
            </a:r>
          </a:p>
          <a:p>
            <a:pPr marL="171450" indent="-171450">
              <a:buFont typeface="Arial" panose="020B0604020202020204" pitchFamily="34" charset="0"/>
              <a:buChar char="•"/>
            </a:pPr>
            <a:r>
              <a:rPr lang="en-US" dirty="0">
                <a:latin typeface="Arial Black" panose="020B0A04020102020204" pitchFamily="34" charset="0"/>
              </a:rPr>
              <a:t>Russia-China friendships has no limits**</a:t>
            </a:r>
          </a:p>
          <a:p>
            <a:pPr marL="171450" indent="-171450">
              <a:buFont typeface="Arial" panose="020B0604020202020204" pitchFamily="34" charset="0"/>
              <a:buChar char="•"/>
            </a:pPr>
            <a:r>
              <a:rPr lang="en-US" dirty="0">
                <a:latin typeface="Arial Black" panose="020B0A04020102020204" pitchFamily="34" charset="0"/>
              </a:rPr>
              <a:t>Russia believes in one China and Taiwan is part of China</a:t>
            </a:r>
          </a:p>
          <a:p>
            <a:pPr marL="171450" indent="-171450">
              <a:buFont typeface="Arial" panose="020B0604020202020204" pitchFamily="34" charset="0"/>
              <a:buChar char="•"/>
            </a:pPr>
            <a:r>
              <a:rPr lang="en-US" dirty="0">
                <a:latin typeface="Arial Black" panose="020B0A04020102020204" pitchFamily="34" charset="0"/>
              </a:rPr>
              <a:t>Calls for “new kind of relationships between world powers on the basis of mutual respect, peaceful coexistence, and mutually beneficial cooperation.”</a:t>
            </a:r>
          </a:p>
          <a:p>
            <a:endParaRPr lang="en-US" dirty="0"/>
          </a:p>
        </p:txBody>
      </p:sp>
      <p:sp>
        <p:nvSpPr>
          <p:cNvPr id="4" name="Slide Number Placeholder 3"/>
          <p:cNvSpPr>
            <a:spLocks noGrp="1"/>
          </p:cNvSpPr>
          <p:nvPr>
            <p:ph type="sldNum" sz="quarter" idx="5"/>
          </p:nvPr>
        </p:nvSpPr>
        <p:spPr/>
        <p:txBody>
          <a:bodyPr/>
          <a:lstStyle/>
          <a:p>
            <a:fld id="{DDE308FC-FB9A-44E0-8D99-F66C0EBA840D}" type="slidenum">
              <a:rPr lang="en-US" smtClean="0"/>
              <a:t>12</a:t>
            </a:fld>
            <a:endParaRPr lang="en-US" dirty="0"/>
          </a:p>
        </p:txBody>
      </p:sp>
    </p:spTree>
    <p:extLst>
      <p:ext uri="{BB962C8B-B14F-4D97-AF65-F5344CB8AC3E}">
        <p14:creationId xmlns:p14="http://schemas.microsoft.com/office/powerpoint/2010/main" val="3478910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A4D79A-E752-48DD-847C-155E87EEDEA5}"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90647B-2B33-498D-A3AA-6287D8FF4988}" type="slidenum">
              <a:rPr lang="en-US" smtClean="0"/>
              <a:t>‹#›</a:t>
            </a:fld>
            <a:endParaRPr lang="en-US" dirty="0"/>
          </a:p>
        </p:txBody>
      </p:sp>
    </p:spTree>
    <p:extLst>
      <p:ext uri="{BB962C8B-B14F-4D97-AF65-F5344CB8AC3E}">
        <p14:creationId xmlns:p14="http://schemas.microsoft.com/office/powerpoint/2010/main" val="666410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A4D79A-E752-48DD-847C-155E87EEDEA5}"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90647B-2B33-498D-A3AA-6287D8FF4988}" type="slidenum">
              <a:rPr lang="en-US" smtClean="0"/>
              <a:t>‹#›</a:t>
            </a:fld>
            <a:endParaRPr lang="en-US" dirty="0"/>
          </a:p>
        </p:txBody>
      </p:sp>
    </p:spTree>
    <p:extLst>
      <p:ext uri="{BB962C8B-B14F-4D97-AF65-F5344CB8AC3E}">
        <p14:creationId xmlns:p14="http://schemas.microsoft.com/office/powerpoint/2010/main" val="679855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A4D79A-E752-48DD-847C-155E87EEDEA5}"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90647B-2B33-498D-A3AA-6287D8FF4988}" type="slidenum">
              <a:rPr lang="en-US" smtClean="0"/>
              <a:t>‹#›</a:t>
            </a:fld>
            <a:endParaRPr lang="en-US" dirty="0"/>
          </a:p>
        </p:txBody>
      </p:sp>
    </p:spTree>
    <p:extLst>
      <p:ext uri="{BB962C8B-B14F-4D97-AF65-F5344CB8AC3E}">
        <p14:creationId xmlns:p14="http://schemas.microsoft.com/office/powerpoint/2010/main" val="4014738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a:p>
        </p:txBody>
      </p:sp>
      <p:sp>
        <p:nvSpPr>
          <p:cNvPr id="4" name="Rectangle 41">
            <a:extLst>
              <a:ext uri="{FF2B5EF4-FFF2-40B4-BE49-F238E27FC236}">
                <a16:creationId xmlns:a16="http://schemas.microsoft.com/office/drawing/2014/main" id="{64955699-0074-4310-A0F7-F0731878C5B1}"/>
              </a:ext>
            </a:extLst>
          </p:cNvPr>
          <p:cNvSpPr>
            <a:spLocks noGrp="1" noChangeArrowheads="1"/>
          </p:cNvSpPr>
          <p:nvPr>
            <p:ph type="dt" sz="quarter" idx="10"/>
          </p:nvPr>
        </p:nvSpPr>
        <p:spPr>
          <a:ln/>
        </p:spPr>
        <p:txBody>
          <a:bodyPr/>
          <a:lstStyle>
            <a:lvl1pPr>
              <a:defRPr/>
            </a:lvl1pPr>
          </a:lstStyle>
          <a:p>
            <a:pPr>
              <a:defRPr/>
            </a:pPr>
            <a:endParaRPr lang="en-US" dirty="0"/>
          </a:p>
        </p:txBody>
      </p:sp>
      <p:sp>
        <p:nvSpPr>
          <p:cNvPr id="5" name="Rectangle 42">
            <a:extLst>
              <a:ext uri="{FF2B5EF4-FFF2-40B4-BE49-F238E27FC236}">
                <a16:creationId xmlns:a16="http://schemas.microsoft.com/office/drawing/2014/main" id="{E0C57069-AF0C-419B-898C-99A0FF37BAF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43">
            <a:extLst>
              <a:ext uri="{FF2B5EF4-FFF2-40B4-BE49-F238E27FC236}">
                <a16:creationId xmlns:a16="http://schemas.microsoft.com/office/drawing/2014/main" id="{08D6938B-AFB4-4DDA-9A9F-54886F99C8A2}"/>
              </a:ext>
            </a:extLst>
          </p:cNvPr>
          <p:cNvSpPr>
            <a:spLocks noGrp="1" noChangeArrowheads="1"/>
          </p:cNvSpPr>
          <p:nvPr>
            <p:ph type="sldNum" sz="quarter" idx="12"/>
          </p:nvPr>
        </p:nvSpPr>
        <p:spPr>
          <a:ln/>
        </p:spPr>
        <p:txBody>
          <a:bodyPr/>
          <a:lstStyle>
            <a:lvl1pPr>
              <a:defRPr/>
            </a:lvl1pPr>
          </a:lstStyle>
          <a:p>
            <a:fld id="{2D41C95F-EDA4-4CC0-AEAB-1D79D0550D1E}" type="slidenum">
              <a:rPr lang="en-US" altLang="en-US"/>
              <a:pPr/>
              <a:t>‹#›</a:t>
            </a:fld>
            <a:endParaRPr lang="en-US" altLang="en-US" dirty="0"/>
          </a:p>
        </p:txBody>
      </p:sp>
    </p:spTree>
    <p:extLst>
      <p:ext uri="{BB962C8B-B14F-4D97-AF65-F5344CB8AC3E}">
        <p14:creationId xmlns:p14="http://schemas.microsoft.com/office/powerpoint/2010/main" val="84441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A4D79A-E752-48DD-847C-155E87EEDEA5}"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90647B-2B33-498D-A3AA-6287D8FF4988}" type="slidenum">
              <a:rPr lang="en-US" smtClean="0"/>
              <a:t>‹#›</a:t>
            </a:fld>
            <a:endParaRPr lang="en-US" dirty="0"/>
          </a:p>
        </p:txBody>
      </p:sp>
    </p:spTree>
    <p:extLst>
      <p:ext uri="{BB962C8B-B14F-4D97-AF65-F5344CB8AC3E}">
        <p14:creationId xmlns:p14="http://schemas.microsoft.com/office/powerpoint/2010/main" val="313468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A4D79A-E752-48DD-847C-155E87EEDEA5}"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90647B-2B33-498D-A3AA-6287D8FF4988}" type="slidenum">
              <a:rPr lang="en-US" smtClean="0"/>
              <a:t>‹#›</a:t>
            </a:fld>
            <a:endParaRPr lang="en-US" dirty="0"/>
          </a:p>
        </p:txBody>
      </p:sp>
    </p:spTree>
    <p:extLst>
      <p:ext uri="{BB962C8B-B14F-4D97-AF65-F5344CB8AC3E}">
        <p14:creationId xmlns:p14="http://schemas.microsoft.com/office/powerpoint/2010/main" val="1122108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A4D79A-E752-48DD-847C-155E87EEDEA5}" type="datetimeFigureOut">
              <a:rPr lang="en-US" smtClean="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90647B-2B33-498D-A3AA-6287D8FF4988}" type="slidenum">
              <a:rPr lang="en-US" smtClean="0"/>
              <a:t>‹#›</a:t>
            </a:fld>
            <a:endParaRPr lang="en-US" dirty="0"/>
          </a:p>
        </p:txBody>
      </p:sp>
    </p:spTree>
    <p:extLst>
      <p:ext uri="{BB962C8B-B14F-4D97-AF65-F5344CB8AC3E}">
        <p14:creationId xmlns:p14="http://schemas.microsoft.com/office/powerpoint/2010/main" val="1133061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A4D79A-E752-48DD-847C-155E87EEDEA5}" type="datetimeFigureOut">
              <a:rPr lang="en-US" smtClean="0"/>
              <a:t>8/28/2023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90647B-2B33-498D-A3AA-6287D8FF4988}" type="slidenum">
              <a:rPr lang="en-US" smtClean="0"/>
              <a:t>‹#›</a:t>
            </a:fld>
            <a:endParaRPr lang="en-US" dirty="0"/>
          </a:p>
        </p:txBody>
      </p:sp>
    </p:spTree>
    <p:extLst>
      <p:ext uri="{BB962C8B-B14F-4D97-AF65-F5344CB8AC3E}">
        <p14:creationId xmlns:p14="http://schemas.microsoft.com/office/powerpoint/2010/main" val="2281970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A4D79A-E752-48DD-847C-155E87EEDEA5}" type="datetimeFigureOut">
              <a:rPr lang="en-US" smtClean="0"/>
              <a:t>8/28/2023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90647B-2B33-498D-A3AA-6287D8FF4988}" type="slidenum">
              <a:rPr lang="en-US" smtClean="0"/>
              <a:t>‹#›</a:t>
            </a:fld>
            <a:endParaRPr lang="en-US" dirty="0"/>
          </a:p>
        </p:txBody>
      </p:sp>
    </p:spTree>
    <p:extLst>
      <p:ext uri="{BB962C8B-B14F-4D97-AF65-F5344CB8AC3E}">
        <p14:creationId xmlns:p14="http://schemas.microsoft.com/office/powerpoint/2010/main" val="212279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4D79A-E752-48DD-847C-155E87EEDEA5}" type="datetimeFigureOut">
              <a:rPr lang="en-US" smtClean="0"/>
              <a:t>8/28/2023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90647B-2B33-498D-A3AA-6287D8FF4988}" type="slidenum">
              <a:rPr lang="en-US" smtClean="0"/>
              <a:t>‹#›</a:t>
            </a:fld>
            <a:endParaRPr lang="en-US" dirty="0"/>
          </a:p>
        </p:txBody>
      </p:sp>
    </p:spTree>
    <p:extLst>
      <p:ext uri="{BB962C8B-B14F-4D97-AF65-F5344CB8AC3E}">
        <p14:creationId xmlns:p14="http://schemas.microsoft.com/office/powerpoint/2010/main" val="465554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4D79A-E752-48DD-847C-155E87EEDEA5}" type="datetimeFigureOut">
              <a:rPr lang="en-US" smtClean="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90647B-2B33-498D-A3AA-6287D8FF4988}" type="slidenum">
              <a:rPr lang="en-US" smtClean="0"/>
              <a:t>‹#›</a:t>
            </a:fld>
            <a:endParaRPr lang="en-US" dirty="0"/>
          </a:p>
        </p:txBody>
      </p:sp>
    </p:spTree>
    <p:extLst>
      <p:ext uri="{BB962C8B-B14F-4D97-AF65-F5344CB8AC3E}">
        <p14:creationId xmlns:p14="http://schemas.microsoft.com/office/powerpoint/2010/main" val="1409089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4D79A-E752-48DD-847C-155E87EEDEA5}" type="datetimeFigureOut">
              <a:rPr lang="en-US" smtClean="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90647B-2B33-498D-A3AA-6287D8FF4988}" type="slidenum">
              <a:rPr lang="en-US" smtClean="0"/>
              <a:t>‹#›</a:t>
            </a:fld>
            <a:endParaRPr lang="en-US" dirty="0"/>
          </a:p>
        </p:txBody>
      </p:sp>
    </p:spTree>
    <p:extLst>
      <p:ext uri="{BB962C8B-B14F-4D97-AF65-F5344CB8AC3E}">
        <p14:creationId xmlns:p14="http://schemas.microsoft.com/office/powerpoint/2010/main" val="1866553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5000"/>
            <a:duotone>
              <a:schemeClr val="accent5">
                <a:shade val="45000"/>
                <a:satMod val="135000"/>
              </a:schemeClr>
              <a:prstClr val="white"/>
            </a:duotone>
          </a:blip>
          <a:srcRect/>
          <a:stretch>
            <a:fillRect l="-14000" r="-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4D79A-E752-48DD-847C-155E87EEDEA5}" type="datetimeFigureOut">
              <a:rPr lang="en-US" smtClean="0"/>
              <a:t>8/28/2023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0647B-2B33-498D-A3AA-6287D8FF4988}" type="slidenum">
              <a:rPr lang="en-US" smtClean="0"/>
              <a:t>‹#›</a:t>
            </a:fld>
            <a:endParaRPr lang="en-US" dirty="0"/>
          </a:p>
        </p:txBody>
      </p:sp>
    </p:spTree>
    <p:extLst>
      <p:ext uri="{BB962C8B-B14F-4D97-AF65-F5344CB8AC3E}">
        <p14:creationId xmlns:p14="http://schemas.microsoft.com/office/powerpoint/2010/main" val="3214673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hyperlink" Target="https://www.airuniversity.af.edu/Portals/10/CASI/documents/Translations/2022-02-04%20China%20Russia%20joint%20statement%20International%20Relations%20Entering%20a%20New%20Era.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english.scio.gov.cn/topnews/2023-03/16/content_85171478.htm#:~:text=We%20advocate%20the%20respect%20for,coexistence%20transcend%20feelings%20of%20superiority."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treaties.un.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un.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B947D2-F82F-8FC6-2A4F-A10ED9CF8D5B}"/>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A4522E2A-F3CF-7248-DAB4-12E2B9206641}"/>
              </a:ext>
            </a:extLst>
          </p:cNvPr>
          <p:cNvSpPr>
            <a:spLocks noGrp="1"/>
          </p:cNvSpPr>
          <p:nvPr>
            <p:ph idx="1"/>
          </p:nvPr>
        </p:nvSpPr>
        <p:spPr>
          <a:noFill/>
        </p:spPr>
        <p:txBody>
          <a:bodyPr>
            <a:normAutofit/>
          </a:bodyPr>
          <a:lstStyle/>
          <a:p>
            <a:pPr marL="0" indent="0" algn="ctr">
              <a:buNone/>
            </a:pPr>
            <a:r>
              <a:rPr lang="en-US" sz="4800" dirty="0">
                <a:latin typeface="Arial Black" panose="020B0A04020102020204" pitchFamily="34" charset="0"/>
              </a:rPr>
              <a:t>Theories of </a:t>
            </a:r>
          </a:p>
          <a:p>
            <a:pPr marL="0" indent="0" algn="ctr">
              <a:buNone/>
            </a:pPr>
            <a:r>
              <a:rPr lang="en-US" sz="4800" dirty="0">
                <a:latin typeface="Arial Black" panose="020B0A04020102020204" pitchFamily="34" charset="0"/>
              </a:rPr>
              <a:t>International Relations and </a:t>
            </a:r>
          </a:p>
          <a:p>
            <a:pPr marL="0" indent="0" algn="ctr">
              <a:buNone/>
            </a:pPr>
            <a:r>
              <a:rPr lang="en-US" sz="4800" dirty="0">
                <a:latin typeface="Arial Black" panose="020B0A04020102020204" pitchFamily="34" charset="0"/>
              </a:rPr>
              <a:t>Great Power Rivalry</a:t>
            </a:r>
          </a:p>
        </p:txBody>
      </p:sp>
    </p:spTree>
    <p:extLst>
      <p:ext uri="{BB962C8B-B14F-4D97-AF65-F5344CB8AC3E}">
        <p14:creationId xmlns:p14="http://schemas.microsoft.com/office/powerpoint/2010/main" val="2626371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4">
            <a:extLst>
              <a:ext uri="{FF2B5EF4-FFF2-40B4-BE49-F238E27FC236}">
                <a16:creationId xmlns:a16="http://schemas.microsoft.com/office/drawing/2014/main" id="{18E160EF-AB8B-4100-BB9D-8CDAD1007E36}"/>
              </a:ext>
            </a:extLst>
          </p:cNvPr>
          <p:cNvSpPr>
            <a:spLocks noGrp="1" noChangeArrowheads="1"/>
          </p:cNvSpPr>
          <p:nvPr>
            <p:ph type="title"/>
          </p:nvPr>
        </p:nvSpPr>
        <p:spPr>
          <a:xfrm>
            <a:off x="457200" y="274637"/>
            <a:ext cx="8229600" cy="1302235"/>
          </a:xfrm>
        </p:spPr>
        <p:txBody>
          <a:bodyPr>
            <a:noAutofit/>
          </a:bodyPr>
          <a:lstStyle/>
          <a:p>
            <a:pPr eaLnBrk="1" hangingPunct="1"/>
            <a:r>
              <a:rPr lang="en-US" altLang="en-US" sz="3200" b="1" dirty="0">
                <a:latin typeface="Arial Black" panose="020B0A04020102020204" pitchFamily="34" charset="0"/>
                <a:ea typeface="ＭＳ Ｐゴシック" panose="020B0600070205080204" pitchFamily="34" charset="-128"/>
              </a:rPr>
              <a:t>Liberalism and Great Power Rivalry: </a:t>
            </a:r>
            <a:br>
              <a:rPr lang="en-US" altLang="en-US" sz="3200" b="1" dirty="0">
                <a:latin typeface="Arial Black" panose="020B0A04020102020204" pitchFamily="34" charset="0"/>
                <a:ea typeface="ＭＳ Ｐゴシック" panose="020B0600070205080204" pitchFamily="34" charset="-128"/>
              </a:rPr>
            </a:br>
            <a:r>
              <a:rPr lang="en-US" altLang="en-US" sz="3200" b="1" dirty="0">
                <a:latin typeface="Arial Black" panose="020B0A04020102020204" pitchFamily="34" charset="0"/>
                <a:ea typeface="ＭＳ Ｐゴシック" panose="020B0600070205080204" pitchFamily="34" charset="-128"/>
              </a:rPr>
              <a:t>Hegemonic Stability Theory</a:t>
            </a:r>
          </a:p>
        </p:txBody>
      </p:sp>
      <p:graphicFrame>
        <p:nvGraphicFramePr>
          <p:cNvPr id="9" name="Diagram 8">
            <a:extLst>
              <a:ext uri="{FF2B5EF4-FFF2-40B4-BE49-F238E27FC236}">
                <a16:creationId xmlns:a16="http://schemas.microsoft.com/office/drawing/2014/main" id="{7F568C11-B53B-403F-842D-2CA12B49C583}"/>
              </a:ext>
            </a:extLst>
          </p:cNvPr>
          <p:cNvGraphicFramePr/>
          <p:nvPr>
            <p:extLst>
              <p:ext uri="{D42A27DB-BD31-4B8C-83A1-F6EECF244321}">
                <p14:modId xmlns:p14="http://schemas.microsoft.com/office/powerpoint/2010/main" val="3954904712"/>
              </p:ext>
            </p:extLst>
          </p:nvPr>
        </p:nvGraphicFramePr>
        <p:xfrm>
          <a:off x="457199" y="1390261"/>
          <a:ext cx="8546841" cy="4934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a:extLst>
              <a:ext uri="{FF2B5EF4-FFF2-40B4-BE49-F238E27FC236}">
                <a16:creationId xmlns:a16="http://schemas.microsoft.com/office/drawing/2014/main" id="{737FDE1A-B204-4C56-AEE9-4BF87669BA2B}"/>
              </a:ext>
            </a:extLst>
          </p:cNvPr>
          <p:cNvCxnSpPr/>
          <p:nvPr/>
        </p:nvCxnSpPr>
        <p:spPr>
          <a:xfrm flipH="1">
            <a:off x="4684274" y="5579165"/>
            <a:ext cx="68911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6A90D1C-C944-41A7-A0B4-3817771CB29A}"/>
              </a:ext>
            </a:extLst>
          </p:cNvPr>
          <p:cNvCxnSpPr/>
          <p:nvPr/>
        </p:nvCxnSpPr>
        <p:spPr>
          <a:xfrm flipV="1">
            <a:off x="2683638" y="2174741"/>
            <a:ext cx="1007165" cy="53008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E5CCE7E-8DBB-48C8-B22D-CB94AB6CA25F}"/>
              </a:ext>
            </a:extLst>
          </p:cNvPr>
          <p:cNvCxnSpPr/>
          <p:nvPr/>
        </p:nvCxnSpPr>
        <p:spPr>
          <a:xfrm>
            <a:off x="5830957" y="2253713"/>
            <a:ext cx="940904" cy="5168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C73FD892-F4B1-5CF3-47D0-E634C0F1B342}"/>
              </a:ext>
            </a:extLst>
          </p:cNvPr>
          <p:cNvCxnSpPr/>
          <p:nvPr/>
        </p:nvCxnSpPr>
        <p:spPr>
          <a:xfrm>
            <a:off x="6867331" y="4170784"/>
            <a:ext cx="0" cy="7371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ACC2A60-1927-177B-F2B0-A331B5884472}"/>
              </a:ext>
            </a:extLst>
          </p:cNvPr>
          <p:cNvCxnSpPr/>
          <p:nvPr/>
        </p:nvCxnSpPr>
        <p:spPr>
          <a:xfrm flipV="1">
            <a:off x="2435290" y="4077478"/>
            <a:ext cx="0" cy="849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460D-55E9-2AEB-057F-0CE483CF149D}"/>
              </a:ext>
            </a:extLst>
          </p:cNvPr>
          <p:cNvSpPr>
            <a:spLocks noGrp="1"/>
          </p:cNvSpPr>
          <p:nvPr>
            <p:ph type="title"/>
          </p:nvPr>
        </p:nvSpPr>
        <p:spPr/>
        <p:txBody>
          <a:bodyPr/>
          <a:lstStyle/>
          <a:p>
            <a:r>
              <a:rPr lang="en-US" dirty="0">
                <a:latin typeface="Arial Black" panose="020B0A04020102020204" pitchFamily="34" charset="0"/>
              </a:rPr>
              <a:t>“Rules-based International Order”</a:t>
            </a:r>
          </a:p>
        </p:txBody>
      </p:sp>
      <p:pic>
        <p:nvPicPr>
          <p:cNvPr id="4" name="Content Placeholder 3">
            <a:extLst>
              <a:ext uri="{FF2B5EF4-FFF2-40B4-BE49-F238E27FC236}">
                <a16:creationId xmlns:a16="http://schemas.microsoft.com/office/drawing/2014/main" id="{2CA58A5C-3F44-0EBE-45D1-51D15D9CCA6C}"/>
              </a:ext>
            </a:extLst>
          </p:cNvPr>
          <p:cNvPicPr>
            <a:picLocks noGrp="1" noChangeAspect="1"/>
          </p:cNvPicPr>
          <p:nvPr>
            <p:ph idx="1"/>
          </p:nvPr>
        </p:nvPicPr>
        <p:blipFill>
          <a:blip r:embed="rId3"/>
          <a:stretch>
            <a:fillRect/>
          </a:stretch>
        </p:blipFill>
        <p:spPr>
          <a:xfrm>
            <a:off x="274087" y="1825625"/>
            <a:ext cx="2553089" cy="3029403"/>
          </a:xfrm>
          <a:prstGeom prst="rect">
            <a:avLst/>
          </a:prstGeom>
        </p:spPr>
      </p:pic>
      <p:pic>
        <p:nvPicPr>
          <p:cNvPr id="5" name="Picture 4">
            <a:extLst>
              <a:ext uri="{FF2B5EF4-FFF2-40B4-BE49-F238E27FC236}">
                <a16:creationId xmlns:a16="http://schemas.microsoft.com/office/drawing/2014/main" id="{945DD09B-5A47-5D79-9026-FDD77C84249C}"/>
              </a:ext>
            </a:extLst>
          </p:cNvPr>
          <p:cNvPicPr>
            <a:picLocks noChangeAspect="1"/>
          </p:cNvPicPr>
          <p:nvPr/>
        </p:nvPicPr>
        <p:blipFill rotWithShape="1">
          <a:blip r:embed="rId4"/>
          <a:srcRect l="15190" r="24723"/>
          <a:stretch/>
        </p:blipFill>
        <p:spPr>
          <a:xfrm>
            <a:off x="3374308" y="1825625"/>
            <a:ext cx="2353390" cy="3194244"/>
          </a:xfrm>
          <a:prstGeom prst="rect">
            <a:avLst/>
          </a:prstGeom>
        </p:spPr>
      </p:pic>
      <p:pic>
        <p:nvPicPr>
          <p:cNvPr id="6" name="Picture 5">
            <a:extLst>
              <a:ext uri="{FF2B5EF4-FFF2-40B4-BE49-F238E27FC236}">
                <a16:creationId xmlns:a16="http://schemas.microsoft.com/office/drawing/2014/main" id="{A80D7D8D-3E85-C5F9-3081-2EAE4516AD78}"/>
              </a:ext>
            </a:extLst>
          </p:cNvPr>
          <p:cNvPicPr>
            <a:picLocks noChangeAspect="1"/>
          </p:cNvPicPr>
          <p:nvPr/>
        </p:nvPicPr>
        <p:blipFill>
          <a:blip r:embed="rId5"/>
          <a:stretch>
            <a:fillRect/>
          </a:stretch>
        </p:blipFill>
        <p:spPr>
          <a:xfrm>
            <a:off x="5921617" y="1825625"/>
            <a:ext cx="2948296" cy="2793287"/>
          </a:xfrm>
          <a:prstGeom prst="rect">
            <a:avLst/>
          </a:prstGeom>
        </p:spPr>
      </p:pic>
      <p:pic>
        <p:nvPicPr>
          <p:cNvPr id="7" name="Picture 6">
            <a:extLst>
              <a:ext uri="{FF2B5EF4-FFF2-40B4-BE49-F238E27FC236}">
                <a16:creationId xmlns:a16="http://schemas.microsoft.com/office/drawing/2014/main" id="{89311D20-2DCE-9BAC-16B1-445C09B5893D}"/>
              </a:ext>
            </a:extLst>
          </p:cNvPr>
          <p:cNvPicPr>
            <a:picLocks noChangeAspect="1"/>
          </p:cNvPicPr>
          <p:nvPr/>
        </p:nvPicPr>
        <p:blipFill>
          <a:blip r:embed="rId6"/>
          <a:stretch>
            <a:fillRect/>
          </a:stretch>
        </p:blipFill>
        <p:spPr>
          <a:xfrm>
            <a:off x="6870133" y="4753848"/>
            <a:ext cx="1999780" cy="2033815"/>
          </a:xfrm>
          <a:prstGeom prst="rect">
            <a:avLst/>
          </a:prstGeom>
        </p:spPr>
      </p:pic>
    </p:spTree>
    <p:extLst>
      <p:ext uri="{BB962C8B-B14F-4D97-AF65-F5344CB8AC3E}">
        <p14:creationId xmlns:p14="http://schemas.microsoft.com/office/powerpoint/2010/main" val="2427015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9BA5-30EB-48C3-8FD7-B5A2AB6AFAE5}"/>
              </a:ext>
            </a:extLst>
          </p:cNvPr>
          <p:cNvSpPr>
            <a:spLocks noGrp="1"/>
          </p:cNvSpPr>
          <p:nvPr>
            <p:ph type="title"/>
          </p:nvPr>
        </p:nvSpPr>
        <p:spPr>
          <a:xfrm>
            <a:off x="628650" y="365126"/>
            <a:ext cx="7886700" cy="957647"/>
          </a:xfrm>
        </p:spPr>
        <p:txBody>
          <a:bodyPr>
            <a:normAutofit fontScale="90000"/>
          </a:bodyPr>
          <a:lstStyle/>
          <a:p>
            <a:r>
              <a:rPr lang="en-US" dirty="0">
                <a:latin typeface="Arial Black" panose="020B0A04020102020204" pitchFamily="34" charset="0"/>
              </a:rPr>
              <a:t>A New International Order?</a:t>
            </a:r>
          </a:p>
        </p:txBody>
      </p:sp>
      <p:sp>
        <p:nvSpPr>
          <p:cNvPr id="3" name="Content Placeholder 2">
            <a:extLst>
              <a:ext uri="{FF2B5EF4-FFF2-40B4-BE49-F238E27FC236}">
                <a16:creationId xmlns:a16="http://schemas.microsoft.com/office/drawing/2014/main" id="{76B59B33-FA5F-4F34-B617-52FCF81623BA}"/>
              </a:ext>
            </a:extLst>
          </p:cNvPr>
          <p:cNvSpPr>
            <a:spLocks noGrp="1"/>
          </p:cNvSpPr>
          <p:nvPr>
            <p:ph idx="1"/>
          </p:nvPr>
        </p:nvSpPr>
        <p:spPr>
          <a:xfrm>
            <a:off x="289249" y="1322772"/>
            <a:ext cx="8683301" cy="5078027"/>
          </a:xfrm>
        </p:spPr>
        <p:txBody>
          <a:bodyPr/>
          <a:lstStyle/>
          <a:p>
            <a:r>
              <a:rPr lang="en-US" sz="2400" i="1" dirty="0">
                <a:latin typeface="Arial Black" panose="020B0A04020102020204" pitchFamily="34" charset="0"/>
                <a:hlinkClick r:id="rId3"/>
              </a:rPr>
              <a:t>Joint Statement </a:t>
            </a:r>
            <a:r>
              <a:rPr lang="en-US" sz="2400" i="1" dirty="0"/>
              <a:t>of the Russian Federation and the People’s Republic of China on the International Relations Entering a New Era and the Global Sustainable Development, February 4, 2022 </a:t>
            </a:r>
            <a:r>
              <a:rPr lang="en-US" sz="1800" dirty="0"/>
              <a:t>(Translation by US Air Force, Air University)</a:t>
            </a:r>
          </a:p>
          <a:p>
            <a:r>
              <a:rPr lang="en-US" sz="2000" dirty="0">
                <a:latin typeface="Arial Black" panose="020B0A04020102020204" pitchFamily="34" charset="0"/>
                <a:hlinkClick r:id="rId4"/>
              </a:rPr>
              <a:t>Global Civilization Initiative</a:t>
            </a:r>
            <a:r>
              <a:rPr lang="en-US" sz="2000" dirty="0">
                <a:latin typeface="Arial Black" panose="020B0A04020102020204" pitchFamily="34" charset="0"/>
              </a:rPr>
              <a:t>, March 2023</a:t>
            </a:r>
          </a:p>
          <a:p>
            <a:endParaRPr lang="en-US" sz="2000" dirty="0"/>
          </a:p>
          <a:p>
            <a:endParaRPr lang="en-US" sz="2000" dirty="0"/>
          </a:p>
          <a:p>
            <a:endParaRPr lang="en-US" sz="2000" dirty="0"/>
          </a:p>
          <a:p>
            <a:r>
              <a:rPr lang="en-US" sz="2400" dirty="0">
                <a:latin typeface="Arial Black" panose="020B0A04020102020204" pitchFamily="34" charset="0"/>
              </a:rPr>
              <a:t>Putin and Xi</a:t>
            </a:r>
          </a:p>
          <a:p>
            <a:r>
              <a:rPr lang="en-US" sz="2400" dirty="0">
                <a:latin typeface="Arial Black" panose="020B0A04020102020204" pitchFamily="34" charset="0"/>
              </a:rPr>
              <a:t>February 4, 2022</a:t>
            </a:r>
            <a:endParaRPr lang="en-US" sz="3200" dirty="0">
              <a:latin typeface="Arial Black" panose="020B0A04020102020204" pitchFamily="34" charset="0"/>
            </a:endParaRPr>
          </a:p>
        </p:txBody>
      </p:sp>
      <p:pic>
        <p:nvPicPr>
          <p:cNvPr id="4" name="Picture 3">
            <a:extLst>
              <a:ext uri="{FF2B5EF4-FFF2-40B4-BE49-F238E27FC236}">
                <a16:creationId xmlns:a16="http://schemas.microsoft.com/office/drawing/2014/main" id="{DBAC1F37-B6BD-42C6-BC20-C9D1ABCB3FA6}"/>
              </a:ext>
            </a:extLst>
          </p:cNvPr>
          <p:cNvPicPr>
            <a:picLocks noChangeAspect="1"/>
          </p:cNvPicPr>
          <p:nvPr/>
        </p:nvPicPr>
        <p:blipFill>
          <a:blip r:embed="rId5"/>
          <a:stretch>
            <a:fillRect/>
          </a:stretch>
        </p:blipFill>
        <p:spPr>
          <a:xfrm>
            <a:off x="3956666" y="3268952"/>
            <a:ext cx="5015884" cy="3223922"/>
          </a:xfrm>
          <a:prstGeom prst="rect">
            <a:avLst/>
          </a:prstGeom>
        </p:spPr>
      </p:pic>
    </p:spTree>
    <p:extLst>
      <p:ext uri="{BB962C8B-B14F-4D97-AF65-F5344CB8AC3E}">
        <p14:creationId xmlns:p14="http://schemas.microsoft.com/office/powerpoint/2010/main" val="1047453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8BB15750-CB86-AABE-9D17-64A1FD01DC41}"/>
              </a:ext>
            </a:extLst>
          </p:cNvPr>
          <p:cNvSpPr>
            <a:spLocks noGrp="1" noChangeArrowheads="1"/>
          </p:cNvSpPr>
          <p:nvPr>
            <p:ph type="title"/>
          </p:nvPr>
        </p:nvSpPr>
        <p:spPr/>
        <p:txBody>
          <a:bodyPr/>
          <a:lstStyle/>
          <a:p>
            <a:pPr eaLnBrk="1" hangingPunct="1">
              <a:defRPr/>
            </a:pPr>
            <a:r>
              <a:rPr lang="en-US" dirty="0">
                <a:latin typeface="Arial Black" panose="020B0A04020102020204" pitchFamily="34" charset="0"/>
              </a:rPr>
              <a:t>3. Constructivism</a:t>
            </a:r>
          </a:p>
        </p:txBody>
      </p:sp>
      <p:sp>
        <p:nvSpPr>
          <p:cNvPr id="278531" name="Rectangle 3">
            <a:extLst>
              <a:ext uri="{FF2B5EF4-FFF2-40B4-BE49-F238E27FC236}">
                <a16:creationId xmlns:a16="http://schemas.microsoft.com/office/drawing/2014/main" id="{5EACAFD1-9D95-78CD-D67D-CA58F9D47045}"/>
              </a:ext>
            </a:extLst>
          </p:cNvPr>
          <p:cNvSpPr>
            <a:spLocks noGrp="1" noChangeArrowheads="1"/>
          </p:cNvSpPr>
          <p:nvPr>
            <p:ph type="body" idx="1"/>
          </p:nvPr>
        </p:nvSpPr>
        <p:spPr/>
        <p:txBody>
          <a:bodyPr/>
          <a:lstStyle/>
          <a:p>
            <a:pPr eaLnBrk="1" hangingPunct="1">
              <a:defRPr/>
            </a:pPr>
            <a:r>
              <a:rPr lang="en-US" dirty="0">
                <a:latin typeface="Arial Black" panose="020B0A04020102020204" pitchFamily="34" charset="0"/>
              </a:rPr>
              <a:t>Nation-states are not all alike</a:t>
            </a:r>
          </a:p>
          <a:p>
            <a:pPr eaLnBrk="1" hangingPunct="1">
              <a:defRPr/>
            </a:pPr>
            <a:r>
              <a:rPr lang="en-US" dirty="0">
                <a:latin typeface="Arial Black" panose="020B0A04020102020204" pitchFamily="34" charset="0"/>
              </a:rPr>
              <a:t>Foreign Policy is shaped by: </a:t>
            </a:r>
          </a:p>
          <a:p>
            <a:pPr lvl="1">
              <a:defRPr/>
            </a:pPr>
            <a:r>
              <a:rPr lang="en-US" dirty="0">
                <a:latin typeface="Arial Black" panose="020B0A04020102020204" pitchFamily="34" charset="0"/>
              </a:rPr>
              <a:t>Political culture</a:t>
            </a:r>
          </a:p>
          <a:p>
            <a:pPr lvl="1">
              <a:defRPr/>
            </a:pPr>
            <a:r>
              <a:rPr lang="en-US" dirty="0">
                <a:latin typeface="Arial Black" panose="020B0A04020102020204" pitchFamily="34" charset="0"/>
              </a:rPr>
              <a:t>Form of government</a:t>
            </a:r>
          </a:p>
          <a:p>
            <a:pPr lvl="1">
              <a:defRPr/>
            </a:pPr>
            <a:r>
              <a:rPr lang="en-US" dirty="0">
                <a:latin typeface="Arial Black" panose="020B0A04020102020204" pitchFamily="34" charset="0"/>
              </a:rPr>
              <a:t>History</a:t>
            </a:r>
          </a:p>
          <a:p>
            <a:pPr lvl="1">
              <a:defRPr/>
            </a:pPr>
            <a:r>
              <a:rPr lang="en-US" dirty="0">
                <a:latin typeface="Arial Black" panose="020B0A04020102020204" pitchFamily="34" charset="0"/>
              </a:rPr>
              <a:t>Domestic political trends and debates</a:t>
            </a:r>
          </a:p>
          <a:p>
            <a:pPr>
              <a:defRPr/>
            </a:pPr>
            <a:r>
              <a:rPr lang="en-US" dirty="0">
                <a:latin typeface="Arial Black" panose="020B0A04020102020204" pitchFamily="34" charset="0"/>
              </a:rPr>
              <a:t>States have identity</a:t>
            </a:r>
          </a:p>
          <a:p>
            <a:pPr marL="0" indent="0" eaLnBrk="1" hangingPunct="1">
              <a:buNone/>
              <a:defRPr/>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9A74DEB9-6E59-F4CB-7AFF-173F72F6B50A}"/>
              </a:ext>
            </a:extLst>
          </p:cNvPr>
          <p:cNvSpPr>
            <a:spLocks noGrp="1" noChangeArrowheads="1"/>
          </p:cNvSpPr>
          <p:nvPr>
            <p:ph type="title"/>
          </p:nvPr>
        </p:nvSpPr>
        <p:spPr/>
        <p:txBody>
          <a:bodyPr/>
          <a:lstStyle/>
          <a:p>
            <a:pPr eaLnBrk="1" hangingPunct="1">
              <a:defRPr/>
            </a:pPr>
            <a:r>
              <a:rPr lang="en-US" dirty="0">
                <a:latin typeface="Arial Black" panose="020B0A04020102020204" pitchFamily="34" charset="0"/>
              </a:rPr>
              <a:t>Russian fear of invasion</a:t>
            </a:r>
          </a:p>
        </p:txBody>
      </p:sp>
      <p:sp>
        <p:nvSpPr>
          <p:cNvPr id="308227" name="Rectangle 3">
            <a:extLst>
              <a:ext uri="{FF2B5EF4-FFF2-40B4-BE49-F238E27FC236}">
                <a16:creationId xmlns:a16="http://schemas.microsoft.com/office/drawing/2014/main" id="{0F7848C3-1256-1FFA-169F-03E07EFEE4AF}"/>
              </a:ext>
            </a:extLst>
          </p:cNvPr>
          <p:cNvSpPr>
            <a:spLocks noGrp="1" noChangeArrowheads="1"/>
          </p:cNvSpPr>
          <p:nvPr>
            <p:ph type="body" idx="1"/>
          </p:nvPr>
        </p:nvSpPr>
        <p:spPr/>
        <p:txBody>
          <a:bodyPr/>
          <a:lstStyle/>
          <a:p>
            <a:pPr eaLnBrk="1" hangingPunct="1">
              <a:defRPr/>
            </a:pPr>
            <a:endParaRPr lang="en-US" dirty="0"/>
          </a:p>
        </p:txBody>
      </p:sp>
      <p:pic>
        <p:nvPicPr>
          <p:cNvPr id="31748" name="Picture 5" descr="image?id=3850&amp;rendTypeId=4">
            <a:extLst>
              <a:ext uri="{FF2B5EF4-FFF2-40B4-BE49-F238E27FC236}">
                <a16:creationId xmlns:a16="http://schemas.microsoft.com/office/drawing/2014/main" id="{7D7145BC-927D-98BF-7CF0-3E2E3CBD9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7459663"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C6902A92-A492-F976-5EA9-610C523EE263}"/>
              </a:ext>
            </a:extLst>
          </p:cNvPr>
          <p:cNvSpPr>
            <a:spLocks noGrp="1" noChangeArrowheads="1"/>
          </p:cNvSpPr>
          <p:nvPr>
            <p:ph type="title"/>
          </p:nvPr>
        </p:nvSpPr>
        <p:spPr/>
        <p:txBody>
          <a:bodyPr/>
          <a:lstStyle/>
          <a:p>
            <a:pPr eaLnBrk="1" hangingPunct="1">
              <a:defRPr/>
            </a:pPr>
            <a:r>
              <a:rPr lang="en-US" dirty="0"/>
              <a:t>China: Qing Dynasty 1644-1911</a:t>
            </a:r>
          </a:p>
        </p:txBody>
      </p:sp>
      <p:sp>
        <p:nvSpPr>
          <p:cNvPr id="310275" name="Rectangle 3">
            <a:extLst>
              <a:ext uri="{FF2B5EF4-FFF2-40B4-BE49-F238E27FC236}">
                <a16:creationId xmlns:a16="http://schemas.microsoft.com/office/drawing/2014/main" id="{BA77E0EA-AD38-BAB5-F96E-B8FC833BEDFA}"/>
              </a:ext>
            </a:extLst>
          </p:cNvPr>
          <p:cNvSpPr>
            <a:spLocks noGrp="1" noChangeArrowheads="1"/>
          </p:cNvSpPr>
          <p:nvPr>
            <p:ph type="body" idx="1"/>
          </p:nvPr>
        </p:nvSpPr>
        <p:spPr/>
        <p:txBody>
          <a:bodyPr/>
          <a:lstStyle/>
          <a:p>
            <a:pPr eaLnBrk="1" hangingPunct="1">
              <a:defRPr/>
            </a:pPr>
            <a:endParaRPr lang="en-US" dirty="0"/>
          </a:p>
        </p:txBody>
      </p:sp>
      <p:pic>
        <p:nvPicPr>
          <p:cNvPr id="33796" name="Picture 6" descr="http://1.bp.blogspot.com/-9Bt2Wb6L5og/T73ux-keUbI/AAAAAAAARC4/6G10QStajVM/s1600/Qinq%2Bdynasty%2Bmap-795151.jpg">
            <a:extLst>
              <a:ext uri="{FF2B5EF4-FFF2-40B4-BE49-F238E27FC236}">
                <a16:creationId xmlns:a16="http://schemas.microsoft.com/office/drawing/2014/main" id="{BDD982A5-E0A2-D0D3-55D5-D4A10F7D3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28800"/>
            <a:ext cx="6400800"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137C94CC-939A-E9BD-1DE7-D1EF215A1FF5}"/>
              </a:ext>
            </a:extLst>
          </p:cNvPr>
          <p:cNvSpPr>
            <a:spLocks noGrp="1" noChangeArrowheads="1"/>
          </p:cNvSpPr>
          <p:nvPr>
            <p:ph type="title"/>
          </p:nvPr>
        </p:nvSpPr>
        <p:spPr>
          <a:xfrm>
            <a:off x="158619" y="365126"/>
            <a:ext cx="8724123" cy="1325563"/>
          </a:xfrm>
        </p:spPr>
        <p:txBody>
          <a:bodyPr>
            <a:normAutofit/>
          </a:bodyPr>
          <a:lstStyle/>
          <a:p>
            <a:pPr eaLnBrk="1" hangingPunct="1">
              <a:defRPr/>
            </a:pPr>
            <a:r>
              <a:rPr lang="en-US" sz="3600" dirty="0">
                <a:latin typeface="Arial Black" panose="020B0A04020102020204" pitchFamily="34" charset="0"/>
              </a:rPr>
              <a:t>China: “100 Years of Humiliation”</a:t>
            </a:r>
          </a:p>
        </p:txBody>
      </p:sp>
      <p:sp>
        <p:nvSpPr>
          <p:cNvPr id="311299" name="Rectangle 3">
            <a:extLst>
              <a:ext uri="{FF2B5EF4-FFF2-40B4-BE49-F238E27FC236}">
                <a16:creationId xmlns:a16="http://schemas.microsoft.com/office/drawing/2014/main" id="{1232ED92-93D2-DB2B-5EFD-6D51EB65FD93}"/>
              </a:ext>
            </a:extLst>
          </p:cNvPr>
          <p:cNvSpPr>
            <a:spLocks noGrp="1" noChangeArrowheads="1"/>
          </p:cNvSpPr>
          <p:nvPr>
            <p:ph type="body" idx="1"/>
          </p:nvPr>
        </p:nvSpPr>
        <p:spPr/>
        <p:txBody>
          <a:bodyPr/>
          <a:lstStyle/>
          <a:p>
            <a:pPr eaLnBrk="1" hangingPunct="1">
              <a:defRPr/>
            </a:pPr>
            <a:endParaRPr lang="en-US" dirty="0"/>
          </a:p>
        </p:txBody>
      </p:sp>
      <p:pic>
        <p:nvPicPr>
          <p:cNvPr id="34820" name="Picture 6" descr="http://kaileeimperialism.wikispaces.com/file/view/spheres2.jpg/58981858/spheres2.jpg">
            <a:extLst>
              <a:ext uri="{FF2B5EF4-FFF2-40B4-BE49-F238E27FC236}">
                <a16:creationId xmlns:a16="http://schemas.microsoft.com/office/drawing/2014/main" id="{2AB73A1B-59A7-4855-D994-51FADF6FA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6629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68BCC830-70F7-EF77-F8F4-1ED1EC8136BC}"/>
              </a:ext>
            </a:extLst>
          </p:cNvPr>
          <p:cNvSpPr>
            <a:spLocks noGrp="1" noChangeArrowheads="1"/>
          </p:cNvSpPr>
          <p:nvPr>
            <p:ph type="title"/>
          </p:nvPr>
        </p:nvSpPr>
        <p:spPr/>
        <p:txBody>
          <a:bodyPr/>
          <a:lstStyle/>
          <a:p>
            <a:pPr eaLnBrk="1" hangingPunct="1">
              <a:defRPr/>
            </a:pPr>
            <a:r>
              <a:rPr lang="en-US" dirty="0"/>
              <a:t>US: Woodrow Wilson, 1917</a:t>
            </a:r>
          </a:p>
        </p:txBody>
      </p:sp>
      <p:sp>
        <p:nvSpPr>
          <p:cNvPr id="313347" name="Rectangle 3">
            <a:extLst>
              <a:ext uri="{FF2B5EF4-FFF2-40B4-BE49-F238E27FC236}">
                <a16:creationId xmlns:a16="http://schemas.microsoft.com/office/drawing/2014/main" id="{B160FA46-1E0F-2256-45EB-BF9ABA1B53B7}"/>
              </a:ext>
            </a:extLst>
          </p:cNvPr>
          <p:cNvSpPr>
            <a:spLocks noGrp="1" noChangeArrowheads="1"/>
          </p:cNvSpPr>
          <p:nvPr>
            <p:ph type="body" idx="1"/>
          </p:nvPr>
        </p:nvSpPr>
        <p:spPr/>
        <p:txBody>
          <a:bodyPr/>
          <a:lstStyle/>
          <a:p>
            <a:pPr eaLnBrk="1" hangingPunct="1">
              <a:lnSpc>
                <a:spcPct val="90000"/>
              </a:lnSpc>
              <a:defRPr/>
            </a:pPr>
            <a:r>
              <a:rPr lang="en-US" sz="2800" dirty="0"/>
              <a:t>“The world must be made safe for democracy. Its peace must be planted upon the tested foundations of political liberty. We have no selfish ends to serve. We desire no conquest, no dominion. We seek no indemnities for ourselves, no material compensation for the sacrifices we shall freely make. We are but one of the champions of the rights of mankind. We shall be satisfied when those rights have been made as secure as the faith and the freedom of nations can make them.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55F51A9F-5BF0-54A3-98B7-D6E78DE0C0A7}"/>
              </a:ext>
            </a:extLst>
          </p:cNvPr>
          <p:cNvSpPr>
            <a:spLocks noGrp="1" noChangeArrowheads="1"/>
          </p:cNvSpPr>
          <p:nvPr>
            <p:ph type="title"/>
          </p:nvPr>
        </p:nvSpPr>
        <p:spPr/>
        <p:txBody>
          <a:bodyPr/>
          <a:lstStyle/>
          <a:p>
            <a:pPr eaLnBrk="1" hangingPunct="1">
              <a:defRPr/>
            </a:pPr>
            <a:r>
              <a:rPr lang="en-US" dirty="0"/>
              <a:t>US: GW Bush, 2005</a:t>
            </a:r>
          </a:p>
        </p:txBody>
      </p:sp>
      <p:sp>
        <p:nvSpPr>
          <p:cNvPr id="312323" name="Rectangle 3">
            <a:extLst>
              <a:ext uri="{FF2B5EF4-FFF2-40B4-BE49-F238E27FC236}">
                <a16:creationId xmlns:a16="http://schemas.microsoft.com/office/drawing/2014/main" id="{D55D8627-E653-E97C-4DA7-750E3B5DC784}"/>
              </a:ext>
            </a:extLst>
          </p:cNvPr>
          <p:cNvSpPr>
            <a:spLocks noGrp="1" noChangeArrowheads="1"/>
          </p:cNvSpPr>
          <p:nvPr>
            <p:ph type="body" idx="1"/>
          </p:nvPr>
        </p:nvSpPr>
        <p:spPr/>
        <p:txBody>
          <a:bodyPr/>
          <a:lstStyle/>
          <a:p>
            <a:pPr eaLnBrk="1" hangingPunct="1">
              <a:defRPr/>
            </a:pPr>
            <a:r>
              <a:rPr lang="en-US" dirty="0"/>
              <a:t>“And we have declared our own intention: America will stand with the allies of freedom to support democratic movements in the Middle East and beyond, with the ultimate goal of ending tyranny in our world.“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B35F7-2A09-840F-A453-D54DA57B4AA3}"/>
              </a:ext>
            </a:extLst>
          </p:cNvPr>
          <p:cNvSpPr>
            <a:spLocks noGrp="1"/>
          </p:cNvSpPr>
          <p:nvPr>
            <p:ph type="title"/>
          </p:nvPr>
        </p:nvSpPr>
        <p:spPr/>
        <p:txBody>
          <a:bodyPr/>
          <a:lstStyle/>
          <a:p>
            <a:r>
              <a:rPr lang="en-US" dirty="0">
                <a:latin typeface="Arial Black" panose="020B0A04020102020204" pitchFamily="34" charset="0"/>
              </a:rPr>
              <a:t>Constructivism and Great Power Rivalry</a:t>
            </a:r>
          </a:p>
        </p:txBody>
      </p:sp>
      <p:sp>
        <p:nvSpPr>
          <p:cNvPr id="3" name="Content Placeholder 2">
            <a:extLst>
              <a:ext uri="{FF2B5EF4-FFF2-40B4-BE49-F238E27FC236}">
                <a16:creationId xmlns:a16="http://schemas.microsoft.com/office/drawing/2014/main" id="{F4774A0D-E291-5CA0-3674-1A929BFF4973}"/>
              </a:ext>
            </a:extLst>
          </p:cNvPr>
          <p:cNvSpPr>
            <a:spLocks noGrp="1"/>
          </p:cNvSpPr>
          <p:nvPr>
            <p:ph idx="1"/>
          </p:nvPr>
        </p:nvSpPr>
        <p:spPr/>
        <p:txBody>
          <a:bodyPr/>
          <a:lstStyle/>
          <a:p>
            <a:r>
              <a:rPr lang="en-US" dirty="0">
                <a:latin typeface="Arial Black" panose="020B0A04020102020204" pitchFamily="34" charset="0"/>
              </a:rPr>
              <a:t>When Identities Clash…</a:t>
            </a:r>
          </a:p>
        </p:txBody>
      </p:sp>
      <p:pic>
        <p:nvPicPr>
          <p:cNvPr id="19458" name="Picture 2" descr="Maps of Russia's invasion of Ukraine - The Washington Post">
            <a:extLst>
              <a:ext uri="{FF2B5EF4-FFF2-40B4-BE49-F238E27FC236}">
                <a16:creationId xmlns:a16="http://schemas.microsoft.com/office/drawing/2014/main" id="{EDBE3C83-2A2E-B67D-814D-298F3C8FC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74" y="2496683"/>
            <a:ext cx="4019647" cy="37056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A6E459-676B-A4A2-440D-3A3FC748AF95}"/>
              </a:ext>
            </a:extLst>
          </p:cNvPr>
          <p:cNvPicPr>
            <a:picLocks noChangeAspect="1"/>
          </p:cNvPicPr>
          <p:nvPr/>
        </p:nvPicPr>
        <p:blipFill>
          <a:blip r:embed="rId3"/>
          <a:stretch>
            <a:fillRect/>
          </a:stretch>
        </p:blipFill>
        <p:spPr>
          <a:xfrm>
            <a:off x="4413381" y="2496684"/>
            <a:ext cx="4349718" cy="3705646"/>
          </a:xfrm>
          <a:prstGeom prst="rect">
            <a:avLst/>
          </a:prstGeom>
        </p:spPr>
      </p:pic>
    </p:spTree>
    <p:extLst>
      <p:ext uri="{BB962C8B-B14F-4D97-AF65-F5344CB8AC3E}">
        <p14:creationId xmlns:p14="http://schemas.microsoft.com/office/powerpoint/2010/main" val="120030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2" name="Rectangle 4">
            <a:extLst>
              <a:ext uri="{FF2B5EF4-FFF2-40B4-BE49-F238E27FC236}">
                <a16:creationId xmlns:a16="http://schemas.microsoft.com/office/drawing/2014/main" id="{B4A69B49-DF59-39A1-A468-0E8215433EBF}"/>
              </a:ext>
            </a:extLst>
          </p:cNvPr>
          <p:cNvSpPr>
            <a:spLocks noGrp="1" noChangeArrowheads="1"/>
          </p:cNvSpPr>
          <p:nvPr>
            <p:ph type="title"/>
          </p:nvPr>
        </p:nvSpPr>
        <p:spPr/>
        <p:txBody>
          <a:bodyPr/>
          <a:lstStyle/>
          <a:p>
            <a:pPr eaLnBrk="1" hangingPunct="1">
              <a:defRPr/>
            </a:pPr>
            <a:r>
              <a:rPr lang="en-US" sz="4000" dirty="0">
                <a:latin typeface="Arial Black" panose="020B0A04020102020204" pitchFamily="34" charset="0"/>
              </a:rPr>
              <a:t>Theories of </a:t>
            </a:r>
            <a:br>
              <a:rPr lang="en-US" sz="4000" dirty="0">
                <a:latin typeface="Arial Black" panose="020B0A04020102020204" pitchFamily="34" charset="0"/>
              </a:rPr>
            </a:br>
            <a:r>
              <a:rPr lang="en-US" sz="4000" dirty="0">
                <a:latin typeface="Arial Black" panose="020B0A04020102020204" pitchFamily="34" charset="0"/>
              </a:rPr>
              <a:t>International Relations</a:t>
            </a:r>
          </a:p>
        </p:txBody>
      </p:sp>
      <p:sp>
        <p:nvSpPr>
          <p:cNvPr id="273413" name="Rectangle 5">
            <a:extLst>
              <a:ext uri="{FF2B5EF4-FFF2-40B4-BE49-F238E27FC236}">
                <a16:creationId xmlns:a16="http://schemas.microsoft.com/office/drawing/2014/main" id="{9A08D400-D626-4707-9723-1E443D3D730F}"/>
              </a:ext>
            </a:extLst>
          </p:cNvPr>
          <p:cNvSpPr>
            <a:spLocks noGrp="1" noChangeArrowheads="1"/>
          </p:cNvSpPr>
          <p:nvPr>
            <p:ph type="body" idx="1"/>
          </p:nvPr>
        </p:nvSpPr>
        <p:spPr/>
        <p:txBody>
          <a:bodyPr>
            <a:normAutofit/>
          </a:bodyPr>
          <a:lstStyle/>
          <a:p>
            <a:pPr marL="742950" indent="-742950" eaLnBrk="1" hangingPunct="1">
              <a:buFont typeface="+mj-lt"/>
              <a:buAutoNum type="arabicPeriod"/>
              <a:defRPr/>
            </a:pPr>
            <a:r>
              <a:rPr lang="en-US" sz="4000" dirty="0">
                <a:latin typeface="Arial Black" panose="020B0A04020102020204" pitchFamily="34" charset="0"/>
              </a:rPr>
              <a:t>Realism</a:t>
            </a:r>
          </a:p>
          <a:p>
            <a:pPr marL="742950" indent="-742950" eaLnBrk="1" hangingPunct="1">
              <a:buFont typeface="+mj-lt"/>
              <a:buAutoNum type="arabicPeriod"/>
              <a:defRPr/>
            </a:pPr>
            <a:r>
              <a:rPr lang="en-US" sz="4000" dirty="0">
                <a:latin typeface="Arial Black" panose="020B0A04020102020204" pitchFamily="34" charset="0"/>
              </a:rPr>
              <a:t>Idealism (Liberalism)</a:t>
            </a:r>
          </a:p>
          <a:p>
            <a:pPr marL="742950" indent="-742950" eaLnBrk="1" hangingPunct="1">
              <a:buFont typeface="+mj-lt"/>
              <a:buAutoNum type="arabicPeriod"/>
              <a:defRPr/>
            </a:pPr>
            <a:r>
              <a:rPr lang="en-US" sz="4000" dirty="0">
                <a:latin typeface="Arial Black" panose="020B0A04020102020204" pitchFamily="34" charset="0"/>
              </a:rPr>
              <a:t>Constructivism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B0909DD5-86FD-A9D2-F8AE-E78680962021}"/>
              </a:ext>
            </a:extLst>
          </p:cNvPr>
          <p:cNvSpPr>
            <a:spLocks noGrp="1" noChangeArrowheads="1"/>
          </p:cNvSpPr>
          <p:nvPr>
            <p:ph type="title"/>
          </p:nvPr>
        </p:nvSpPr>
        <p:spPr>
          <a:xfrm>
            <a:off x="628650" y="365127"/>
            <a:ext cx="7886700" cy="642580"/>
          </a:xfrm>
        </p:spPr>
        <p:txBody>
          <a:bodyPr>
            <a:normAutofit fontScale="90000"/>
          </a:bodyPr>
          <a:lstStyle/>
          <a:p>
            <a:pPr eaLnBrk="1" hangingPunct="1">
              <a:defRPr/>
            </a:pPr>
            <a:r>
              <a:rPr lang="en-US" dirty="0">
                <a:latin typeface="Arial Black" panose="020B0A04020102020204" pitchFamily="34" charset="0"/>
              </a:rPr>
              <a:t>1. Realism</a:t>
            </a:r>
          </a:p>
        </p:txBody>
      </p:sp>
      <p:sp>
        <p:nvSpPr>
          <p:cNvPr id="275459" name="Rectangle 3">
            <a:extLst>
              <a:ext uri="{FF2B5EF4-FFF2-40B4-BE49-F238E27FC236}">
                <a16:creationId xmlns:a16="http://schemas.microsoft.com/office/drawing/2014/main" id="{3D15B14C-326F-7001-5110-BCB544FE2711}"/>
              </a:ext>
            </a:extLst>
          </p:cNvPr>
          <p:cNvSpPr>
            <a:spLocks noGrp="1" noChangeArrowheads="1"/>
          </p:cNvSpPr>
          <p:nvPr>
            <p:ph type="body" idx="1"/>
          </p:nvPr>
        </p:nvSpPr>
        <p:spPr>
          <a:xfrm>
            <a:off x="466531" y="1222310"/>
            <a:ext cx="7977673" cy="5270564"/>
          </a:xfrm>
        </p:spPr>
        <p:txBody>
          <a:bodyPr/>
          <a:lstStyle/>
          <a:p>
            <a:pPr eaLnBrk="1" hangingPunct="1">
              <a:defRPr/>
            </a:pPr>
            <a:r>
              <a:rPr lang="en-US" dirty="0">
                <a:latin typeface="Arial Black" panose="020B0A04020102020204" pitchFamily="34" charset="0"/>
              </a:rPr>
              <a:t>Power: the ability to influence others</a:t>
            </a:r>
          </a:p>
          <a:p>
            <a:pPr eaLnBrk="1" hangingPunct="1">
              <a:defRPr/>
            </a:pPr>
            <a:r>
              <a:rPr lang="en-US" dirty="0">
                <a:latin typeface="Arial Black" panose="020B0A04020102020204" pitchFamily="34" charset="0"/>
              </a:rPr>
              <a:t>Irrelevance of morality and ethics, law, and domestic political systems</a:t>
            </a:r>
          </a:p>
          <a:p>
            <a:pPr eaLnBrk="1" hangingPunct="1">
              <a:defRPr/>
            </a:pPr>
            <a:r>
              <a:rPr lang="en-US" dirty="0">
                <a:latin typeface="Arial Black" panose="020B0A04020102020204" pitchFamily="34" charset="0"/>
              </a:rPr>
              <a:t>Why is power the only thing?</a:t>
            </a:r>
          </a:p>
          <a:p>
            <a:pPr lvl="1" eaLnBrk="1" hangingPunct="1">
              <a:defRPr/>
            </a:pPr>
            <a:r>
              <a:rPr lang="en-US" dirty="0">
                <a:latin typeface="Arial Black" panose="020B0A04020102020204" pitchFamily="34" charset="0"/>
              </a:rPr>
              <a:t>Human nature (Classical Realism)</a:t>
            </a:r>
          </a:p>
          <a:p>
            <a:pPr lvl="1" eaLnBrk="1" hangingPunct="1">
              <a:defRPr/>
            </a:pPr>
            <a:r>
              <a:rPr lang="en-US" dirty="0">
                <a:latin typeface="Arial Black" panose="020B0A04020102020204" pitchFamily="34" charset="0"/>
              </a:rPr>
              <a:t>Anarchic world: no rules (Neorealism)</a:t>
            </a:r>
          </a:p>
        </p:txBody>
      </p:sp>
      <p:pic>
        <p:nvPicPr>
          <p:cNvPr id="2" name="Picture 1">
            <a:extLst>
              <a:ext uri="{FF2B5EF4-FFF2-40B4-BE49-F238E27FC236}">
                <a16:creationId xmlns:a16="http://schemas.microsoft.com/office/drawing/2014/main" id="{C8CBD159-4C9C-E42A-D430-DF3244D90E18}"/>
              </a:ext>
            </a:extLst>
          </p:cNvPr>
          <p:cNvPicPr>
            <a:picLocks noChangeAspect="1"/>
          </p:cNvPicPr>
          <p:nvPr/>
        </p:nvPicPr>
        <p:blipFill>
          <a:blip r:embed="rId2"/>
          <a:stretch>
            <a:fillRect/>
          </a:stretch>
        </p:blipFill>
        <p:spPr>
          <a:xfrm>
            <a:off x="1097124" y="4058816"/>
            <a:ext cx="6949751" cy="22942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AC3FB-0592-675A-E101-CCE071B5B9AC}"/>
              </a:ext>
            </a:extLst>
          </p:cNvPr>
          <p:cNvSpPr>
            <a:spLocks noGrp="1"/>
          </p:cNvSpPr>
          <p:nvPr>
            <p:ph type="title"/>
          </p:nvPr>
        </p:nvSpPr>
        <p:spPr/>
        <p:txBody>
          <a:bodyPr>
            <a:noAutofit/>
          </a:bodyPr>
          <a:lstStyle/>
          <a:p>
            <a:r>
              <a:rPr lang="en-US" sz="3600" dirty="0">
                <a:latin typeface="Arial Black" panose="020B0A04020102020204" pitchFamily="34" charset="0"/>
              </a:rPr>
              <a:t>Realist Great Power Rivalry:</a:t>
            </a:r>
            <a:br>
              <a:rPr lang="en-US" sz="3600" dirty="0">
                <a:latin typeface="Arial Black" panose="020B0A04020102020204" pitchFamily="34" charset="0"/>
              </a:rPr>
            </a:br>
            <a:r>
              <a:rPr lang="en-US" sz="3600" dirty="0">
                <a:latin typeface="Arial Black" panose="020B0A04020102020204" pitchFamily="34" charset="0"/>
              </a:rPr>
              <a:t>Power Transition Theory</a:t>
            </a:r>
          </a:p>
        </p:txBody>
      </p:sp>
      <p:sp>
        <p:nvSpPr>
          <p:cNvPr id="3" name="Content Placeholder 2">
            <a:extLst>
              <a:ext uri="{FF2B5EF4-FFF2-40B4-BE49-F238E27FC236}">
                <a16:creationId xmlns:a16="http://schemas.microsoft.com/office/drawing/2014/main" id="{8ED5A097-0CE7-C250-1CE5-8C6C2BF3EFAA}"/>
              </a:ext>
            </a:extLst>
          </p:cNvPr>
          <p:cNvSpPr>
            <a:spLocks noGrp="1"/>
          </p:cNvSpPr>
          <p:nvPr>
            <p:ph idx="1"/>
          </p:nvPr>
        </p:nvSpPr>
        <p:spPr/>
        <p:txBody>
          <a:bodyPr>
            <a:normAutofit/>
          </a:bodyPr>
          <a:lstStyle/>
          <a:p>
            <a:pPr marL="0" indent="0" algn="ctr">
              <a:lnSpc>
                <a:spcPct val="100000"/>
              </a:lnSpc>
              <a:spcBef>
                <a:spcPts val="0"/>
              </a:spcBef>
              <a:buNone/>
            </a:pPr>
            <a:r>
              <a:rPr lang="en-US" dirty="0">
                <a:latin typeface="Arial Black" panose="020B0A04020102020204" pitchFamily="34" charset="0"/>
              </a:rPr>
              <a:t>Great Power War (Hegemonic War)</a:t>
            </a:r>
          </a:p>
          <a:p>
            <a:pPr marL="0" indent="0" algn="ctr">
              <a:lnSpc>
                <a:spcPct val="100000"/>
              </a:lnSpc>
              <a:spcBef>
                <a:spcPts val="0"/>
              </a:spcBef>
              <a:buNone/>
            </a:pPr>
            <a:endParaRPr lang="en-US" dirty="0">
              <a:latin typeface="Arial Black" panose="020B0A04020102020204" pitchFamily="34" charset="0"/>
            </a:endParaRPr>
          </a:p>
          <a:p>
            <a:pPr marL="0" indent="0" algn="ctr">
              <a:lnSpc>
                <a:spcPct val="100000"/>
              </a:lnSpc>
              <a:spcBef>
                <a:spcPts val="0"/>
              </a:spcBef>
              <a:buNone/>
            </a:pPr>
            <a:endParaRPr lang="en-US" dirty="0">
              <a:latin typeface="Arial Black" panose="020B0A04020102020204" pitchFamily="34" charset="0"/>
            </a:endParaRPr>
          </a:p>
          <a:p>
            <a:pPr marL="0" indent="0" algn="ctr">
              <a:lnSpc>
                <a:spcPct val="100000"/>
              </a:lnSpc>
              <a:spcBef>
                <a:spcPts val="0"/>
              </a:spcBef>
              <a:buNone/>
            </a:pPr>
            <a:endParaRPr lang="en-US" dirty="0">
              <a:latin typeface="Arial Black" panose="020B0A04020102020204" pitchFamily="34" charset="0"/>
            </a:endParaRPr>
          </a:p>
          <a:p>
            <a:pPr marL="0" indent="0" algn="ctr">
              <a:lnSpc>
                <a:spcPct val="100000"/>
              </a:lnSpc>
              <a:spcBef>
                <a:spcPts val="0"/>
              </a:spcBef>
              <a:buNone/>
            </a:pPr>
            <a:r>
              <a:rPr lang="en-US" sz="2400" dirty="0">
                <a:latin typeface="Arial Black" panose="020B0A04020102020204" pitchFamily="34" charset="0"/>
              </a:rPr>
              <a:t>Hegemon Declines;  		Winner becomes Challenger Rises 		Hegemon</a:t>
            </a:r>
          </a:p>
          <a:p>
            <a:pPr marL="0" indent="0" algn="ctr">
              <a:lnSpc>
                <a:spcPct val="100000"/>
              </a:lnSpc>
              <a:spcBef>
                <a:spcPts val="0"/>
              </a:spcBef>
              <a:buNone/>
            </a:pPr>
            <a:endParaRPr lang="en-US" dirty="0">
              <a:latin typeface="Arial Black" panose="020B0A04020102020204" pitchFamily="34" charset="0"/>
            </a:endParaRPr>
          </a:p>
          <a:p>
            <a:pPr marL="0" indent="0" algn="ctr">
              <a:lnSpc>
                <a:spcPct val="100000"/>
              </a:lnSpc>
              <a:spcBef>
                <a:spcPts val="0"/>
              </a:spcBef>
              <a:buNone/>
            </a:pPr>
            <a:endParaRPr lang="en-US" dirty="0">
              <a:latin typeface="Arial Black" panose="020B0A04020102020204" pitchFamily="34" charset="0"/>
            </a:endParaRPr>
          </a:p>
          <a:p>
            <a:pPr marL="0" indent="0" algn="ctr">
              <a:lnSpc>
                <a:spcPct val="100000"/>
              </a:lnSpc>
              <a:spcBef>
                <a:spcPts val="0"/>
              </a:spcBef>
              <a:buNone/>
            </a:pPr>
            <a:endParaRPr lang="en-US" dirty="0">
              <a:latin typeface="Arial Black" panose="020B0A04020102020204" pitchFamily="34" charset="0"/>
            </a:endParaRPr>
          </a:p>
          <a:p>
            <a:pPr marL="0" indent="0" algn="ctr">
              <a:lnSpc>
                <a:spcPct val="100000"/>
              </a:lnSpc>
              <a:spcBef>
                <a:spcPts val="0"/>
              </a:spcBef>
              <a:buNone/>
            </a:pPr>
            <a:r>
              <a:rPr lang="en-US" dirty="0">
                <a:latin typeface="Arial Black" panose="020B0A04020102020204" pitchFamily="34" charset="0"/>
              </a:rPr>
              <a:t>Hegemon Rules</a:t>
            </a:r>
          </a:p>
        </p:txBody>
      </p:sp>
      <p:cxnSp>
        <p:nvCxnSpPr>
          <p:cNvPr id="7" name="Straight Arrow Connector 6">
            <a:extLst>
              <a:ext uri="{FF2B5EF4-FFF2-40B4-BE49-F238E27FC236}">
                <a16:creationId xmlns:a16="http://schemas.microsoft.com/office/drawing/2014/main" id="{5E6BE0CA-7C0C-1091-73E2-E37805A8CED8}"/>
              </a:ext>
            </a:extLst>
          </p:cNvPr>
          <p:cNvCxnSpPr/>
          <p:nvPr/>
        </p:nvCxnSpPr>
        <p:spPr>
          <a:xfrm>
            <a:off x="4572000" y="2351314"/>
            <a:ext cx="2080727" cy="120364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41DCBAE-5646-FC9F-C1D8-D78E6EF4D1AE}"/>
              </a:ext>
            </a:extLst>
          </p:cNvPr>
          <p:cNvCxnSpPr/>
          <p:nvPr/>
        </p:nvCxnSpPr>
        <p:spPr>
          <a:xfrm flipH="1">
            <a:off x="5812971" y="4562669"/>
            <a:ext cx="1212980" cy="86774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6B1C4A9-5483-104C-D7F6-79A5A7EDE707}"/>
              </a:ext>
            </a:extLst>
          </p:cNvPr>
          <p:cNvCxnSpPr/>
          <p:nvPr/>
        </p:nvCxnSpPr>
        <p:spPr>
          <a:xfrm flipH="1" flipV="1">
            <a:off x="2080727" y="4460033"/>
            <a:ext cx="1045028" cy="92373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48FF191-88DA-4C20-20BB-5B6F116C060A}"/>
              </a:ext>
            </a:extLst>
          </p:cNvPr>
          <p:cNvCxnSpPr/>
          <p:nvPr/>
        </p:nvCxnSpPr>
        <p:spPr>
          <a:xfrm flipV="1">
            <a:off x="2183363" y="2351314"/>
            <a:ext cx="2108719" cy="120364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687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854D4AF0-CE67-9345-C39D-05A2DE590243}"/>
              </a:ext>
            </a:extLst>
          </p:cNvPr>
          <p:cNvSpPr>
            <a:spLocks noGrp="1" noChangeArrowheads="1"/>
          </p:cNvSpPr>
          <p:nvPr>
            <p:ph type="title"/>
          </p:nvPr>
        </p:nvSpPr>
        <p:spPr>
          <a:xfrm>
            <a:off x="285750" y="365126"/>
            <a:ext cx="8708960" cy="1235073"/>
          </a:xfrm>
        </p:spPr>
        <p:txBody>
          <a:bodyPr>
            <a:normAutofit fontScale="90000"/>
          </a:bodyPr>
          <a:lstStyle/>
          <a:p>
            <a:pPr eaLnBrk="1" hangingPunct="1">
              <a:defRPr/>
            </a:pPr>
            <a:r>
              <a:rPr lang="en-US" sz="3600" dirty="0">
                <a:latin typeface="Arial Black" panose="020B0A04020102020204" pitchFamily="34" charset="0"/>
              </a:rPr>
              <a:t>But maybe not war?</a:t>
            </a:r>
            <a:br>
              <a:rPr lang="en-US" sz="3600" dirty="0">
                <a:latin typeface="Arial Black" panose="020B0A04020102020204" pitchFamily="34" charset="0"/>
              </a:rPr>
            </a:br>
            <a:r>
              <a:rPr lang="en-US" sz="3600" dirty="0">
                <a:latin typeface="Arial Black" panose="020B0A04020102020204" pitchFamily="34" charset="0"/>
              </a:rPr>
              <a:t>The Cold War Balance of Power </a:t>
            </a:r>
            <a:br>
              <a:rPr lang="en-US" sz="3600" dirty="0">
                <a:latin typeface="Arial Black" panose="020B0A04020102020204" pitchFamily="34" charset="0"/>
              </a:rPr>
            </a:br>
            <a:r>
              <a:rPr lang="en-US" sz="3600" dirty="0">
                <a:latin typeface="Arial Black" panose="020B0A04020102020204" pitchFamily="34" charset="0"/>
              </a:rPr>
              <a:t>1945-1990</a:t>
            </a:r>
          </a:p>
        </p:txBody>
      </p:sp>
      <p:sp>
        <p:nvSpPr>
          <p:cNvPr id="287747" name="Rectangle 3">
            <a:extLst>
              <a:ext uri="{FF2B5EF4-FFF2-40B4-BE49-F238E27FC236}">
                <a16:creationId xmlns:a16="http://schemas.microsoft.com/office/drawing/2014/main" id="{5CD7891D-2566-C7C4-0754-6822444A0BBC}"/>
              </a:ext>
            </a:extLst>
          </p:cNvPr>
          <p:cNvSpPr>
            <a:spLocks noGrp="1" noChangeArrowheads="1"/>
          </p:cNvSpPr>
          <p:nvPr>
            <p:ph type="body" idx="1"/>
          </p:nvPr>
        </p:nvSpPr>
        <p:spPr>
          <a:xfrm>
            <a:off x="381000" y="1600200"/>
            <a:ext cx="8229600" cy="4968551"/>
          </a:xfrm>
        </p:spPr>
        <p:txBody>
          <a:bodyPr>
            <a:normAutofit/>
          </a:bodyPr>
          <a:lstStyle/>
          <a:p>
            <a:pPr eaLnBrk="1" hangingPunct="1">
              <a:buFont typeface="Wingdings" panose="05000000000000000000" pitchFamily="2" charset="2"/>
              <a:buNone/>
              <a:defRPr/>
            </a:pPr>
            <a:r>
              <a:rPr lang="en-US" sz="2000" dirty="0">
                <a:solidFill>
                  <a:srgbClr val="0070C0"/>
                </a:solidFill>
                <a:latin typeface="Arial Black" panose="020B0A04020102020204" pitchFamily="34" charset="0"/>
              </a:rPr>
              <a:t>Israel</a:t>
            </a:r>
            <a:r>
              <a:rPr lang="en-US" sz="2000" dirty="0">
                <a:latin typeface="Arial Black" panose="020B0A04020102020204" pitchFamily="34" charset="0"/>
              </a:rPr>
              <a:t>						</a:t>
            </a:r>
            <a:r>
              <a:rPr lang="en-US" sz="2000" dirty="0">
                <a:solidFill>
                  <a:srgbClr val="FF0000"/>
                </a:solidFill>
                <a:latin typeface="Arial Black" panose="020B0A04020102020204" pitchFamily="34" charset="0"/>
              </a:rPr>
              <a:t>Syria/Egypt/PLO</a:t>
            </a:r>
          </a:p>
          <a:p>
            <a:pPr eaLnBrk="1" hangingPunct="1">
              <a:buFont typeface="Wingdings" panose="05000000000000000000" pitchFamily="2" charset="2"/>
              <a:buNone/>
              <a:defRPr/>
            </a:pPr>
            <a:r>
              <a:rPr lang="en-US" sz="2000" dirty="0">
                <a:solidFill>
                  <a:srgbClr val="0070C0"/>
                </a:solidFill>
                <a:latin typeface="Arial Black" panose="020B0A04020102020204" pitchFamily="34" charset="0"/>
              </a:rPr>
              <a:t>Ethiopia</a:t>
            </a:r>
            <a:r>
              <a:rPr lang="en-US" sz="2000" dirty="0">
                <a:latin typeface="Arial Black" panose="020B0A04020102020204" pitchFamily="34" charset="0"/>
              </a:rPr>
              <a:t>					</a:t>
            </a:r>
            <a:r>
              <a:rPr lang="en-US" sz="2000" dirty="0">
                <a:solidFill>
                  <a:srgbClr val="FF0000"/>
                </a:solidFill>
                <a:latin typeface="Arial Black" panose="020B0A04020102020204" pitchFamily="34" charset="0"/>
              </a:rPr>
              <a:t>Somalia</a:t>
            </a:r>
          </a:p>
          <a:p>
            <a:pPr eaLnBrk="1" hangingPunct="1">
              <a:buFont typeface="Wingdings" panose="05000000000000000000" pitchFamily="2" charset="2"/>
              <a:buNone/>
              <a:defRPr/>
            </a:pPr>
            <a:r>
              <a:rPr lang="en-US" sz="2000" dirty="0">
                <a:solidFill>
                  <a:srgbClr val="0070C0"/>
                </a:solidFill>
                <a:latin typeface="Arial Black" panose="020B0A04020102020204" pitchFamily="34" charset="0"/>
              </a:rPr>
              <a:t>Taiwan</a:t>
            </a:r>
            <a:r>
              <a:rPr lang="en-US" sz="2000" dirty="0">
                <a:latin typeface="Arial Black" panose="020B0A04020102020204" pitchFamily="34" charset="0"/>
              </a:rPr>
              <a:t>					</a:t>
            </a:r>
            <a:r>
              <a:rPr lang="en-US" sz="2000" dirty="0">
                <a:solidFill>
                  <a:srgbClr val="FF0000"/>
                </a:solidFill>
                <a:latin typeface="Arial Black" panose="020B0A04020102020204" pitchFamily="34" charset="0"/>
              </a:rPr>
              <a:t>China</a:t>
            </a:r>
          </a:p>
          <a:p>
            <a:pPr eaLnBrk="1" hangingPunct="1">
              <a:buFont typeface="Wingdings" panose="05000000000000000000" pitchFamily="2" charset="2"/>
              <a:buNone/>
              <a:defRPr/>
            </a:pPr>
            <a:r>
              <a:rPr lang="en-US" sz="2000" dirty="0">
                <a:solidFill>
                  <a:srgbClr val="0070C0"/>
                </a:solidFill>
                <a:latin typeface="Arial Black" panose="020B0A04020102020204" pitchFamily="34" charset="0"/>
              </a:rPr>
              <a:t>S. Korea</a:t>
            </a:r>
            <a:r>
              <a:rPr lang="en-US" sz="2000" dirty="0">
                <a:latin typeface="Arial Black" panose="020B0A04020102020204" pitchFamily="34" charset="0"/>
              </a:rPr>
              <a:t>					</a:t>
            </a:r>
            <a:r>
              <a:rPr lang="en-US" sz="2000" dirty="0">
                <a:solidFill>
                  <a:srgbClr val="FF0000"/>
                </a:solidFill>
                <a:latin typeface="Arial Black" panose="020B0A04020102020204" pitchFamily="34" charset="0"/>
              </a:rPr>
              <a:t>N. Korea</a:t>
            </a:r>
          </a:p>
          <a:p>
            <a:pPr eaLnBrk="1" hangingPunct="1">
              <a:buFont typeface="Wingdings" panose="05000000000000000000" pitchFamily="2" charset="2"/>
              <a:buNone/>
              <a:defRPr/>
            </a:pPr>
            <a:r>
              <a:rPr lang="en-US" sz="2000" dirty="0">
                <a:solidFill>
                  <a:srgbClr val="0070C0"/>
                </a:solidFill>
                <a:latin typeface="Arial Black" panose="020B0A04020102020204" pitchFamily="34" charset="0"/>
              </a:rPr>
              <a:t>S. Viet Nam</a:t>
            </a:r>
            <a:r>
              <a:rPr lang="en-US" sz="2000" dirty="0">
                <a:latin typeface="Arial Black" panose="020B0A04020102020204" pitchFamily="34" charset="0"/>
              </a:rPr>
              <a:t>					</a:t>
            </a:r>
            <a:r>
              <a:rPr lang="en-US" sz="2000" dirty="0">
                <a:solidFill>
                  <a:srgbClr val="FF0000"/>
                </a:solidFill>
                <a:latin typeface="Arial Black" panose="020B0A04020102020204" pitchFamily="34" charset="0"/>
              </a:rPr>
              <a:t>N. Viet Nam</a:t>
            </a:r>
          </a:p>
          <a:p>
            <a:pPr eaLnBrk="1" hangingPunct="1">
              <a:buFont typeface="Wingdings" panose="05000000000000000000" pitchFamily="2" charset="2"/>
              <a:buNone/>
              <a:defRPr/>
            </a:pPr>
            <a:r>
              <a:rPr lang="en-US" sz="2000" dirty="0">
                <a:solidFill>
                  <a:srgbClr val="0070C0"/>
                </a:solidFill>
                <a:latin typeface="Arial Black" panose="020B0A04020102020204" pitchFamily="34" charset="0"/>
              </a:rPr>
              <a:t>W. Berlin</a:t>
            </a:r>
            <a:r>
              <a:rPr lang="en-US" sz="2000" dirty="0">
                <a:latin typeface="Arial Black" panose="020B0A04020102020204" pitchFamily="34" charset="0"/>
              </a:rPr>
              <a:t>					</a:t>
            </a:r>
            <a:r>
              <a:rPr lang="en-US" sz="2000" dirty="0">
                <a:solidFill>
                  <a:srgbClr val="FF0000"/>
                </a:solidFill>
                <a:latin typeface="Arial Black" panose="020B0A04020102020204" pitchFamily="34" charset="0"/>
              </a:rPr>
              <a:t>E. Berlin</a:t>
            </a:r>
          </a:p>
          <a:p>
            <a:pPr eaLnBrk="1" hangingPunct="1">
              <a:buFont typeface="Wingdings" panose="05000000000000000000" pitchFamily="2" charset="2"/>
              <a:buNone/>
              <a:defRPr/>
            </a:pPr>
            <a:r>
              <a:rPr lang="en-US" sz="2000" dirty="0">
                <a:solidFill>
                  <a:srgbClr val="0070C0"/>
                </a:solidFill>
                <a:latin typeface="Arial Black" panose="020B0A04020102020204" pitchFamily="34" charset="0"/>
              </a:rPr>
              <a:t>W. Germany</a:t>
            </a:r>
            <a:r>
              <a:rPr lang="en-US" sz="2000" dirty="0">
                <a:latin typeface="Arial Black" panose="020B0A04020102020204" pitchFamily="34" charset="0"/>
              </a:rPr>
              <a:t>					</a:t>
            </a:r>
            <a:r>
              <a:rPr lang="en-US" sz="2000" dirty="0">
                <a:solidFill>
                  <a:srgbClr val="FF0000"/>
                </a:solidFill>
                <a:latin typeface="Arial Black" panose="020B0A04020102020204" pitchFamily="34" charset="0"/>
              </a:rPr>
              <a:t>E. Germany</a:t>
            </a:r>
          </a:p>
          <a:p>
            <a:pPr eaLnBrk="1" hangingPunct="1">
              <a:buFont typeface="Wingdings" panose="05000000000000000000" pitchFamily="2" charset="2"/>
              <a:buNone/>
              <a:defRPr/>
            </a:pPr>
            <a:r>
              <a:rPr lang="en-US" sz="2000" dirty="0">
                <a:solidFill>
                  <a:srgbClr val="0070C0"/>
                </a:solidFill>
                <a:latin typeface="Arial Black" panose="020B0A04020102020204" pitchFamily="34" charset="0"/>
              </a:rPr>
              <a:t>Britain/France/Japan</a:t>
            </a:r>
            <a:r>
              <a:rPr lang="en-US" sz="2400" dirty="0">
                <a:latin typeface="Arial Black" panose="020B0A04020102020204" pitchFamily="34" charset="0"/>
              </a:rPr>
              <a:t>			</a:t>
            </a:r>
            <a:r>
              <a:rPr lang="en-US" sz="2000" dirty="0">
                <a:solidFill>
                  <a:srgbClr val="FF0000"/>
                </a:solidFill>
                <a:latin typeface="Arial Black" panose="020B0A04020102020204" pitchFamily="34" charset="0"/>
              </a:rPr>
              <a:t>Poland/Czech</a:t>
            </a:r>
          </a:p>
          <a:p>
            <a:pPr>
              <a:buNone/>
              <a:defRPr/>
            </a:pPr>
            <a:r>
              <a:rPr lang="en-US" sz="2000" dirty="0">
                <a:solidFill>
                  <a:schemeClr val="accent1"/>
                </a:solidFill>
                <a:latin typeface="Arial Black" panose="020B0A04020102020204" pitchFamily="34" charset="0"/>
              </a:rPr>
              <a:t>Nuclear Weapons</a:t>
            </a:r>
            <a:r>
              <a:rPr lang="en-US" sz="2000" dirty="0">
                <a:solidFill>
                  <a:srgbClr val="FF0000"/>
                </a:solidFill>
                <a:latin typeface="Arial Black" panose="020B0A04020102020204" pitchFamily="34" charset="0"/>
              </a:rPr>
              <a:t>				Nuclear Weapons</a:t>
            </a:r>
          </a:p>
          <a:p>
            <a:pPr eaLnBrk="1" hangingPunct="1">
              <a:buFont typeface="Wingdings" panose="05000000000000000000" pitchFamily="2" charset="2"/>
              <a:buNone/>
              <a:defRPr/>
            </a:pPr>
            <a:endParaRPr lang="en-US" sz="2000" dirty="0">
              <a:latin typeface="Arial Black" panose="020B0A04020102020204" pitchFamily="34" charset="0"/>
            </a:endParaRPr>
          </a:p>
          <a:p>
            <a:pPr eaLnBrk="1" hangingPunct="1">
              <a:buFont typeface="Wingdings" panose="05000000000000000000" pitchFamily="2" charset="2"/>
              <a:buNone/>
              <a:defRPr/>
            </a:pPr>
            <a:r>
              <a:rPr lang="en-US" sz="4400" dirty="0">
                <a:solidFill>
                  <a:srgbClr val="0070C0"/>
                </a:solidFill>
                <a:latin typeface="Arial Black" panose="020B0A04020102020204" pitchFamily="34" charset="0"/>
              </a:rPr>
              <a:t>US</a:t>
            </a:r>
            <a:r>
              <a:rPr lang="en-US" sz="2400" dirty="0">
                <a:latin typeface="Arial Black" panose="020B0A04020102020204" pitchFamily="34" charset="0"/>
              </a:rPr>
              <a:t>						</a:t>
            </a:r>
            <a:r>
              <a:rPr lang="en-US" sz="4400" dirty="0">
                <a:solidFill>
                  <a:srgbClr val="FF0000"/>
                </a:solidFill>
                <a:latin typeface="Arial Black" panose="020B0A04020102020204" pitchFamily="34" charset="0"/>
              </a:rPr>
              <a:t>USSR</a:t>
            </a:r>
            <a:endParaRPr lang="en-US" sz="2400" dirty="0">
              <a:solidFill>
                <a:srgbClr val="FF0000"/>
              </a:solidFill>
              <a:latin typeface="Arial Black" panose="020B0A04020102020204" pitchFamily="34" charset="0"/>
            </a:endParaRPr>
          </a:p>
        </p:txBody>
      </p:sp>
      <p:sp>
        <p:nvSpPr>
          <p:cNvPr id="7172" name="Line 4">
            <a:extLst>
              <a:ext uri="{FF2B5EF4-FFF2-40B4-BE49-F238E27FC236}">
                <a16:creationId xmlns:a16="http://schemas.microsoft.com/office/drawing/2014/main" id="{99748486-A13D-ABFB-34F6-0E3E0921AE2E}"/>
              </a:ext>
            </a:extLst>
          </p:cNvPr>
          <p:cNvSpPr>
            <a:spLocks noChangeShapeType="1"/>
          </p:cNvSpPr>
          <p:nvPr/>
        </p:nvSpPr>
        <p:spPr bwMode="auto">
          <a:xfrm>
            <a:off x="762000" y="5441302"/>
            <a:ext cx="7315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173" name="Line 5">
            <a:extLst>
              <a:ext uri="{FF2B5EF4-FFF2-40B4-BE49-F238E27FC236}">
                <a16:creationId xmlns:a16="http://schemas.microsoft.com/office/drawing/2014/main" id="{655D0FF4-8837-7F0C-BF88-ED3E6AA5C6AA}"/>
              </a:ext>
            </a:extLst>
          </p:cNvPr>
          <p:cNvSpPr>
            <a:spLocks noChangeShapeType="1"/>
          </p:cNvSpPr>
          <p:nvPr/>
        </p:nvSpPr>
        <p:spPr bwMode="auto">
          <a:xfrm flipH="1">
            <a:off x="3810000" y="5441302"/>
            <a:ext cx="685800" cy="990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174" name="Line 6">
            <a:extLst>
              <a:ext uri="{FF2B5EF4-FFF2-40B4-BE49-F238E27FC236}">
                <a16:creationId xmlns:a16="http://schemas.microsoft.com/office/drawing/2014/main" id="{D3A17E89-65FB-FA04-22B2-ADE9AB573F91}"/>
              </a:ext>
            </a:extLst>
          </p:cNvPr>
          <p:cNvSpPr>
            <a:spLocks noChangeShapeType="1"/>
          </p:cNvSpPr>
          <p:nvPr/>
        </p:nvSpPr>
        <p:spPr bwMode="auto">
          <a:xfrm>
            <a:off x="4495800" y="5441302"/>
            <a:ext cx="685800" cy="990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175" name="Line 7">
            <a:extLst>
              <a:ext uri="{FF2B5EF4-FFF2-40B4-BE49-F238E27FC236}">
                <a16:creationId xmlns:a16="http://schemas.microsoft.com/office/drawing/2014/main" id="{F8A34457-66A9-F45C-497B-4E40435E321A}"/>
              </a:ext>
            </a:extLst>
          </p:cNvPr>
          <p:cNvSpPr>
            <a:spLocks noChangeShapeType="1"/>
          </p:cNvSpPr>
          <p:nvPr/>
        </p:nvSpPr>
        <p:spPr bwMode="auto">
          <a:xfrm>
            <a:off x="3810000" y="6431902"/>
            <a:ext cx="1371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854D4AF0-CE67-9345-C39D-05A2DE590243}"/>
              </a:ext>
            </a:extLst>
          </p:cNvPr>
          <p:cNvSpPr>
            <a:spLocks noGrp="1" noChangeArrowheads="1"/>
          </p:cNvSpPr>
          <p:nvPr>
            <p:ph type="title"/>
          </p:nvPr>
        </p:nvSpPr>
        <p:spPr>
          <a:xfrm>
            <a:off x="380999" y="111970"/>
            <a:ext cx="8436430" cy="970381"/>
          </a:xfrm>
        </p:spPr>
        <p:txBody>
          <a:bodyPr>
            <a:normAutofit fontScale="90000"/>
          </a:bodyPr>
          <a:lstStyle/>
          <a:p>
            <a:pPr eaLnBrk="1" hangingPunct="1">
              <a:defRPr/>
            </a:pPr>
            <a:r>
              <a:rPr lang="en-US" sz="3600" dirty="0">
                <a:latin typeface="Arial Black" panose="020B0A04020102020204" pitchFamily="34" charset="0"/>
              </a:rPr>
              <a:t>The Future of Asia?</a:t>
            </a:r>
            <a:br>
              <a:rPr lang="en-US" sz="3600" dirty="0">
                <a:latin typeface="Arial Black" panose="020B0A04020102020204" pitchFamily="34" charset="0"/>
              </a:rPr>
            </a:br>
            <a:r>
              <a:rPr lang="en-US" sz="3100" dirty="0">
                <a:latin typeface="Arial Black" panose="020B0A04020102020204" pitchFamily="34" charset="0"/>
              </a:rPr>
              <a:t>Balancing or Bandwagoning</a:t>
            </a:r>
            <a:endParaRPr lang="en-US" sz="3600" dirty="0">
              <a:latin typeface="Arial Black" panose="020B0A04020102020204" pitchFamily="34" charset="0"/>
            </a:endParaRPr>
          </a:p>
        </p:txBody>
      </p:sp>
      <p:sp>
        <p:nvSpPr>
          <p:cNvPr id="287747" name="Rectangle 3">
            <a:extLst>
              <a:ext uri="{FF2B5EF4-FFF2-40B4-BE49-F238E27FC236}">
                <a16:creationId xmlns:a16="http://schemas.microsoft.com/office/drawing/2014/main" id="{5CD7891D-2566-C7C4-0754-6822444A0BBC}"/>
              </a:ext>
            </a:extLst>
          </p:cNvPr>
          <p:cNvSpPr>
            <a:spLocks noGrp="1" noChangeArrowheads="1"/>
          </p:cNvSpPr>
          <p:nvPr>
            <p:ph type="body" idx="1"/>
          </p:nvPr>
        </p:nvSpPr>
        <p:spPr>
          <a:xfrm>
            <a:off x="380999" y="1362270"/>
            <a:ext cx="8567057" cy="5206482"/>
          </a:xfrm>
        </p:spPr>
        <p:txBody>
          <a:bodyPr>
            <a:normAutofit fontScale="92500" lnSpcReduction="20000"/>
          </a:bodyPr>
          <a:lstStyle/>
          <a:p>
            <a:pPr algn="ctr">
              <a:buNone/>
              <a:defRPr/>
            </a:pPr>
            <a:r>
              <a:rPr lang="en-US" sz="2200" dirty="0">
                <a:latin typeface="Arial Black" panose="020B0A04020102020204" pitchFamily="34" charset="0"/>
              </a:rPr>
              <a:t>Taiwan</a:t>
            </a:r>
          </a:p>
          <a:p>
            <a:pPr algn="ctr">
              <a:buNone/>
              <a:defRPr/>
            </a:pPr>
            <a:r>
              <a:rPr lang="en-US" sz="2200" dirty="0">
                <a:latin typeface="Arial Black" panose="020B0A04020102020204" pitchFamily="34" charset="0"/>
              </a:rPr>
              <a:t>Japan</a:t>
            </a:r>
          </a:p>
          <a:p>
            <a:pPr algn="ctr">
              <a:buNone/>
              <a:defRPr/>
            </a:pPr>
            <a:r>
              <a:rPr lang="en-US" sz="2200" dirty="0">
                <a:latin typeface="Arial Black" panose="020B0A04020102020204" pitchFamily="34" charset="0"/>
              </a:rPr>
              <a:t>South Korea</a:t>
            </a:r>
          </a:p>
          <a:p>
            <a:pPr algn="ctr">
              <a:buNone/>
              <a:defRPr/>
            </a:pPr>
            <a:r>
              <a:rPr lang="en-US" sz="2200" dirty="0">
                <a:latin typeface="Arial Black" panose="020B0A04020102020204" pitchFamily="34" charset="0"/>
              </a:rPr>
              <a:t>North Korea</a:t>
            </a:r>
          </a:p>
          <a:p>
            <a:pPr algn="ctr">
              <a:buNone/>
              <a:defRPr/>
            </a:pPr>
            <a:r>
              <a:rPr lang="en-US" sz="2200" dirty="0">
                <a:latin typeface="Arial Black" panose="020B0A04020102020204" pitchFamily="34" charset="0"/>
              </a:rPr>
              <a:t>Russia</a:t>
            </a:r>
          </a:p>
          <a:p>
            <a:pPr algn="ctr">
              <a:buNone/>
              <a:defRPr/>
            </a:pPr>
            <a:r>
              <a:rPr lang="en-US" sz="2200" dirty="0">
                <a:latin typeface="Arial Black" panose="020B0A04020102020204" pitchFamily="34" charset="0"/>
              </a:rPr>
              <a:t>Vietnam</a:t>
            </a:r>
          </a:p>
          <a:p>
            <a:pPr algn="ctr">
              <a:buNone/>
              <a:defRPr/>
            </a:pPr>
            <a:r>
              <a:rPr lang="en-US" sz="2200" dirty="0">
                <a:latin typeface="Arial Black" panose="020B0A04020102020204" pitchFamily="34" charset="0"/>
              </a:rPr>
              <a:t>Philippines</a:t>
            </a:r>
          </a:p>
          <a:p>
            <a:pPr algn="ctr">
              <a:buNone/>
              <a:defRPr/>
            </a:pPr>
            <a:r>
              <a:rPr lang="en-US" sz="2200" dirty="0">
                <a:latin typeface="Arial Black" panose="020B0A04020102020204" pitchFamily="34" charset="0"/>
              </a:rPr>
              <a:t>Malaysia</a:t>
            </a:r>
          </a:p>
          <a:p>
            <a:pPr algn="ctr">
              <a:buNone/>
              <a:defRPr/>
            </a:pPr>
            <a:r>
              <a:rPr lang="en-US" sz="2200" dirty="0">
                <a:latin typeface="Arial Black" panose="020B0A04020102020204" pitchFamily="34" charset="0"/>
              </a:rPr>
              <a:t>Thailand</a:t>
            </a:r>
          </a:p>
          <a:p>
            <a:pPr algn="ctr">
              <a:buNone/>
              <a:defRPr/>
            </a:pPr>
            <a:r>
              <a:rPr lang="en-US" sz="2200" dirty="0">
                <a:latin typeface="Arial Black" panose="020B0A04020102020204" pitchFamily="34" charset="0"/>
              </a:rPr>
              <a:t>India</a:t>
            </a:r>
          </a:p>
          <a:p>
            <a:pPr algn="ctr">
              <a:buNone/>
              <a:defRPr/>
            </a:pPr>
            <a:r>
              <a:rPr lang="en-US" sz="2200" dirty="0">
                <a:latin typeface="Arial Black" panose="020B0A04020102020204" pitchFamily="34" charset="0"/>
              </a:rPr>
              <a:t>Indonesia…</a:t>
            </a:r>
          </a:p>
          <a:p>
            <a:pPr>
              <a:buNone/>
              <a:defRPr/>
            </a:pPr>
            <a:r>
              <a:rPr lang="en-US" sz="2400" dirty="0">
                <a:solidFill>
                  <a:schemeClr val="accent1"/>
                </a:solidFill>
                <a:latin typeface="Arial Black" panose="020B0A04020102020204" pitchFamily="34" charset="0"/>
              </a:rPr>
              <a:t>Nuclear Weapons</a:t>
            </a:r>
            <a:r>
              <a:rPr lang="en-US" sz="2400" dirty="0">
                <a:solidFill>
                  <a:srgbClr val="FF0000"/>
                </a:solidFill>
                <a:latin typeface="Arial Black" panose="020B0A04020102020204" pitchFamily="34" charset="0"/>
              </a:rPr>
              <a:t>			         Nuclear Weapons</a:t>
            </a:r>
          </a:p>
          <a:p>
            <a:pPr eaLnBrk="1" hangingPunct="1">
              <a:buFont typeface="Wingdings" panose="05000000000000000000" pitchFamily="2" charset="2"/>
              <a:buNone/>
              <a:defRPr/>
            </a:pPr>
            <a:endParaRPr lang="en-US" sz="2000" dirty="0">
              <a:latin typeface="Arial Black" panose="020B0A04020102020204" pitchFamily="34" charset="0"/>
            </a:endParaRPr>
          </a:p>
          <a:p>
            <a:pPr eaLnBrk="1" hangingPunct="1">
              <a:buFont typeface="Wingdings" panose="05000000000000000000" pitchFamily="2" charset="2"/>
              <a:buNone/>
              <a:defRPr/>
            </a:pPr>
            <a:r>
              <a:rPr lang="en-US" sz="4400" dirty="0">
                <a:solidFill>
                  <a:srgbClr val="0070C0"/>
                </a:solidFill>
                <a:latin typeface="Arial Black" panose="020B0A04020102020204" pitchFamily="34" charset="0"/>
              </a:rPr>
              <a:t>US</a:t>
            </a:r>
            <a:r>
              <a:rPr lang="en-US" sz="2400" dirty="0">
                <a:latin typeface="Arial Black" panose="020B0A04020102020204" pitchFamily="34" charset="0"/>
              </a:rPr>
              <a:t>						</a:t>
            </a:r>
            <a:r>
              <a:rPr lang="en-US" sz="4400" dirty="0">
                <a:solidFill>
                  <a:srgbClr val="FF0000"/>
                </a:solidFill>
                <a:latin typeface="Arial Black" panose="020B0A04020102020204" pitchFamily="34" charset="0"/>
              </a:rPr>
              <a:t>China</a:t>
            </a:r>
            <a:endParaRPr lang="en-US" sz="2400" dirty="0">
              <a:solidFill>
                <a:srgbClr val="FF0000"/>
              </a:solidFill>
              <a:latin typeface="Arial Black" panose="020B0A04020102020204" pitchFamily="34" charset="0"/>
            </a:endParaRPr>
          </a:p>
        </p:txBody>
      </p:sp>
      <p:sp>
        <p:nvSpPr>
          <p:cNvPr id="7172" name="Line 4">
            <a:extLst>
              <a:ext uri="{FF2B5EF4-FFF2-40B4-BE49-F238E27FC236}">
                <a16:creationId xmlns:a16="http://schemas.microsoft.com/office/drawing/2014/main" id="{99748486-A13D-ABFB-34F6-0E3E0921AE2E}"/>
              </a:ext>
            </a:extLst>
          </p:cNvPr>
          <p:cNvSpPr>
            <a:spLocks noChangeShapeType="1"/>
          </p:cNvSpPr>
          <p:nvPr/>
        </p:nvSpPr>
        <p:spPr bwMode="auto">
          <a:xfrm>
            <a:off x="762000" y="5441302"/>
            <a:ext cx="7315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173" name="Line 5">
            <a:extLst>
              <a:ext uri="{FF2B5EF4-FFF2-40B4-BE49-F238E27FC236}">
                <a16:creationId xmlns:a16="http://schemas.microsoft.com/office/drawing/2014/main" id="{655D0FF4-8837-7F0C-BF88-ED3E6AA5C6AA}"/>
              </a:ext>
            </a:extLst>
          </p:cNvPr>
          <p:cNvSpPr>
            <a:spLocks noChangeShapeType="1"/>
          </p:cNvSpPr>
          <p:nvPr/>
        </p:nvSpPr>
        <p:spPr bwMode="auto">
          <a:xfrm flipH="1">
            <a:off x="3810000" y="5441302"/>
            <a:ext cx="685800" cy="990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174" name="Line 6">
            <a:extLst>
              <a:ext uri="{FF2B5EF4-FFF2-40B4-BE49-F238E27FC236}">
                <a16:creationId xmlns:a16="http://schemas.microsoft.com/office/drawing/2014/main" id="{D3A17E89-65FB-FA04-22B2-ADE9AB573F91}"/>
              </a:ext>
            </a:extLst>
          </p:cNvPr>
          <p:cNvSpPr>
            <a:spLocks noChangeShapeType="1"/>
          </p:cNvSpPr>
          <p:nvPr/>
        </p:nvSpPr>
        <p:spPr bwMode="auto">
          <a:xfrm>
            <a:off x="4495800" y="5441302"/>
            <a:ext cx="685800" cy="990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175" name="Line 7">
            <a:extLst>
              <a:ext uri="{FF2B5EF4-FFF2-40B4-BE49-F238E27FC236}">
                <a16:creationId xmlns:a16="http://schemas.microsoft.com/office/drawing/2014/main" id="{F8A34457-66A9-F45C-497B-4E40435E321A}"/>
              </a:ext>
            </a:extLst>
          </p:cNvPr>
          <p:cNvSpPr>
            <a:spLocks noChangeShapeType="1"/>
          </p:cNvSpPr>
          <p:nvPr/>
        </p:nvSpPr>
        <p:spPr bwMode="auto">
          <a:xfrm>
            <a:off x="3810000" y="6431902"/>
            <a:ext cx="1371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847886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0E9F90D7-78CD-3AD3-A8AA-4D7DB180AD4B}"/>
              </a:ext>
            </a:extLst>
          </p:cNvPr>
          <p:cNvSpPr>
            <a:spLocks noGrp="1" noChangeArrowheads="1"/>
          </p:cNvSpPr>
          <p:nvPr>
            <p:ph type="title"/>
          </p:nvPr>
        </p:nvSpPr>
        <p:spPr/>
        <p:txBody>
          <a:bodyPr/>
          <a:lstStyle/>
          <a:p>
            <a:pPr eaLnBrk="1" hangingPunct="1">
              <a:defRPr/>
            </a:pPr>
            <a:r>
              <a:rPr lang="en-US" dirty="0">
                <a:latin typeface="Arial Black" panose="020B0A04020102020204" pitchFamily="34" charset="0"/>
              </a:rPr>
              <a:t>2. Idealism/Liberalism</a:t>
            </a:r>
          </a:p>
        </p:txBody>
      </p:sp>
      <p:sp>
        <p:nvSpPr>
          <p:cNvPr id="277507" name="Rectangle 3">
            <a:extLst>
              <a:ext uri="{FF2B5EF4-FFF2-40B4-BE49-F238E27FC236}">
                <a16:creationId xmlns:a16="http://schemas.microsoft.com/office/drawing/2014/main" id="{97250CEA-7AC6-0C9F-2D44-08CE52E67CB1}"/>
              </a:ext>
            </a:extLst>
          </p:cNvPr>
          <p:cNvSpPr>
            <a:spLocks noGrp="1" noChangeArrowheads="1"/>
          </p:cNvSpPr>
          <p:nvPr>
            <p:ph type="body" idx="1"/>
          </p:nvPr>
        </p:nvSpPr>
        <p:spPr/>
        <p:txBody>
          <a:bodyPr>
            <a:normAutofit/>
          </a:bodyPr>
          <a:lstStyle/>
          <a:p>
            <a:pPr eaLnBrk="1" hangingPunct="1">
              <a:defRPr/>
            </a:pPr>
            <a:r>
              <a:rPr lang="en-US" dirty="0">
                <a:latin typeface="Arial Black" panose="020B0A04020102020204" pitchFamily="34" charset="0"/>
              </a:rPr>
              <a:t>Not just power </a:t>
            </a:r>
          </a:p>
          <a:p>
            <a:pPr eaLnBrk="1" hangingPunct="1">
              <a:defRPr/>
            </a:pPr>
            <a:r>
              <a:rPr lang="en-US" dirty="0">
                <a:latin typeface="Arial Black" panose="020B0A04020102020204" pitchFamily="34" charset="0"/>
              </a:rPr>
              <a:t>Common interests and common values</a:t>
            </a:r>
          </a:p>
          <a:p>
            <a:pPr eaLnBrk="1" hangingPunct="1">
              <a:defRPr/>
            </a:pPr>
            <a:r>
              <a:rPr lang="en-US" dirty="0">
                <a:latin typeface="Arial Black" panose="020B0A04020102020204" pitchFamily="34" charset="0"/>
              </a:rPr>
              <a:t>Interdependence</a:t>
            </a:r>
          </a:p>
          <a:p>
            <a:pPr eaLnBrk="1" hangingPunct="1">
              <a:defRPr/>
            </a:pPr>
            <a:r>
              <a:rPr lang="en-US" dirty="0">
                <a:latin typeface="Arial Black" panose="020B0A04020102020204" pitchFamily="34" charset="0"/>
              </a:rPr>
              <a:t>Desire for rules, predictability, stability </a:t>
            </a:r>
          </a:p>
          <a:p>
            <a:pPr eaLnBrk="1" hangingPunct="1">
              <a:defRPr/>
            </a:pPr>
            <a:r>
              <a:rPr lang="en-US" dirty="0">
                <a:latin typeface="Arial Black" panose="020B0A04020102020204" pitchFamily="34" charset="0"/>
              </a:rPr>
              <a:t>International law</a:t>
            </a:r>
          </a:p>
          <a:p>
            <a:pPr eaLnBrk="1" hangingPunct="1">
              <a:defRPr/>
            </a:pPr>
            <a:r>
              <a:rPr lang="en-US" dirty="0">
                <a:latin typeface="Arial Black" panose="020B0A04020102020204" pitchFamily="34" charset="0"/>
              </a:rPr>
              <a:t>International Institutions</a:t>
            </a:r>
          </a:p>
          <a:p>
            <a:pPr eaLnBrk="1" hangingPunct="1">
              <a:defRPr/>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29C8-2C91-6C55-AD16-B06656A6637A}"/>
              </a:ext>
            </a:extLst>
          </p:cNvPr>
          <p:cNvSpPr>
            <a:spLocks noGrp="1"/>
          </p:cNvSpPr>
          <p:nvPr>
            <p:ph type="title"/>
          </p:nvPr>
        </p:nvSpPr>
        <p:spPr/>
        <p:txBody>
          <a:bodyPr/>
          <a:lstStyle/>
          <a:p>
            <a:pPr>
              <a:defRPr/>
            </a:pPr>
            <a:r>
              <a:rPr lang="en-US" dirty="0">
                <a:latin typeface="Arial Black" panose="020B0A04020102020204" pitchFamily="34" charset="0"/>
              </a:rPr>
              <a:t>International Law</a:t>
            </a:r>
          </a:p>
        </p:txBody>
      </p:sp>
      <p:sp>
        <p:nvSpPr>
          <p:cNvPr id="3" name="Content Placeholder 2">
            <a:extLst>
              <a:ext uri="{FF2B5EF4-FFF2-40B4-BE49-F238E27FC236}">
                <a16:creationId xmlns:a16="http://schemas.microsoft.com/office/drawing/2014/main" id="{13159FD6-C87B-BDB6-DAD6-BD0CB32E98A5}"/>
              </a:ext>
            </a:extLst>
          </p:cNvPr>
          <p:cNvSpPr>
            <a:spLocks noGrp="1"/>
          </p:cNvSpPr>
          <p:nvPr>
            <p:ph idx="1"/>
          </p:nvPr>
        </p:nvSpPr>
        <p:spPr/>
        <p:txBody>
          <a:bodyPr>
            <a:normAutofit/>
          </a:bodyPr>
          <a:lstStyle/>
          <a:p>
            <a:pPr>
              <a:defRPr/>
            </a:pPr>
            <a:r>
              <a:rPr lang="en-US" sz="3200" dirty="0">
                <a:latin typeface="Arial Black" panose="020B0A04020102020204" pitchFamily="34" charset="0"/>
              </a:rPr>
              <a:t>Sovereignty</a:t>
            </a:r>
          </a:p>
          <a:p>
            <a:pPr>
              <a:defRPr/>
            </a:pPr>
            <a:r>
              <a:rPr lang="en-US" sz="3200" dirty="0">
                <a:latin typeface="Arial Black" panose="020B0A04020102020204" pitchFamily="34" charset="0"/>
              </a:rPr>
              <a:t>Voluntary</a:t>
            </a:r>
          </a:p>
          <a:p>
            <a:pPr>
              <a:defRPr/>
            </a:pPr>
            <a:r>
              <a:rPr lang="en-US" sz="3200" dirty="0">
                <a:latin typeface="Arial Black" panose="020B0A04020102020204" pitchFamily="34" charset="0"/>
              </a:rPr>
              <a:t>Choosing cooperation over rivalry</a:t>
            </a:r>
          </a:p>
          <a:p>
            <a:pPr>
              <a:defRPr/>
            </a:pPr>
            <a:r>
              <a:rPr lang="en-US" sz="3200" dirty="0">
                <a:latin typeface="Arial Black" panose="020B0A04020102020204" pitchFamily="34" charset="0"/>
                <a:hlinkClick r:id="rId2"/>
              </a:rPr>
              <a:t>Multilateral Treaties Depository</a:t>
            </a:r>
            <a:endParaRPr lang="en-US" sz="3200" dirty="0">
              <a:latin typeface="Arial Black" panose="020B0A040201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B596A974-EF7E-D265-BFAE-46EC7797FDDF}"/>
              </a:ext>
            </a:extLst>
          </p:cNvPr>
          <p:cNvSpPr>
            <a:spLocks noGrp="1" noChangeArrowheads="1"/>
          </p:cNvSpPr>
          <p:nvPr>
            <p:ph type="title"/>
          </p:nvPr>
        </p:nvSpPr>
        <p:spPr>
          <a:xfrm>
            <a:off x="628650" y="365126"/>
            <a:ext cx="7886700" cy="1325563"/>
          </a:xfrm>
        </p:spPr>
        <p:txBody>
          <a:bodyPr/>
          <a:lstStyle/>
          <a:p>
            <a:pPr eaLnBrk="1" hangingPunct="1">
              <a:defRPr/>
            </a:pPr>
            <a:r>
              <a:rPr lang="en-US" sz="4000" dirty="0">
                <a:latin typeface="Arial Black" panose="020B0A04020102020204" pitchFamily="34" charset="0"/>
                <a:hlinkClick r:id="rId3"/>
              </a:rPr>
              <a:t>United Nations</a:t>
            </a:r>
            <a:endParaRPr lang="en-US" sz="4000" dirty="0">
              <a:latin typeface="Arial Black" panose="020B0A04020102020204" pitchFamily="34" charset="0"/>
            </a:endParaRPr>
          </a:p>
        </p:txBody>
      </p:sp>
      <p:sp>
        <p:nvSpPr>
          <p:cNvPr id="305155" name="Rectangle 3">
            <a:extLst>
              <a:ext uri="{FF2B5EF4-FFF2-40B4-BE49-F238E27FC236}">
                <a16:creationId xmlns:a16="http://schemas.microsoft.com/office/drawing/2014/main" id="{A6F1257D-68CF-DAA0-EF1F-ACB360717A83}"/>
              </a:ext>
            </a:extLst>
          </p:cNvPr>
          <p:cNvSpPr>
            <a:spLocks noGrp="1" noChangeArrowheads="1"/>
          </p:cNvSpPr>
          <p:nvPr>
            <p:ph type="body" idx="1"/>
          </p:nvPr>
        </p:nvSpPr>
        <p:spPr>
          <a:xfrm>
            <a:off x="1348273" y="2553069"/>
            <a:ext cx="6628067" cy="3735764"/>
          </a:xfrm>
        </p:spPr>
        <p:txBody>
          <a:bodyPr/>
          <a:lstStyle/>
          <a:p>
            <a:pPr eaLnBrk="1" hangingPunct="1">
              <a:defRPr/>
            </a:pPr>
            <a:endParaRPr lang="en-US" dirty="0"/>
          </a:p>
        </p:txBody>
      </p:sp>
      <p:pic>
        <p:nvPicPr>
          <p:cNvPr id="13316" name="Picture 4" descr="What to expect at the 2022 United Nations General Assembly : NPR">
            <a:extLst>
              <a:ext uri="{FF2B5EF4-FFF2-40B4-BE49-F238E27FC236}">
                <a16:creationId xmlns:a16="http://schemas.microsoft.com/office/drawing/2014/main" id="{A98E3951-5C6F-20C6-D6E9-A0CB8B824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041" y="1530221"/>
            <a:ext cx="7137918" cy="46493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345</TotalTime>
  <Words>722</Words>
  <Application>Microsoft Office PowerPoint</Application>
  <PresentationFormat>On-screen Show (4:3)</PresentationFormat>
  <Paragraphs>113</Paragraphs>
  <Slides>19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 Black</vt:lpstr>
      <vt:lpstr>Calibri</vt:lpstr>
      <vt:lpstr>Calibri Light</vt:lpstr>
      <vt:lpstr>Wingdings</vt:lpstr>
      <vt:lpstr>Office Theme</vt:lpstr>
      <vt:lpstr>PowerPoint Presentation</vt:lpstr>
      <vt:lpstr>Theories of  International Relations</vt:lpstr>
      <vt:lpstr>1. Realism</vt:lpstr>
      <vt:lpstr>Realist Great Power Rivalry: Power Transition Theory</vt:lpstr>
      <vt:lpstr>But maybe not war? The Cold War Balance of Power  1945-1990</vt:lpstr>
      <vt:lpstr>The Future of Asia? Balancing or Bandwagoning</vt:lpstr>
      <vt:lpstr>2. Idealism/Liberalism</vt:lpstr>
      <vt:lpstr>International Law</vt:lpstr>
      <vt:lpstr>United Nations</vt:lpstr>
      <vt:lpstr>Liberalism and Great Power Rivalry:  Hegemonic Stability Theory</vt:lpstr>
      <vt:lpstr>“Rules-based International Order”</vt:lpstr>
      <vt:lpstr>A New International Order?</vt:lpstr>
      <vt:lpstr>3. Constructivism</vt:lpstr>
      <vt:lpstr>Russian fear of invasion</vt:lpstr>
      <vt:lpstr>China: Qing Dynasty 1644-1911</vt:lpstr>
      <vt:lpstr>China: “100 Years of Humiliation”</vt:lpstr>
      <vt:lpstr>US: Woodrow Wilson, 1917</vt:lpstr>
      <vt:lpstr>US: GW Bush, 2005</vt:lpstr>
      <vt:lpstr>Constructivism and Great Power Rivalry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Newmann</dc:creator>
  <cp:lastModifiedBy>William Newmann</cp:lastModifiedBy>
  <cp:revision>5</cp:revision>
  <dcterms:created xsi:type="dcterms:W3CDTF">2023-08-27T15:38:06Z</dcterms:created>
  <dcterms:modified xsi:type="dcterms:W3CDTF">2023-08-28T15:02:12Z</dcterms:modified>
</cp:coreProperties>
</file>