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6" r:id="rId4"/>
    <p:sldId id="259" r:id="rId5"/>
    <p:sldId id="260"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3" d="100"/>
          <a:sy n="113" d="100"/>
        </p:scale>
        <p:origin x="86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6C3389-4251-46EE-837A-E0C8481B9DD9}" type="datetimeFigureOut">
              <a:rPr lang="en-US" smtClean="0"/>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720B4-75FE-4EDA-8178-04D849F811DC}" type="slidenum">
              <a:rPr lang="en-US" smtClean="0"/>
              <a:t>‹#›</a:t>
            </a:fld>
            <a:endParaRPr lang="en-US"/>
          </a:p>
        </p:txBody>
      </p:sp>
    </p:spTree>
    <p:extLst>
      <p:ext uri="{BB962C8B-B14F-4D97-AF65-F5344CB8AC3E}">
        <p14:creationId xmlns:p14="http://schemas.microsoft.com/office/powerpoint/2010/main" val="578489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6C3389-4251-46EE-837A-E0C8481B9DD9}" type="datetimeFigureOut">
              <a:rPr lang="en-US" smtClean="0"/>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720B4-75FE-4EDA-8178-04D849F811DC}" type="slidenum">
              <a:rPr lang="en-US" smtClean="0"/>
              <a:t>‹#›</a:t>
            </a:fld>
            <a:endParaRPr lang="en-US"/>
          </a:p>
        </p:txBody>
      </p:sp>
    </p:spTree>
    <p:extLst>
      <p:ext uri="{BB962C8B-B14F-4D97-AF65-F5344CB8AC3E}">
        <p14:creationId xmlns:p14="http://schemas.microsoft.com/office/powerpoint/2010/main" val="3503384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6C3389-4251-46EE-837A-E0C8481B9DD9}" type="datetimeFigureOut">
              <a:rPr lang="en-US" smtClean="0"/>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720B4-75FE-4EDA-8178-04D849F811DC}" type="slidenum">
              <a:rPr lang="en-US" smtClean="0"/>
              <a:t>‹#›</a:t>
            </a:fld>
            <a:endParaRPr lang="en-US"/>
          </a:p>
        </p:txBody>
      </p:sp>
    </p:spTree>
    <p:extLst>
      <p:ext uri="{BB962C8B-B14F-4D97-AF65-F5344CB8AC3E}">
        <p14:creationId xmlns:p14="http://schemas.microsoft.com/office/powerpoint/2010/main" val="481128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6C3389-4251-46EE-837A-E0C8481B9DD9}" type="datetimeFigureOut">
              <a:rPr lang="en-US" smtClean="0"/>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720B4-75FE-4EDA-8178-04D849F811DC}" type="slidenum">
              <a:rPr lang="en-US" smtClean="0"/>
              <a:t>‹#›</a:t>
            </a:fld>
            <a:endParaRPr lang="en-US"/>
          </a:p>
        </p:txBody>
      </p:sp>
    </p:spTree>
    <p:extLst>
      <p:ext uri="{BB962C8B-B14F-4D97-AF65-F5344CB8AC3E}">
        <p14:creationId xmlns:p14="http://schemas.microsoft.com/office/powerpoint/2010/main" val="1321849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6C3389-4251-46EE-837A-E0C8481B9DD9}" type="datetimeFigureOut">
              <a:rPr lang="en-US" smtClean="0"/>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720B4-75FE-4EDA-8178-04D849F811DC}" type="slidenum">
              <a:rPr lang="en-US" smtClean="0"/>
              <a:t>‹#›</a:t>
            </a:fld>
            <a:endParaRPr lang="en-US"/>
          </a:p>
        </p:txBody>
      </p:sp>
    </p:spTree>
    <p:extLst>
      <p:ext uri="{BB962C8B-B14F-4D97-AF65-F5344CB8AC3E}">
        <p14:creationId xmlns:p14="http://schemas.microsoft.com/office/powerpoint/2010/main" val="1050883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6C3389-4251-46EE-837A-E0C8481B9DD9}" type="datetimeFigureOut">
              <a:rPr lang="en-US" smtClean="0"/>
              <a:t>8/28/2023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6720B4-75FE-4EDA-8178-04D849F811DC}" type="slidenum">
              <a:rPr lang="en-US" smtClean="0"/>
              <a:t>‹#›</a:t>
            </a:fld>
            <a:endParaRPr lang="en-US"/>
          </a:p>
        </p:txBody>
      </p:sp>
    </p:spTree>
    <p:extLst>
      <p:ext uri="{BB962C8B-B14F-4D97-AF65-F5344CB8AC3E}">
        <p14:creationId xmlns:p14="http://schemas.microsoft.com/office/powerpoint/2010/main" val="2473112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6C3389-4251-46EE-837A-E0C8481B9DD9}" type="datetimeFigureOut">
              <a:rPr lang="en-US" smtClean="0"/>
              <a:t>8/28/2023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6720B4-75FE-4EDA-8178-04D849F811DC}" type="slidenum">
              <a:rPr lang="en-US" smtClean="0"/>
              <a:t>‹#›</a:t>
            </a:fld>
            <a:endParaRPr lang="en-US"/>
          </a:p>
        </p:txBody>
      </p:sp>
    </p:spTree>
    <p:extLst>
      <p:ext uri="{BB962C8B-B14F-4D97-AF65-F5344CB8AC3E}">
        <p14:creationId xmlns:p14="http://schemas.microsoft.com/office/powerpoint/2010/main" val="2733695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6C3389-4251-46EE-837A-E0C8481B9DD9}" type="datetimeFigureOut">
              <a:rPr lang="en-US" smtClean="0"/>
              <a:t>8/28/2023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6720B4-75FE-4EDA-8178-04D849F811DC}" type="slidenum">
              <a:rPr lang="en-US" smtClean="0"/>
              <a:t>‹#›</a:t>
            </a:fld>
            <a:endParaRPr lang="en-US"/>
          </a:p>
        </p:txBody>
      </p:sp>
    </p:spTree>
    <p:extLst>
      <p:ext uri="{BB962C8B-B14F-4D97-AF65-F5344CB8AC3E}">
        <p14:creationId xmlns:p14="http://schemas.microsoft.com/office/powerpoint/2010/main" val="3774395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6C3389-4251-46EE-837A-E0C8481B9DD9}" type="datetimeFigureOut">
              <a:rPr lang="en-US" smtClean="0"/>
              <a:t>8/28/2023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6720B4-75FE-4EDA-8178-04D849F811DC}" type="slidenum">
              <a:rPr lang="en-US" smtClean="0"/>
              <a:t>‹#›</a:t>
            </a:fld>
            <a:endParaRPr lang="en-US"/>
          </a:p>
        </p:txBody>
      </p:sp>
    </p:spTree>
    <p:extLst>
      <p:ext uri="{BB962C8B-B14F-4D97-AF65-F5344CB8AC3E}">
        <p14:creationId xmlns:p14="http://schemas.microsoft.com/office/powerpoint/2010/main" val="638416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6C3389-4251-46EE-837A-E0C8481B9DD9}" type="datetimeFigureOut">
              <a:rPr lang="en-US" smtClean="0"/>
              <a:t>8/28/2023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6720B4-75FE-4EDA-8178-04D849F811DC}" type="slidenum">
              <a:rPr lang="en-US" smtClean="0"/>
              <a:t>‹#›</a:t>
            </a:fld>
            <a:endParaRPr lang="en-US"/>
          </a:p>
        </p:txBody>
      </p:sp>
    </p:spTree>
    <p:extLst>
      <p:ext uri="{BB962C8B-B14F-4D97-AF65-F5344CB8AC3E}">
        <p14:creationId xmlns:p14="http://schemas.microsoft.com/office/powerpoint/2010/main" val="2878716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6C3389-4251-46EE-837A-E0C8481B9DD9}" type="datetimeFigureOut">
              <a:rPr lang="en-US" smtClean="0"/>
              <a:t>8/28/2023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6720B4-75FE-4EDA-8178-04D849F811DC}" type="slidenum">
              <a:rPr lang="en-US" smtClean="0"/>
              <a:t>‹#›</a:t>
            </a:fld>
            <a:endParaRPr lang="en-US"/>
          </a:p>
        </p:txBody>
      </p:sp>
    </p:spTree>
    <p:extLst>
      <p:ext uri="{BB962C8B-B14F-4D97-AF65-F5344CB8AC3E}">
        <p14:creationId xmlns:p14="http://schemas.microsoft.com/office/powerpoint/2010/main" val="3777668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0C0C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6C3389-4251-46EE-837A-E0C8481B9DD9}" type="datetimeFigureOut">
              <a:rPr lang="en-US" smtClean="0"/>
              <a:t>8/28/2023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6720B4-75FE-4EDA-8178-04D849F811DC}" type="slidenum">
              <a:rPr lang="en-US" smtClean="0"/>
              <a:t>‹#›</a:t>
            </a:fld>
            <a:endParaRPr lang="en-US"/>
          </a:p>
        </p:txBody>
      </p:sp>
    </p:spTree>
    <p:extLst>
      <p:ext uri="{BB962C8B-B14F-4D97-AF65-F5344CB8AC3E}">
        <p14:creationId xmlns:p14="http://schemas.microsoft.com/office/powerpoint/2010/main" val="34037785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95A5EFD-4161-4F0C-1509-371A63768970}"/>
              </a:ext>
            </a:extLst>
          </p:cNvPr>
          <p:cNvSpPr>
            <a:spLocks noGrp="1"/>
          </p:cNvSpPr>
          <p:nvPr>
            <p:ph type="title"/>
          </p:nvPr>
        </p:nvSpPr>
        <p:spPr>
          <a:xfrm>
            <a:off x="628650" y="365127"/>
            <a:ext cx="7886700" cy="511952"/>
          </a:xfrm>
        </p:spPr>
        <p:txBody>
          <a:bodyPr>
            <a:normAutofit fontScale="90000"/>
          </a:bodyPr>
          <a:lstStyle/>
          <a:p>
            <a:r>
              <a:rPr lang="en-US" dirty="0">
                <a:latin typeface="Arial Black" panose="020B0A04020102020204" pitchFamily="34" charset="0"/>
              </a:rPr>
              <a:t>East Asia</a:t>
            </a:r>
          </a:p>
        </p:txBody>
      </p:sp>
      <p:pic>
        <p:nvPicPr>
          <p:cNvPr id="2052" name="Picture 4">
            <a:extLst>
              <a:ext uri="{FF2B5EF4-FFF2-40B4-BE49-F238E27FC236}">
                <a16:creationId xmlns:a16="http://schemas.microsoft.com/office/drawing/2014/main" id="{775DE7FA-22CC-EBDB-695D-0E63028989D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138" t="13823" r="10526" b="12569"/>
          <a:stretch/>
        </p:blipFill>
        <p:spPr bwMode="auto">
          <a:xfrm>
            <a:off x="1399590" y="1063690"/>
            <a:ext cx="6102221" cy="5271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562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B3A6A-F0DA-375D-3637-7CA9A8DA1B9C}"/>
              </a:ext>
            </a:extLst>
          </p:cNvPr>
          <p:cNvSpPr>
            <a:spLocks noGrp="1"/>
          </p:cNvSpPr>
          <p:nvPr>
            <p:ph type="title"/>
          </p:nvPr>
        </p:nvSpPr>
        <p:spPr>
          <a:xfrm>
            <a:off x="628650" y="365127"/>
            <a:ext cx="7886700" cy="493290"/>
          </a:xfrm>
        </p:spPr>
        <p:txBody>
          <a:bodyPr>
            <a:normAutofit fontScale="90000"/>
          </a:bodyPr>
          <a:lstStyle/>
          <a:p>
            <a:r>
              <a:rPr lang="en-US" dirty="0">
                <a:latin typeface="Arial Black" panose="020B0A04020102020204" pitchFamily="34" charset="0"/>
              </a:rPr>
              <a:t>East Asia Again</a:t>
            </a:r>
          </a:p>
        </p:txBody>
      </p:sp>
      <p:pic>
        <p:nvPicPr>
          <p:cNvPr id="3074" name="Picture 2">
            <a:extLst>
              <a:ext uri="{FF2B5EF4-FFF2-40B4-BE49-F238E27FC236}">
                <a16:creationId xmlns:a16="http://schemas.microsoft.com/office/drawing/2014/main" id="{3592E698-CE4E-DBE8-4DF8-4F8316DE101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7624" y="1054359"/>
            <a:ext cx="6671388" cy="5438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864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FFD624-0742-E310-E6CE-D9092EB1EE86}"/>
              </a:ext>
            </a:extLst>
          </p:cNvPr>
          <p:cNvSpPr>
            <a:spLocks noGrp="1"/>
          </p:cNvSpPr>
          <p:nvPr>
            <p:ph type="title"/>
          </p:nvPr>
        </p:nvSpPr>
        <p:spPr/>
        <p:txBody>
          <a:bodyPr>
            <a:noAutofit/>
          </a:bodyPr>
          <a:lstStyle/>
          <a:p>
            <a:r>
              <a:rPr lang="en-US" sz="3200" dirty="0">
                <a:latin typeface="Arial Black" panose="020B0A04020102020204" pitchFamily="34" charset="0"/>
              </a:rPr>
              <a:t>2024 Taiwan Presidential Election</a:t>
            </a:r>
            <a:br>
              <a:rPr lang="en-US" sz="3200" dirty="0">
                <a:latin typeface="Arial Black" panose="020B0A04020102020204" pitchFamily="34" charset="0"/>
              </a:rPr>
            </a:br>
            <a:r>
              <a:rPr lang="en-US" sz="3200" dirty="0">
                <a:latin typeface="Arial Black" panose="020B0A04020102020204" pitchFamily="34" charset="0"/>
              </a:rPr>
              <a:t>January 13, 2024</a:t>
            </a:r>
          </a:p>
        </p:txBody>
      </p:sp>
      <p:sp>
        <p:nvSpPr>
          <p:cNvPr id="5" name="Text Placeholder 4">
            <a:extLst>
              <a:ext uri="{FF2B5EF4-FFF2-40B4-BE49-F238E27FC236}">
                <a16:creationId xmlns:a16="http://schemas.microsoft.com/office/drawing/2014/main" id="{7DDBEE5D-1BBD-76F1-02CC-C4FBEC4A19BD}"/>
              </a:ext>
            </a:extLst>
          </p:cNvPr>
          <p:cNvSpPr>
            <a:spLocks noGrp="1"/>
          </p:cNvSpPr>
          <p:nvPr>
            <p:ph type="body" idx="1"/>
          </p:nvPr>
        </p:nvSpPr>
        <p:spPr>
          <a:xfrm>
            <a:off x="629842" y="1681163"/>
            <a:ext cx="3868340" cy="1325562"/>
          </a:xfrm>
        </p:spPr>
        <p:txBody>
          <a:bodyPr>
            <a:normAutofit fontScale="77500" lnSpcReduction="20000"/>
          </a:bodyPr>
          <a:lstStyle/>
          <a:p>
            <a:r>
              <a:rPr lang="en-US" sz="4000" dirty="0"/>
              <a:t>KMT Candidate</a:t>
            </a:r>
          </a:p>
          <a:p>
            <a:r>
              <a:rPr lang="en-US" sz="4000" dirty="0"/>
              <a:t>Hou Yu-</a:t>
            </a:r>
            <a:r>
              <a:rPr lang="en-US" sz="4000" dirty="0" err="1"/>
              <a:t>ih</a:t>
            </a:r>
            <a:r>
              <a:rPr lang="en-US" sz="4000" dirty="0"/>
              <a:t> </a:t>
            </a:r>
          </a:p>
          <a:p>
            <a:r>
              <a:rPr lang="en-US" dirty="0"/>
              <a:t>(pronounced like Ho </a:t>
            </a:r>
            <a:r>
              <a:rPr lang="en-US" dirty="0" err="1"/>
              <a:t>Yo-ee</a:t>
            </a:r>
            <a:r>
              <a:rPr lang="en-US" dirty="0"/>
              <a:t>)</a:t>
            </a:r>
          </a:p>
        </p:txBody>
      </p:sp>
      <p:pic>
        <p:nvPicPr>
          <p:cNvPr id="9" name="Content Placeholder 8">
            <a:extLst>
              <a:ext uri="{FF2B5EF4-FFF2-40B4-BE49-F238E27FC236}">
                <a16:creationId xmlns:a16="http://schemas.microsoft.com/office/drawing/2014/main" id="{A645B50B-DB02-6040-927A-252392CDCD20}"/>
              </a:ext>
            </a:extLst>
          </p:cNvPr>
          <p:cNvPicPr>
            <a:picLocks noGrp="1" noChangeAspect="1"/>
          </p:cNvPicPr>
          <p:nvPr>
            <p:ph sz="half" idx="2"/>
          </p:nvPr>
        </p:nvPicPr>
        <p:blipFill>
          <a:blip r:embed="rId2"/>
          <a:stretch>
            <a:fillRect/>
          </a:stretch>
        </p:blipFill>
        <p:spPr>
          <a:xfrm>
            <a:off x="214604" y="3301829"/>
            <a:ext cx="4414546" cy="2592730"/>
          </a:xfrm>
          <a:prstGeom prst="rect">
            <a:avLst/>
          </a:prstGeom>
        </p:spPr>
      </p:pic>
      <p:sp>
        <p:nvSpPr>
          <p:cNvPr id="7" name="Text Placeholder 6">
            <a:extLst>
              <a:ext uri="{FF2B5EF4-FFF2-40B4-BE49-F238E27FC236}">
                <a16:creationId xmlns:a16="http://schemas.microsoft.com/office/drawing/2014/main" id="{D8833687-82B3-3602-CF85-5F7F6AC6519E}"/>
              </a:ext>
            </a:extLst>
          </p:cNvPr>
          <p:cNvSpPr>
            <a:spLocks noGrp="1"/>
          </p:cNvSpPr>
          <p:nvPr>
            <p:ph type="body" sz="quarter" idx="3"/>
          </p:nvPr>
        </p:nvSpPr>
        <p:spPr>
          <a:xfrm>
            <a:off x="5029200" y="1681162"/>
            <a:ext cx="3487341" cy="1248649"/>
          </a:xfrm>
        </p:spPr>
        <p:txBody>
          <a:bodyPr>
            <a:normAutofit fontScale="77500" lnSpcReduction="20000"/>
          </a:bodyPr>
          <a:lstStyle/>
          <a:p>
            <a:r>
              <a:rPr lang="en-US" sz="3800" dirty="0"/>
              <a:t>DPP Candidate</a:t>
            </a:r>
          </a:p>
          <a:p>
            <a:r>
              <a:rPr lang="en-US" sz="3800" dirty="0"/>
              <a:t>Lai Ching-</a:t>
            </a:r>
            <a:r>
              <a:rPr lang="en-US" sz="3800" dirty="0" err="1"/>
              <a:t>te</a:t>
            </a:r>
            <a:endParaRPr lang="en-US" sz="3800" dirty="0"/>
          </a:p>
          <a:p>
            <a:r>
              <a:rPr lang="en-US" dirty="0"/>
              <a:t>(pronounced like Lie Ching-tee)</a:t>
            </a:r>
          </a:p>
        </p:txBody>
      </p:sp>
      <p:pic>
        <p:nvPicPr>
          <p:cNvPr id="1026" name="Picture 2" descr="Taiwan ruling party's new chair vows to safeguard democracy | AP News">
            <a:extLst>
              <a:ext uri="{FF2B5EF4-FFF2-40B4-BE49-F238E27FC236}">
                <a16:creationId xmlns:a16="http://schemas.microsoft.com/office/drawing/2014/main" id="{1348C011-A7FF-004D-673C-2B3C40C83480}"/>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918399" y="3301829"/>
            <a:ext cx="3887788" cy="2592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996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2548BF6-F9F9-486D-BDD1-9CEAE6618F35}"/>
              </a:ext>
            </a:extLst>
          </p:cNvPr>
          <p:cNvSpPr>
            <a:spLocks noGrp="1"/>
          </p:cNvSpPr>
          <p:nvPr>
            <p:ph type="title"/>
          </p:nvPr>
        </p:nvSpPr>
        <p:spPr>
          <a:xfrm>
            <a:off x="628650" y="365126"/>
            <a:ext cx="7886700" cy="837141"/>
          </a:xfrm>
        </p:spPr>
        <p:txBody>
          <a:bodyPr/>
          <a:lstStyle/>
          <a:p>
            <a:r>
              <a:rPr lang="en-US" dirty="0">
                <a:latin typeface="Arial Black" panose="020B0A04020102020204" pitchFamily="34" charset="0"/>
              </a:rPr>
              <a:t>Simulation Roles</a:t>
            </a:r>
          </a:p>
        </p:txBody>
      </p:sp>
      <p:sp>
        <p:nvSpPr>
          <p:cNvPr id="11" name="Content Placeholder 10">
            <a:extLst>
              <a:ext uri="{FF2B5EF4-FFF2-40B4-BE49-F238E27FC236}">
                <a16:creationId xmlns:a16="http://schemas.microsoft.com/office/drawing/2014/main" id="{87E77278-2286-492D-91FB-DEF13CA64539}"/>
              </a:ext>
            </a:extLst>
          </p:cNvPr>
          <p:cNvSpPr>
            <a:spLocks noGrp="1"/>
          </p:cNvSpPr>
          <p:nvPr>
            <p:ph idx="1"/>
          </p:nvPr>
        </p:nvSpPr>
        <p:spPr>
          <a:xfrm>
            <a:off x="688710" y="1349829"/>
            <a:ext cx="7886700" cy="5143045"/>
          </a:xfrm>
        </p:spPr>
        <p:txBody>
          <a:bodyPr>
            <a:normAutofit fontScale="70000" lnSpcReduction="20000"/>
          </a:bodyPr>
          <a:lstStyle/>
          <a:p>
            <a:pPr marL="0" indent="0">
              <a:buNone/>
            </a:pPr>
            <a:r>
              <a:rPr lang="en-US" dirty="0"/>
              <a:t>  </a:t>
            </a:r>
          </a:p>
          <a:p>
            <a:endParaRPr lang="en-US" dirty="0"/>
          </a:p>
          <a:p>
            <a:pPr marL="0" indent="0">
              <a:buNone/>
            </a:pPr>
            <a:endParaRPr lang="en-US" dirty="0"/>
          </a:p>
          <a:p>
            <a:pPr marL="0" indent="0">
              <a:buNone/>
            </a:pPr>
            <a:r>
              <a:rPr lang="en-US" dirty="0"/>
              <a:t>For</a:t>
            </a:r>
          </a:p>
          <a:p>
            <a:endParaRPr lang="en-US" sz="4500" dirty="0">
              <a:latin typeface="Arial Black" panose="020B0A04020102020204" pitchFamily="34" charset="0"/>
            </a:endParaRPr>
          </a:p>
          <a:p>
            <a:r>
              <a:rPr lang="en-US" sz="4500" dirty="0">
                <a:latin typeface="Arial Black" panose="020B0A04020102020204" pitchFamily="34" charset="0"/>
              </a:rPr>
              <a:t>Australia 		Russia</a:t>
            </a:r>
          </a:p>
          <a:p>
            <a:r>
              <a:rPr lang="en-US" sz="4500" dirty="0">
                <a:latin typeface="Arial Black" panose="020B0A04020102020204" pitchFamily="34" charset="0"/>
              </a:rPr>
              <a:t>France 		Singapore</a:t>
            </a:r>
          </a:p>
          <a:p>
            <a:r>
              <a:rPr lang="en-US" sz="4500" dirty="0">
                <a:latin typeface="Arial Black" panose="020B0A04020102020204" pitchFamily="34" charset="0"/>
              </a:rPr>
              <a:t>India  			South Korea</a:t>
            </a:r>
          </a:p>
          <a:p>
            <a:r>
              <a:rPr lang="en-US" sz="4500" dirty="0">
                <a:latin typeface="Arial Black" panose="020B0A04020102020204" pitchFamily="34" charset="0"/>
              </a:rPr>
              <a:t>Indonesia  		Thailand</a:t>
            </a:r>
          </a:p>
          <a:p>
            <a:r>
              <a:rPr lang="en-US" sz="4500" dirty="0">
                <a:latin typeface="Arial Black" panose="020B0A04020102020204" pitchFamily="34" charset="0"/>
              </a:rPr>
              <a:t>Japan  			United Kingdom</a:t>
            </a:r>
          </a:p>
          <a:p>
            <a:r>
              <a:rPr lang="en-US" sz="4500" dirty="0">
                <a:latin typeface="Arial Black" panose="020B0A04020102020204" pitchFamily="34" charset="0"/>
              </a:rPr>
              <a:t>Malaysia  		United States</a:t>
            </a:r>
          </a:p>
          <a:p>
            <a:r>
              <a:rPr lang="en-US" sz="4500" dirty="0">
                <a:latin typeface="Arial Black" panose="020B0A04020102020204" pitchFamily="34" charset="0"/>
              </a:rPr>
              <a:t>Philippines  	Vietnam</a:t>
            </a:r>
          </a:p>
          <a:p>
            <a:endParaRPr lang="en-US" dirty="0"/>
          </a:p>
          <a:p>
            <a:endParaRPr lang="en-US" dirty="0"/>
          </a:p>
        </p:txBody>
      </p:sp>
      <p:graphicFrame>
        <p:nvGraphicFramePr>
          <p:cNvPr id="12" name="Content Placeholder 8">
            <a:extLst>
              <a:ext uri="{FF2B5EF4-FFF2-40B4-BE49-F238E27FC236}">
                <a16:creationId xmlns:a16="http://schemas.microsoft.com/office/drawing/2014/main" id="{347C67D0-9C96-4FB7-9710-1514B821853D}"/>
              </a:ext>
            </a:extLst>
          </p:cNvPr>
          <p:cNvGraphicFramePr>
            <a:graphicFrameLocks/>
          </p:cNvGraphicFramePr>
          <p:nvPr>
            <p:extLst>
              <p:ext uri="{D42A27DB-BD31-4B8C-83A1-F6EECF244321}">
                <p14:modId xmlns:p14="http://schemas.microsoft.com/office/powerpoint/2010/main" val="494505793"/>
              </p:ext>
            </p:extLst>
          </p:nvPr>
        </p:nvGraphicFramePr>
        <p:xfrm>
          <a:off x="688710" y="1478039"/>
          <a:ext cx="5328179" cy="1121475"/>
        </p:xfrm>
        <a:graphic>
          <a:graphicData uri="http://schemas.openxmlformats.org/drawingml/2006/table">
            <a:tbl>
              <a:tblPr firstRow="1" firstCol="1" bandRow="1">
                <a:tableStyleId>{5C22544A-7EE6-4342-B048-85BDC9FD1C3A}</a:tableStyleId>
              </a:tblPr>
              <a:tblGrid>
                <a:gridCol w="5328179">
                  <a:extLst>
                    <a:ext uri="{9D8B030D-6E8A-4147-A177-3AD203B41FA5}">
                      <a16:colId xmlns:a16="http://schemas.microsoft.com/office/drawing/2014/main" val="683202756"/>
                    </a:ext>
                  </a:extLst>
                </a:gridCol>
              </a:tblGrid>
              <a:tr h="0">
                <a:tc>
                  <a:txBody>
                    <a:bodyPr/>
                    <a:lstStyle/>
                    <a:p>
                      <a:pPr marL="0" marR="0">
                        <a:lnSpc>
                          <a:spcPct val="107000"/>
                        </a:lnSpc>
                        <a:spcBef>
                          <a:spcPts val="0"/>
                        </a:spcBef>
                        <a:spcAft>
                          <a:spcPts val="0"/>
                        </a:spcAft>
                      </a:pPr>
                      <a:r>
                        <a:rPr lang="en-US" sz="2400" dirty="0">
                          <a:effectLst/>
                          <a:latin typeface="Arial Black" panose="020B0A04020102020204" pitchFamily="34" charset="0"/>
                        </a:rPr>
                        <a:t>Minster for Foreign Affairs</a:t>
                      </a:r>
                      <a:endParaRPr lang="en-US" sz="24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12283938"/>
                  </a:ext>
                </a:extLst>
              </a:tr>
              <a:tr h="0">
                <a:tc>
                  <a:txBody>
                    <a:bodyPr/>
                    <a:lstStyle/>
                    <a:p>
                      <a:pPr marL="0" marR="0">
                        <a:lnSpc>
                          <a:spcPct val="107000"/>
                        </a:lnSpc>
                        <a:spcBef>
                          <a:spcPts val="0"/>
                        </a:spcBef>
                        <a:spcAft>
                          <a:spcPts val="0"/>
                        </a:spcAft>
                      </a:pPr>
                      <a:r>
                        <a:rPr lang="en-US" sz="2400">
                          <a:effectLst/>
                          <a:latin typeface="Arial Black" panose="020B0A04020102020204" pitchFamily="34" charset="0"/>
                        </a:rPr>
                        <a:t>Minister for Defense</a:t>
                      </a:r>
                      <a:endParaRPr lang="en-US" sz="240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23453243"/>
                  </a:ext>
                </a:extLst>
              </a:tr>
              <a:tr h="0">
                <a:tc>
                  <a:txBody>
                    <a:bodyPr/>
                    <a:lstStyle/>
                    <a:p>
                      <a:pPr marL="0" marR="0">
                        <a:lnSpc>
                          <a:spcPct val="107000"/>
                        </a:lnSpc>
                        <a:spcBef>
                          <a:spcPts val="0"/>
                        </a:spcBef>
                        <a:spcAft>
                          <a:spcPts val="0"/>
                        </a:spcAft>
                      </a:pPr>
                      <a:r>
                        <a:rPr lang="en-US" sz="2400" dirty="0">
                          <a:effectLst/>
                          <a:latin typeface="Arial Black" panose="020B0A04020102020204" pitchFamily="34" charset="0"/>
                        </a:rPr>
                        <a:t>Minister for Finance</a:t>
                      </a:r>
                      <a:endParaRPr lang="en-US" sz="24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0736968"/>
                  </a:ext>
                </a:extLst>
              </a:tr>
            </a:tbl>
          </a:graphicData>
        </a:graphic>
      </p:graphicFrame>
    </p:spTree>
    <p:extLst>
      <p:ext uri="{BB962C8B-B14F-4D97-AF65-F5344CB8AC3E}">
        <p14:creationId xmlns:p14="http://schemas.microsoft.com/office/powerpoint/2010/main" val="3924464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AFCF6-8901-4E2B-A483-065C80CDB286}"/>
              </a:ext>
            </a:extLst>
          </p:cNvPr>
          <p:cNvSpPr>
            <a:spLocks noGrp="1"/>
          </p:cNvSpPr>
          <p:nvPr>
            <p:ph type="title"/>
          </p:nvPr>
        </p:nvSpPr>
        <p:spPr>
          <a:xfrm>
            <a:off x="628650" y="365126"/>
            <a:ext cx="7886700" cy="913341"/>
          </a:xfrm>
        </p:spPr>
        <p:txBody>
          <a:bodyPr>
            <a:normAutofit fontScale="90000"/>
          </a:bodyPr>
          <a:lstStyle/>
          <a:p>
            <a:r>
              <a:rPr lang="en-US" dirty="0"/>
              <a:t>Your Assignment</a:t>
            </a:r>
            <a:br>
              <a:rPr lang="en-US" dirty="0"/>
            </a:br>
            <a:r>
              <a:rPr lang="en-US" sz="3100" dirty="0"/>
              <a:t>(from the paper instructions)</a:t>
            </a:r>
            <a:endParaRPr lang="en-US" dirty="0"/>
          </a:p>
        </p:txBody>
      </p:sp>
      <p:sp>
        <p:nvSpPr>
          <p:cNvPr id="3" name="Content Placeholder 2">
            <a:extLst>
              <a:ext uri="{FF2B5EF4-FFF2-40B4-BE49-F238E27FC236}">
                <a16:creationId xmlns:a16="http://schemas.microsoft.com/office/drawing/2014/main" id="{4EA1F2B9-A8DB-4D81-AE0F-BBCA54B32AD9}"/>
              </a:ext>
            </a:extLst>
          </p:cNvPr>
          <p:cNvSpPr>
            <a:spLocks noGrp="1"/>
          </p:cNvSpPr>
          <p:nvPr>
            <p:ph idx="1"/>
          </p:nvPr>
        </p:nvSpPr>
        <p:spPr>
          <a:xfrm>
            <a:off x="628650" y="1363133"/>
            <a:ext cx="7886700" cy="4813830"/>
          </a:xfrm>
        </p:spPr>
        <p:txBody>
          <a:bodyPr>
            <a:normAutofit fontScale="92500" lnSpcReduction="10000"/>
          </a:bodyPr>
          <a:lstStyle/>
          <a:p>
            <a:r>
              <a:rPr lang="en-US" sz="2400" dirty="0">
                <a:effectLst/>
                <a:latin typeface="Times New Roman" panose="02020603050405020304" pitchFamily="18" charset="0"/>
                <a:ea typeface="Times New Roman" panose="02020603050405020304" pitchFamily="18" charset="0"/>
              </a:rPr>
              <a:t>If you’re assigned a minister of foreign affairs role, you’ll be focusing on the diplomatic aspects of the situation; if you’re assigned a minister of defense role, you’ll focus on the military/security aspects; if you’re assigned the minister of finance role, you’ll focus on the economic aspects of the situation. </a:t>
            </a:r>
          </a:p>
          <a:p>
            <a:pPr marL="0" indent="0">
              <a:buNone/>
            </a:pPr>
            <a:endParaRPr lang="en-US" sz="2400" dirty="0">
              <a:effectLst/>
              <a:latin typeface="Times New Roman" panose="02020603050405020304" pitchFamily="18" charset="0"/>
              <a:ea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rPr>
              <a:t>What is in your nation’s national interest when it comes to a potential conflict between China and Taiwan? Is it in your nation’s interest to side with China (</a:t>
            </a:r>
            <a:r>
              <a:rPr lang="en-US" sz="2400" dirty="0" err="1">
                <a:effectLst/>
                <a:latin typeface="Times New Roman" panose="02020603050405020304" pitchFamily="18" charset="0"/>
                <a:ea typeface="Times New Roman" panose="02020603050405020304" pitchFamily="18" charset="0"/>
              </a:rPr>
              <a:t>bandwagoning</a:t>
            </a:r>
            <a:r>
              <a:rPr lang="en-US" sz="2400" dirty="0">
                <a:effectLst/>
                <a:latin typeface="Times New Roman" panose="02020603050405020304" pitchFamily="18" charset="0"/>
                <a:ea typeface="Times New Roman" panose="02020603050405020304" pitchFamily="18" charset="0"/>
              </a:rPr>
              <a:t> with the rising power in the region and the world)?  Is it in your nation’s interests to side with Taiwan (balancing against a revisionist power that aims to coerce other nations in the region)?  Will you lean toward neither, but hedge a little in one direction or the other?  Is it in your nation’s interest to be neutral and to do what you can to defuse the situation (because the status quo is best for you)?</a:t>
            </a:r>
            <a:endParaRPr lang="en-US" sz="3600" dirty="0"/>
          </a:p>
        </p:txBody>
      </p:sp>
    </p:spTree>
    <p:extLst>
      <p:ext uri="{BB962C8B-B14F-4D97-AF65-F5344CB8AC3E}">
        <p14:creationId xmlns:p14="http://schemas.microsoft.com/office/powerpoint/2010/main" val="39238834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56</TotalTime>
  <Words>261</Words>
  <Application>Microsoft Office PowerPoint</Application>
  <PresentationFormat>On-screen Show (4:3)</PresentationFormat>
  <Paragraphs>29</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Arial Black</vt:lpstr>
      <vt:lpstr>Calibri</vt:lpstr>
      <vt:lpstr>Calibri Light</vt:lpstr>
      <vt:lpstr>Times New Roman</vt:lpstr>
      <vt:lpstr>Office Theme</vt:lpstr>
      <vt:lpstr>East Asia</vt:lpstr>
      <vt:lpstr>East Asia Again</vt:lpstr>
      <vt:lpstr>2024 Taiwan Presidential Election January 13, 2024</vt:lpstr>
      <vt:lpstr>Simulation Roles</vt:lpstr>
      <vt:lpstr>Your Assignment (from the paper instructions)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Taiwan Presidential Election January 13, 2024</dc:title>
  <dc:creator>William Newmann</dc:creator>
  <cp:lastModifiedBy>William Newmann</cp:lastModifiedBy>
  <cp:revision>5</cp:revision>
  <dcterms:created xsi:type="dcterms:W3CDTF">2023-08-27T20:13:47Z</dcterms:created>
  <dcterms:modified xsi:type="dcterms:W3CDTF">2023-08-28T15:02:02Z</dcterms:modified>
</cp:coreProperties>
</file>