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9" r:id="rId4"/>
    <p:sldId id="258" r:id="rId5"/>
    <p:sldId id="259" r:id="rId6"/>
    <p:sldId id="290" r:id="rId7"/>
    <p:sldId id="260" r:id="rId8"/>
    <p:sldId id="264" r:id="rId9"/>
    <p:sldId id="262" r:id="rId10"/>
    <p:sldId id="263" r:id="rId11"/>
    <p:sldId id="265" r:id="rId12"/>
    <p:sldId id="267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>
        <p:scale>
          <a:sx n="82" d="100"/>
          <a:sy n="82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Newmann" userId="e3cd68c4066c70e4" providerId="LiveId" clId="{B97625B3-5CC8-4F0C-8A15-3BB6095D22FB}"/>
    <pc:docChg chg="modSld">
      <pc:chgData name="William Newmann" userId="e3cd68c4066c70e4" providerId="LiveId" clId="{B97625B3-5CC8-4F0C-8A15-3BB6095D22FB}" dt="2023-06-16T17:58:20.552" v="2" actId="14100"/>
      <pc:docMkLst>
        <pc:docMk/>
      </pc:docMkLst>
      <pc:sldChg chg="modSp mod">
        <pc:chgData name="William Newmann" userId="e3cd68c4066c70e4" providerId="LiveId" clId="{B97625B3-5CC8-4F0C-8A15-3BB6095D22FB}" dt="2023-06-16T17:58:20.552" v="2" actId="14100"/>
        <pc:sldMkLst>
          <pc:docMk/>
          <pc:sldMk cId="2989671065" sldId="260"/>
        </pc:sldMkLst>
        <pc:spChg chg="mod">
          <ac:chgData name="William Newmann" userId="e3cd68c4066c70e4" providerId="LiveId" clId="{B97625B3-5CC8-4F0C-8A15-3BB6095D22FB}" dt="2023-06-16T17:58:20.552" v="2" actId="14100"/>
          <ac:spMkLst>
            <pc:docMk/>
            <pc:sldMk cId="2989671065" sldId="260"/>
            <ac:spMk id="184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D0AE-CF0F-44CD-90AE-EDF330712702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B7977-4DBB-4D34-A883-267503491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1395A-B036-4B30-9444-5B083AD8EC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22984-BB36-47F8-A8D6-95905099B9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1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AA6A-095D-4CDE-BEFD-E49077C50F2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C9AE-2497-4AD5-9D6C-01FB08B1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.org/ota/reports/811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abel.hathitrust.org/cgi/pt?id=uiug.30112105080276;view=1up;seq=1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tate.gov/www/global/arms/starthtm/start2/stiitoc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lphahistory.com/coldwar/john-foster-dulles-massive-retaliatory-power-1954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irp/offdocs/pd/pd59.pdf" TargetMode="External"/><Relationship Id="rId2" Type="http://schemas.openxmlformats.org/officeDocument/2006/relationships/hyperlink" Target="http://www.fas.org/irp/offdocs/nsdm-nixon/nsdm_24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s.org/irp/offdocs/nsdd/nsdd-13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Nuclear Strategy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We have all these weapons.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How might we use them?</a:t>
            </a:r>
          </a:p>
          <a:p>
            <a:endParaRPr lang="en-US" sz="3600" dirty="0">
              <a:latin typeface="Arial Black" panose="020B0A04020102020204" pitchFamily="34" charset="0"/>
            </a:endParaRPr>
          </a:p>
          <a:p>
            <a:r>
              <a:rPr lang="en-US" sz="3600" dirty="0">
                <a:latin typeface="Arial Black" panose="020B0A04020102020204" pitchFamily="34" charset="0"/>
              </a:rPr>
              <a:t>Deterrence strategies.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If deterrence fails?</a:t>
            </a:r>
          </a:p>
          <a:p>
            <a:endParaRPr lang="en-US" sz="3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			     MIRVs on MX Missile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794" y="2272937"/>
            <a:ext cx="3122022" cy="3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25" y="304800"/>
            <a:ext cx="9727475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US Second Strike Capability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325" y="1645920"/>
            <a:ext cx="11207931" cy="445008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Arial Black" panose="020B0A04020102020204" pitchFamily="34" charset="0"/>
              </a:rPr>
              <a:t>Soviet First Strike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US Second strike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Scenario: Everyone Dies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438400" y="4648200"/>
            <a:ext cx="1676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prstClr val="black"/>
                </a:solidFill>
                <a:latin typeface="Arial" panose="020B0604020202020204" pitchFamily="34" charset="0"/>
              </a:rPr>
              <a:t>US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305800" y="4724400"/>
            <a:ext cx="1905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prstClr val="black"/>
                </a:solidFill>
                <a:latin typeface="Arial" panose="020B0604020202020204" pitchFamily="34" charset="0"/>
              </a:rPr>
              <a:t>USSR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5943600" y="3962400"/>
            <a:ext cx="2590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3733800" y="3962400"/>
            <a:ext cx="2209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V="1">
            <a:off x="3276600" y="2895600"/>
            <a:ext cx="33528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6629400" y="2895600"/>
            <a:ext cx="23622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6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" y="365125"/>
            <a:ext cx="107529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Survivable Second Strike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90688"/>
            <a:ext cx="116128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Nuclear Triad</a:t>
            </a:r>
          </a:p>
          <a:p>
            <a:pPr marL="0" indent="0">
              <a:buNone/>
            </a:pPr>
            <a:endParaRPr lang="en-US" sz="36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Black" panose="020B0A04020102020204" pitchFamily="34" charset="0"/>
              </a:rPr>
              <a:t>US Ohio-Class SSBN			   USSR Typhoon/</a:t>
            </a:r>
            <a:r>
              <a:rPr lang="en-US" sz="2400" b="1" dirty="0" err="1">
                <a:latin typeface="Arial Black" panose="020B0A04020102020204" pitchFamily="34" charset="0"/>
              </a:rPr>
              <a:t>Akula</a:t>
            </a:r>
            <a:r>
              <a:rPr lang="en-US" sz="2400" b="1" dirty="0">
                <a:latin typeface="Arial Black" panose="020B0A04020102020204" pitchFamily="34" charset="0"/>
              </a:rPr>
              <a:t>-class SSBN</a:t>
            </a: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0" y="2704011"/>
            <a:ext cx="3971109" cy="2268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74" y="2704011"/>
            <a:ext cx="3592286" cy="23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29205" y="277814"/>
            <a:ext cx="10208871" cy="98382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ICBM Vulnerability 1970s</a:t>
            </a:r>
            <a:endParaRPr lang="en-US" altLang="en-US" sz="5400" b="1" i="1" dirty="0">
              <a:latin typeface="Franklin Gothic Demi Cond" panose="020B07060304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MX Missile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95" y="1468186"/>
            <a:ext cx="3706689" cy="5066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44" y="1468186"/>
            <a:ext cx="4047916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6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8193" y="277814"/>
            <a:ext cx="11234057" cy="86518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The Threat: Soviet “Heavy” Missiles</a:t>
            </a:r>
          </a:p>
        </p:txBody>
      </p:sp>
      <p:pic>
        <p:nvPicPr>
          <p:cNvPr id="13315" name="Content Placeholder 3" descr="https://www.fas.org/irp/dia/product/87_icbm_co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8"/>
          <a:stretch>
            <a:fillRect/>
          </a:stretch>
        </p:blipFill>
        <p:spPr>
          <a:xfrm>
            <a:off x="1081750" y="1143001"/>
            <a:ext cx="10110969" cy="5334000"/>
          </a:xfrm>
        </p:spPr>
      </p:pic>
    </p:spTree>
    <p:extLst>
      <p:ext uri="{BB962C8B-B14F-4D97-AF65-F5344CB8AC3E}">
        <p14:creationId xmlns:p14="http://schemas.microsoft.com/office/powerpoint/2010/main" val="18712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The Future Threat: </a:t>
            </a:r>
            <a:br>
              <a:rPr lang="en-US" altLang="en-US" dirty="0">
                <a:latin typeface="Arial Black" panose="020B0A04020102020204" pitchFamily="34" charset="0"/>
              </a:rPr>
            </a:br>
            <a:r>
              <a:rPr lang="en-US" altLang="en-US" dirty="0">
                <a:latin typeface="Arial Black" panose="020B0A04020102020204" pitchFamily="34" charset="0"/>
              </a:rPr>
              <a:t>More Vulnerability?</a:t>
            </a:r>
          </a:p>
        </p:txBody>
      </p:sp>
      <p:pic>
        <p:nvPicPr>
          <p:cNvPr id="14339" name="Content Placeholder 3" descr="http://static.newworldencyclopedia.org/thumb/b/bb/US_and_USSR_nuclear_stockpiles.svg/220px-US_and_USSR_nuclear_stockpiles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757" y="1752600"/>
            <a:ext cx="10278319" cy="4495800"/>
          </a:xfrm>
        </p:spPr>
      </p:pic>
    </p:spTree>
    <p:extLst>
      <p:ext uri="{BB962C8B-B14F-4D97-AF65-F5344CB8AC3E}">
        <p14:creationId xmlns:p14="http://schemas.microsoft.com/office/powerpoint/2010/main" val="27537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MX Multiple Protective Shelters</a:t>
            </a:r>
          </a:p>
        </p:txBody>
      </p:sp>
      <p:pic>
        <p:nvPicPr>
          <p:cNvPr id="16387" name="Content Placeholder 3" descr="http://waynebiddle.com/wp-content/uploads/2012/06/MX1-300x2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871" y="1997597"/>
            <a:ext cx="9757457" cy="3886200"/>
          </a:xfrm>
        </p:spPr>
      </p:pic>
    </p:spTree>
    <p:extLst>
      <p:ext uri="{BB962C8B-B14F-4D97-AF65-F5344CB8AC3E}">
        <p14:creationId xmlns:p14="http://schemas.microsoft.com/office/powerpoint/2010/main" val="333333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Cluster Based MPS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643" y="1524000"/>
            <a:ext cx="10706582" cy="4870450"/>
          </a:xfrm>
          <a:noFill/>
        </p:spPr>
      </p:pic>
    </p:spTree>
    <p:extLst>
      <p:ext uri="{BB962C8B-B14F-4D97-AF65-F5344CB8AC3E}">
        <p14:creationId xmlns:p14="http://schemas.microsoft.com/office/powerpoint/2010/main" val="115978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Another View of MPS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1641476"/>
            <a:ext cx="10123025" cy="4448175"/>
          </a:xfrm>
          <a:noFill/>
        </p:spPr>
      </p:pic>
    </p:spTree>
    <p:extLst>
      <p:ext uri="{BB962C8B-B14F-4D97-AF65-F5344CB8AC3E}">
        <p14:creationId xmlns:p14="http://schemas.microsoft.com/office/powerpoint/2010/main" val="16039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1981: Back to Drawing Board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Arial Black" panose="020B0A04020102020204" pitchFamily="34" charset="0"/>
              </a:rPr>
              <a:t>Townes Commission (Executive)</a:t>
            </a:r>
          </a:p>
          <a:p>
            <a:pPr eaLnBrk="1" hangingPunct="1"/>
            <a:r>
              <a:rPr lang="en-US" altLang="en-US" sz="3200" dirty="0">
                <a:latin typeface="Arial Black" panose="020B0A04020102020204" pitchFamily="34" charset="0"/>
              </a:rPr>
              <a:t>OTA, </a:t>
            </a:r>
            <a:r>
              <a:rPr lang="en-US" altLang="en-US" sz="3200" i="1" dirty="0">
                <a:latin typeface="Arial Black" panose="020B0A04020102020204" pitchFamily="34" charset="0"/>
                <a:hlinkClick r:id="rId2"/>
              </a:rPr>
              <a:t>MX Missile Basing</a:t>
            </a:r>
            <a:r>
              <a:rPr lang="en-US" altLang="en-US" sz="3200" dirty="0">
                <a:latin typeface="Arial Black" panose="020B0A04020102020204" pitchFamily="34" charset="0"/>
              </a:rPr>
              <a:t>, 1981 (Legislative)</a:t>
            </a:r>
          </a:p>
          <a:p>
            <a:pPr eaLnBrk="1" hangingPunct="1"/>
            <a:endParaRPr lang="en-US" altLang="en-US" sz="3200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 Black" panose="020B0A04020102020204" pitchFamily="34" charset="0"/>
              </a:rPr>
              <a:t>IDEAS:</a:t>
            </a:r>
          </a:p>
          <a:p>
            <a:pPr lvl="1" eaLnBrk="1" hangingPunct="1"/>
            <a:r>
              <a:rPr lang="en-US" altLang="en-US" sz="2800" dirty="0">
                <a:latin typeface="Arial Black" panose="020B0A04020102020204" pitchFamily="34" charset="0"/>
              </a:rPr>
              <a:t>35 Basing modes considered!!!!</a:t>
            </a:r>
          </a:p>
        </p:txBody>
      </p:sp>
    </p:spTree>
    <p:extLst>
      <p:ext uri="{BB962C8B-B14F-4D97-AF65-F5344CB8AC3E}">
        <p14:creationId xmlns:p14="http://schemas.microsoft.com/office/powerpoint/2010/main" val="330349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1. Rail Mobile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3" descr="http://fas.org/nuke/guide/usa/icbm/us_peacekeeper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19" y="1828800"/>
            <a:ext cx="9815332" cy="39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82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Two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latin typeface="Arial Black" panose="020B0A04020102020204" pitchFamily="34" charset="0"/>
              </a:rPr>
              <a:t>Are nuclear weapons usable?</a:t>
            </a:r>
          </a:p>
          <a:p>
            <a:pPr marL="742950" indent="-742950">
              <a:buAutoNum type="arabicPeriod"/>
            </a:pPr>
            <a:endParaRPr lang="en-US" sz="4000" dirty="0">
              <a:latin typeface="Arial Black" panose="020B0A04020102020204" pitchFamily="34" charset="0"/>
            </a:endParaRPr>
          </a:p>
          <a:p>
            <a:pPr marL="742950" indent="-742950">
              <a:buAutoNum type="arabicPeriod"/>
            </a:pPr>
            <a:endParaRPr lang="en-US" sz="4000" dirty="0">
              <a:latin typeface="Arial Black" panose="020B0A04020102020204" pitchFamily="34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latin typeface="Arial Black" panose="020B0A04020102020204" pitchFamily="34" charset="0"/>
              </a:rPr>
              <a:t>Strategy for Deterrence? 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Assured Destruction vs. Warfighting</a:t>
            </a:r>
          </a:p>
          <a:p>
            <a:pPr marL="0" indent="0" algn="ctr">
              <a:buNone/>
            </a:pP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6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The HO Version</a:t>
            </a:r>
          </a:p>
        </p:txBody>
      </p:sp>
      <p:pic>
        <p:nvPicPr>
          <p:cNvPr id="22531" name="Content Placeholder 3" descr="http://www.ttos-sp.org/wp-content/uploads/2014/04/Missile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3671" y="1523999"/>
            <a:ext cx="6199529" cy="4888375"/>
          </a:xfrm>
        </p:spPr>
      </p:pic>
    </p:spTree>
    <p:extLst>
      <p:ext uri="{BB962C8B-B14F-4D97-AF65-F5344CB8AC3E}">
        <p14:creationId xmlns:p14="http://schemas.microsoft.com/office/powerpoint/2010/main" val="76267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3068" y="277814"/>
            <a:ext cx="11482086" cy="71278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 Black" panose="020B0A04020102020204" pitchFamily="34" charset="0"/>
              </a:rPr>
              <a:t>2. Underground Basing: A “DUMB” Idea?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733" y="1066800"/>
            <a:ext cx="10104699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322221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Launch of Underground-based MX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570" y="1283825"/>
            <a:ext cx="7836060" cy="5406341"/>
          </a:xfrm>
          <a:noFill/>
        </p:spPr>
      </p:pic>
    </p:spTree>
    <p:extLst>
      <p:ext uri="{BB962C8B-B14F-4D97-AF65-F5344CB8AC3E}">
        <p14:creationId xmlns:p14="http://schemas.microsoft.com/office/powerpoint/2010/main" val="427271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3. Submarine-based MX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8"/>
          <a:stretch>
            <a:fillRect/>
          </a:stretch>
        </p:blipFill>
        <p:spPr>
          <a:xfrm>
            <a:off x="1481559" y="1371599"/>
            <a:ext cx="8046720" cy="5318567"/>
          </a:xfrm>
          <a:noFill/>
        </p:spPr>
      </p:pic>
    </p:spTree>
    <p:extLst>
      <p:ext uri="{BB962C8B-B14F-4D97-AF65-F5344CB8AC3E}">
        <p14:creationId xmlns:p14="http://schemas.microsoft.com/office/powerpoint/2010/main" val="299169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But wait! There’s More…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585732"/>
            <a:ext cx="10515600" cy="4591231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z="3600" dirty="0">
                <a:latin typeface="Arial Black" panose="020B0A04020102020204" pitchFamily="34" charset="0"/>
              </a:rPr>
              <a:t>Silo-Based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z="3600" dirty="0">
                <a:latin typeface="Arial Black" panose="020B0A04020102020204" pitchFamily="34" charset="0"/>
              </a:rPr>
              <a:t>Airborne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z="3600" dirty="0">
                <a:latin typeface="Arial Black" panose="020B0A04020102020204" pitchFamily="34" charset="0"/>
              </a:rPr>
              <a:t>Surface ship launch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z="3600" dirty="0">
                <a:latin typeface="Arial Black" panose="020B0A04020102020204" pitchFamily="34" charset="0"/>
              </a:rPr>
              <a:t>Closely-Spaced Basing (Dense Pack)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z="3600" dirty="0">
                <a:latin typeface="Arial Black" panose="020B0A04020102020204" pitchFamily="34" charset="0"/>
              </a:rPr>
              <a:t>Ballistic Missile Defense</a:t>
            </a:r>
          </a:p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n-US" altLang="en-US" sz="3600" dirty="0">
                <a:latin typeface="Arial Black" panose="020B0A04020102020204" pitchFamily="34" charset="0"/>
              </a:rPr>
              <a:t>Launch on warning…</a:t>
            </a:r>
          </a:p>
        </p:txBody>
      </p:sp>
    </p:spTree>
    <p:extLst>
      <p:ext uri="{BB962C8B-B14F-4D97-AF65-F5344CB8AC3E}">
        <p14:creationId xmlns:p14="http://schemas.microsoft.com/office/powerpoint/2010/main" val="286518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New Commission 1983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6916"/>
            <a:ext cx="10515600" cy="49500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>
                <a:latin typeface="Arial Black" panose="020B0A04020102020204" pitchFamily="34" charset="0"/>
                <a:hlinkClick r:id="rId2"/>
              </a:rPr>
              <a:t>Scowcroft Commission </a:t>
            </a:r>
            <a:r>
              <a:rPr lang="en-US" sz="3600" dirty="0">
                <a:latin typeface="Arial Black" panose="020B0A04020102020204" pitchFamily="34" charset="0"/>
              </a:rPr>
              <a:t>(President’s Commission on Strategic Forces)</a:t>
            </a:r>
          </a:p>
          <a:p>
            <a:pPr>
              <a:defRPr/>
            </a:pPr>
            <a:endParaRPr lang="en-US" sz="3600" dirty="0"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endParaRPr lang="en-US" sz="3600" dirty="0"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endParaRPr lang="en-US" sz="3600" dirty="0"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Arial Black" panose="020B0A04020102020204" pitchFamily="34" charset="0"/>
              </a:rPr>
              <a:t>Solution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>
                <a:latin typeface="Arial Black" panose="020B0A04020102020204" pitchFamily="34" charset="0"/>
              </a:rPr>
              <a:t>MX in Silos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>
                <a:latin typeface="Arial Black" panose="020B0A04020102020204" pitchFamily="34" charset="0"/>
              </a:rPr>
              <a:t>Small ICBM (</a:t>
            </a:r>
            <a:r>
              <a:rPr lang="en-US" sz="3600" dirty="0" err="1">
                <a:latin typeface="Arial Black" panose="020B0A04020102020204" pitchFamily="34" charset="0"/>
              </a:rPr>
              <a:t>Midgetman</a:t>
            </a:r>
            <a:r>
              <a:rPr lang="en-US" sz="3600" dirty="0">
                <a:latin typeface="Arial Black" panose="020B0A04020102020204" pitchFamily="34" charset="0"/>
              </a:rPr>
              <a:t>): Road Mobile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5235"/>
            <a:ext cx="4741762" cy="25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Small ICBM (</a:t>
            </a:r>
            <a:r>
              <a:rPr lang="en-US" altLang="en-US" b="1" dirty="0" err="1">
                <a:latin typeface="Arial Black" panose="020B0A04020102020204" pitchFamily="34" charset="0"/>
              </a:rPr>
              <a:t>Midgetman</a:t>
            </a:r>
            <a:r>
              <a:rPr lang="en-US" altLang="en-US" b="1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28675" name="Content Placeholder 3" descr="http://www.fas.org/nuke/guide/usa/icbm/sicbm_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25" y="1600201"/>
            <a:ext cx="3587750" cy="4530725"/>
          </a:xfrm>
        </p:spPr>
      </p:pic>
    </p:spTree>
    <p:extLst>
      <p:ext uri="{BB962C8B-B14F-4D97-AF65-F5344CB8AC3E}">
        <p14:creationId xmlns:p14="http://schemas.microsoft.com/office/powerpoint/2010/main" val="52339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SICBM-HML</a:t>
            </a:r>
          </a:p>
        </p:txBody>
      </p:sp>
      <p:pic>
        <p:nvPicPr>
          <p:cNvPr id="29699" name="Content Placeholder 3" descr="http://www.fas.org/nuke/guide/usa/icbm/hml_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306" y="1600201"/>
            <a:ext cx="8405533" cy="4530725"/>
          </a:xfrm>
        </p:spPr>
      </p:pic>
    </p:spTree>
    <p:extLst>
      <p:ext uri="{BB962C8B-B14F-4D97-AF65-F5344CB8AC3E}">
        <p14:creationId xmlns:p14="http://schemas.microsoft.com/office/powerpoint/2010/main" val="311928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SICBM-HML</a:t>
            </a:r>
          </a:p>
        </p:txBody>
      </p:sp>
      <p:pic>
        <p:nvPicPr>
          <p:cNvPr id="30723" name="Content Placeholder 3" descr="SICBM HML, National Museum of the USAF, by John Hec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191" y="1295401"/>
            <a:ext cx="9630137" cy="5174847"/>
          </a:xfrm>
        </p:spPr>
      </p:pic>
    </p:spTree>
    <p:extLst>
      <p:ext uri="{BB962C8B-B14F-4D97-AF65-F5344CB8AC3E}">
        <p14:creationId xmlns:p14="http://schemas.microsoft.com/office/powerpoint/2010/main" val="317930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36608" y="277814"/>
            <a:ext cx="9574192" cy="1322387"/>
          </a:xfrm>
        </p:spPr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Rail-Mobile MX: 1985-1986</a:t>
            </a:r>
          </a:p>
        </p:txBody>
      </p:sp>
      <p:pic>
        <p:nvPicPr>
          <p:cNvPr id="31747" name="Content Placeholder 3" descr="http://www.smarttinc.com/email/NL-0913/dyk-0913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595" y="1770927"/>
            <a:ext cx="9387068" cy="4378325"/>
          </a:xfrm>
        </p:spPr>
      </p:pic>
    </p:spTree>
    <p:extLst>
      <p:ext uri="{BB962C8B-B14F-4D97-AF65-F5344CB8AC3E}">
        <p14:creationId xmlns:p14="http://schemas.microsoft.com/office/powerpoint/2010/main" val="38375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72CB-47EA-9681-2D14-660F9EB5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7D17-F00F-0BFE-370D-291EF6A6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Arial Black" panose="020B0A04020102020204" pitchFamily="34" charset="0"/>
              </a:rPr>
              <a:t>Are nuclear weapons usable?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8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312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1989: MX Back in Silos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1991: START II Eliminates 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  <a:hlinkClick r:id="rId2"/>
              </a:rPr>
              <a:t>START II</a:t>
            </a:r>
            <a:r>
              <a:rPr lang="en-US" sz="3600" dirty="0">
                <a:latin typeface="Arial Black" panose="020B0A04020102020204" pitchFamily="34" charset="0"/>
              </a:rPr>
              <a:t> 1991</a:t>
            </a:r>
          </a:p>
          <a:p>
            <a:pPr marL="0" indent="0">
              <a:buNone/>
            </a:pP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60" y="1898248"/>
            <a:ext cx="3754702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50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Usable? 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783"/>
            <a:ext cx="10515600" cy="42921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latin typeface="Arial Black" panose="020B0A04020102020204" pitchFamily="34" charset="0"/>
              </a:rPr>
              <a:t>Bernard Brodie,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i="1" dirty="0">
                <a:latin typeface="Arial Black" panose="020B0A04020102020204" pitchFamily="34" charset="0"/>
              </a:rPr>
              <a:t>The Absolute Weapon, </a:t>
            </a:r>
            <a:r>
              <a:rPr lang="en-US" sz="3200" b="1" dirty="0">
                <a:latin typeface="Arial Black" panose="020B0A04020102020204" pitchFamily="34" charset="0"/>
              </a:rPr>
              <a:t>1946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200" b="1" dirty="0"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latin typeface="Arial Black" panose="020B0A04020102020204" pitchFamily="34" charset="0"/>
              </a:rPr>
              <a:t>The Nuclear Revolution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latin typeface="Arial Black" panose="020B0A04020102020204" pitchFamily="34" charset="0"/>
              </a:rPr>
              <a:t>Existential Deterrence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i="1" dirty="0"/>
          </a:p>
        </p:txBody>
      </p:sp>
      <p:pic>
        <p:nvPicPr>
          <p:cNvPr id="4100" name="Picture 3" descr="http://books.google.com/books?id=DV7PAAAAMAAJ&amp;printsec=frontcover&amp;img=1&amp;zoom=1&amp;imgtk=AFLRE73h1IMW00XfgWNLUywscyPRHUhdI-6XRvpGfblBvT7HrrlJ3ANuBLXoiEf0hftRG_Pj3CJZaAyzmJAJGdOujn4zZ8Myk-QCosMsiohARAqMk23eG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6" y="1449977"/>
            <a:ext cx="3044825" cy="442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8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78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Usable? Maybe…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Eisenhower’s Massive Retaliation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707502"/>
            <a:ext cx="10883537" cy="49023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Secretary of State John Foster Dulles </a:t>
            </a:r>
            <a:r>
              <a:rPr lang="en-US" b="1" dirty="0">
                <a:hlinkClick r:id="rId2"/>
              </a:rPr>
              <a:t>speech January 12, 1954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	Eisenhower			Dulles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32" y="2297319"/>
            <a:ext cx="2938871" cy="3722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99" y="2297320"/>
            <a:ext cx="2838722" cy="3722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931" y="2630080"/>
            <a:ext cx="4805771" cy="3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92E5-9568-8A50-E24B-96F1EE3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BEA4-E430-9B6D-ACB0-C405CC76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Strategy for Deterrence? </a:t>
            </a:r>
          </a:p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Assured Destruction vs. Warfighting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6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0189" y="365125"/>
            <a:ext cx="10933611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Warfighting or Limited Nuclear War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5" y="1690688"/>
            <a:ext cx="10933611" cy="4486275"/>
          </a:xfrm>
        </p:spPr>
        <p:txBody>
          <a:bodyPr>
            <a:normAutofit/>
          </a:bodyPr>
          <a:lstStyle/>
          <a:p>
            <a:pPr marL="857250" lvl="1" indent="-457200">
              <a:defRPr/>
            </a:pPr>
            <a:r>
              <a:rPr lang="en-US" sz="3600" b="1" dirty="0">
                <a:latin typeface="Arial Black" panose="020B0A04020102020204" pitchFamily="34" charset="0"/>
              </a:rPr>
              <a:t>To deter a war</a:t>
            </a:r>
          </a:p>
          <a:p>
            <a:pPr marL="857250" lvl="1" indent="-457200">
              <a:defRPr/>
            </a:pPr>
            <a:r>
              <a:rPr lang="en-US" sz="3600" b="1" dirty="0">
                <a:latin typeface="Arial Black" panose="020B0A04020102020204" pitchFamily="34" charset="0"/>
              </a:rPr>
              <a:t>To fight a war</a:t>
            </a:r>
          </a:p>
          <a:p>
            <a:pPr marL="857250" lvl="1" indent="-457200">
              <a:defRPr/>
            </a:pPr>
            <a:r>
              <a:rPr lang="en-US" sz="3600" b="1" dirty="0">
                <a:latin typeface="Arial Black" panose="020B0A04020102020204" pitchFamily="34" charset="0"/>
              </a:rPr>
              <a:t>To end a war</a:t>
            </a:r>
          </a:p>
          <a:p>
            <a:pPr marL="857250" lvl="1" indent="-457200">
              <a:defRPr/>
            </a:pPr>
            <a:endParaRPr lang="en-US" sz="3600" b="1" dirty="0">
              <a:latin typeface="Arial Black" panose="020B0A04020102020204" pitchFamily="34" charset="0"/>
            </a:endParaRPr>
          </a:p>
          <a:p>
            <a:pPr marL="400050" lvl="1" indent="0">
              <a:buNone/>
              <a:defRPr/>
            </a:pPr>
            <a:r>
              <a:rPr lang="en-US" sz="3200" b="1" dirty="0">
                <a:latin typeface="Arial Black" panose="020B0A04020102020204" pitchFamily="34" charset="0"/>
              </a:rPr>
              <a:t>Targeting</a:t>
            </a:r>
          </a:p>
          <a:p>
            <a:pPr marL="400050" lvl="1" indent="0"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	Countervalue--cities, people</a:t>
            </a:r>
          </a:p>
          <a:p>
            <a:pPr marL="400050" lvl="1" indent="0"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	vs.</a:t>
            </a:r>
          </a:p>
          <a:p>
            <a:pPr marL="400050" lvl="1" indent="0"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	Counterforce– weapons, military targets</a:t>
            </a:r>
          </a:p>
        </p:txBody>
      </p:sp>
    </p:spTree>
    <p:extLst>
      <p:ext uri="{BB962C8B-B14F-4D97-AF65-F5344CB8AC3E}">
        <p14:creationId xmlns:p14="http://schemas.microsoft.com/office/powerpoint/2010/main" val="298967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027229" cy="11893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Nuclear Warfighting Strategies During 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825625"/>
            <a:ext cx="11207931" cy="4351338"/>
          </a:xfrm>
        </p:spPr>
        <p:txBody>
          <a:bodyPr/>
          <a:lstStyle/>
          <a:p>
            <a:pPr marL="857250" lvl="1" indent="-457200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JFK: Flexible Response</a:t>
            </a:r>
          </a:p>
          <a:p>
            <a:pPr marL="857250" lvl="1" indent="-457200">
              <a:defRPr/>
            </a:pPr>
            <a:endParaRPr lang="en-US" sz="3200" b="1" dirty="0">
              <a:latin typeface="Arial Black" panose="020B0A04020102020204" pitchFamily="34" charset="0"/>
            </a:endParaRPr>
          </a:p>
          <a:p>
            <a:pPr marL="857250" lvl="1" indent="-457200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Nixon: Limited Nuclear Options: </a:t>
            </a:r>
            <a:r>
              <a:rPr lang="en-US" sz="3200" b="1" dirty="0">
                <a:latin typeface="Arial Black" panose="020B0A04020102020204" pitchFamily="34" charset="0"/>
                <a:hlinkClick r:id="rId2"/>
              </a:rPr>
              <a:t>NSDM-242</a:t>
            </a:r>
            <a:endParaRPr lang="en-US" sz="3200" b="1" dirty="0">
              <a:latin typeface="Arial Black" panose="020B0A04020102020204" pitchFamily="34" charset="0"/>
            </a:endParaRPr>
          </a:p>
          <a:p>
            <a:pPr marL="857250" lvl="1" indent="-457200">
              <a:defRPr/>
            </a:pPr>
            <a:endParaRPr lang="en-US" sz="3200" b="1" dirty="0">
              <a:latin typeface="Arial Black" panose="020B0A04020102020204" pitchFamily="34" charset="0"/>
            </a:endParaRPr>
          </a:p>
          <a:p>
            <a:pPr marL="857250" lvl="1" indent="-457200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Carter: Countervailing Strategy: </a:t>
            </a:r>
            <a:r>
              <a:rPr lang="en-US" sz="3200" b="1" dirty="0">
                <a:latin typeface="Arial Black" panose="020B0A04020102020204" pitchFamily="34" charset="0"/>
                <a:hlinkClick r:id="rId3"/>
              </a:rPr>
              <a:t>PD-59</a:t>
            </a:r>
            <a:endParaRPr lang="en-US" sz="3200" b="1" dirty="0">
              <a:latin typeface="Arial Black" panose="020B0A04020102020204" pitchFamily="34" charset="0"/>
            </a:endParaRPr>
          </a:p>
          <a:p>
            <a:pPr marL="857250" lvl="1" indent="-457200">
              <a:defRPr/>
            </a:pPr>
            <a:endParaRPr lang="en-US" sz="3200" b="1" dirty="0">
              <a:latin typeface="Arial Black" panose="020B0A04020102020204" pitchFamily="34" charset="0"/>
            </a:endParaRPr>
          </a:p>
          <a:p>
            <a:pPr marL="857250" lvl="1" indent="-457200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Reagan: Prevailing Strategy: </a:t>
            </a:r>
            <a:r>
              <a:rPr lang="en-US" sz="3200" b="1" dirty="0">
                <a:latin typeface="Arial Black" panose="020B0A04020102020204" pitchFamily="34" charset="0"/>
                <a:hlinkClick r:id="rId4"/>
              </a:rPr>
              <a:t>NSDD-13</a:t>
            </a:r>
            <a:endParaRPr lang="en-US" sz="3200" b="1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5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en-US" altLang="en-US" sz="4000" b="1" dirty="0">
                <a:latin typeface="Arial Black" panose="020B0A04020102020204" pitchFamily="34" charset="0"/>
              </a:rPr>
              <a:t>Assured Destruction</a:t>
            </a:r>
            <a:endParaRPr lang="en-US" alt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0789"/>
            <a:ext cx="10515600" cy="4766174"/>
          </a:xfrm>
        </p:spPr>
        <p:txBody>
          <a:bodyPr/>
          <a:lstStyle/>
          <a:p>
            <a:pPr>
              <a:buNone/>
            </a:pPr>
            <a:r>
              <a:rPr lang="en-US" altLang="en-US" sz="4000" b="1" dirty="0"/>
              <a:t>Deterrence  = Second Strike capability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Soviet First Strike: Successful: USSR “wins”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US Second strike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438400" y="4648200"/>
            <a:ext cx="1676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prstClr val="black"/>
                </a:solidFill>
                <a:latin typeface="Arial" panose="020B0604020202020204" pitchFamily="34" charset="0"/>
              </a:rPr>
              <a:t>US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8305800" y="4724400"/>
            <a:ext cx="1905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prstClr val="black"/>
                </a:solidFill>
                <a:latin typeface="Arial" panose="020B0604020202020204" pitchFamily="34" charset="0"/>
              </a:rPr>
              <a:t>USSR</a:t>
            </a:r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 flipH="1" flipV="1">
            <a:off x="5943600" y="3962400"/>
            <a:ext cx="2590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 flipH="1">
            <a:off x="3733800" y="3962400"/>
            <a:ext cx="2209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 flipV="1">
            <a:off x="3352800" y="32004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9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382</Words>
  <Application>Microsoft Office PowerPoint</Application>
  <PresentationFormat>Widescreen</PresentationFormat>
  <Paragraphs>118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Franklin Gothic Demi Cond</vt:lpstr>
      <vt:lpstr>Wingdings</vt:lpstr>
      <vt:lpstr>Office Theme</vt:lpstr>
      <vt:lpstr>Nuclear Strategy</vt:lpstr>
      <vt:lpstr>Two Debates</vt:lpstr>
      <vt:lpstr>PowerPoint Presentation</vt:lpstr>
      <vt:lpstr>Usable? NO</vt:lpstr>
      <vt:lpstr>Usable? Maybe… Eisenhower’s Massive Retaliation</vt:lpstr>
      <vt:lpstr>PowerPoint Presentation</vt:lpstr>
      <vt:lpstr>Warfighting or Limited Nuclear War</vt:lpstr>
      <vt:lpstr>Nuclear Warfighting Strategies During the Cold War</vt:lpstr>
      <vt:lpstr>Assured Destruction</vt:lpstr>
      <vt:lpstr>US Second Strike Capability</vt:lpstr>
      <vt:lpstr>Survivable Second Strike Capability</vt:lpstr>
      <vt:lpstr>ICBM Vulnerability 1970s</vt:lpstr>
      <vt:lpstr>The Threat: Soviet “Heavy” Missiles</vt:lpstr>
      <vt:lpstr>The Future Threat:  More Vulnerability?</vt:lpstr>
      <vt:lpstr>MX Multiple Protective Shelters</vt:lpstr>
      <vt:lpstr>Cluster Based MPS</vt:lpstr>
      <vt:lpstr>Another View of MPS</vt:lpstr>
      <vt:lpstr>1981: Back to Drawing Board</vt:lpstr>
      <vt:lpstr>1. Rail Mobile</vt:lpstr>
      <vt:lpstr>The HO Version</vt:lpstr>
      <vt:lpstr>2. Underground Basing: A “DUMB” Idea?</vt:lpstr>
      <vt:lpstr>Launch of Underground-based MX</vt:lpstr>
      <vt:lpstr>3. Submarine-based MX</vt:lpstr>
      <vt:lpstr>But wait! There’s More…</vt:lpstr>
      <vt:lpstr>New Commission 1983</vt:lpstr>
      <vt:lpstr>Small ICBM (Midgetman)</vt:lpstr>
      <vt:lpstr>SICBM-HML</vt:lpstr>
      <vt:lpstr>SICBM-HML</vt:lpstr>
      <vt:lpstr>Rail-Mobile MX: 1985-1986</vt:lpstr>
      <vt:lpstr>1989: MX Back in Silos 1991: START II Eliminates it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Strategy</dc:title>
  <dc:creator>William W Newmann</dc:creator>
  <cp:lastModifiedBy>William Newmann</cp:lastModifiedBy>
  <cp:revision>11</cp:revision>
  <dcterms:created xsi:type="dcterms:W3CDTF">2021-01-28T15:30:04Z</dcterms:created>
  <dcterms:modified xsi:type="dcterms:W3CDTF">2023-06-16T17:58:30Z</dcterms:modified>
</cp:coreProperties>
</file>