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74" r:id="rId7"/>
    <p:sldId id="275" r:id="rId8"/>
    <p:sldId id="277" r:id="rId9"/>
    <p:sldId id="260" r:id="rId10"/>
    <p:sldId id="270" r:id="rId11"/>
    <p:sldId id="279" r:id="rId12"/>
    <p:sldId id="262" r:id="rId13"/>
    <p:sldId id="278" r:id="rId14"/>
    <p:sldId id="264" r:id="rId15"/>
    <p:sldId id="265" r:id="rId16"/>
    <p:sldId id="267" r:id="rId17"/>
    <p:sldId id="271" r:id="rId18"/>
    <p:sldId id="273" r:id="rId19"/>
    <p:sldId id="266" r:id="rId20"/>
    <p:sldId id="268" r:id="rId21"/>
    <p:sldId id="272" r:id="rId22"/>
    <p:sldId id="280" r:id="rId23"/>
    <p:sldId id="269" r:id="rId24"/>
    <p:sldId id="281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3800"/>
    <a:srgbClr val="F2A2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5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FC765-9A1B-47DA-90B9-A20DAB8B5DCC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CC538-EF1E-486E-B678-66B609D14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51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FC765-9A1B-47DA-90B9-A20DAB8B5DCC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CC538-EF1E-486E-B678-66B609D14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051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FC765-9A1B-47DA-90B9-A20DAB8B5DCC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CC538-EF1E-486E-B678-66B609D14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83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FC765-9A1B-47DA-90B9-A20DAB8B5DCC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CC538-EF1E-486E-B678-66B609D14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02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FC765-9A1B-47DA-90B9-A20DAB8B5DCC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CC538-EF1E-486E-B678-66B609D14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411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FC765-9A1B-47DA-90B9-A20DAB8B5DCC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CC538-EF1E-486E-B678-66B609D14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44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FC765-9A1B-47DA-90B9-A20DAB8B5DCC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CC538-EF1E-486E-B678-66B609D14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426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FC765-9A1B-47DA-90B9-A20DAB8B5DCC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CC538-EF1E-486E-B678-66B609D14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237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FC765-9A1B-47DA-90B9-A20DAB8B5DCC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CC538-EF1E-486E-B678-66B609D14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6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FC765-9A1B-47DA-90B9-A20DAB8B5DCC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CC538-EF1E-486E-B678-66B609D14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982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FC765-9A1B-47DA-90B9-A20DAB8B5DCC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CC538-EF1E-486E-B678-66B609D14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95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3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FC765-9A1B-47DA-90B9-A20DAB8B5DCC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CC538-EF1E-486E-B678-66B609D14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471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aea.org/newscenter/focus/dprk/chronology-of-key-events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mscontrol.org/factsheets/agreedframework" TargetMode="External"/><Relationship Id="rId2" Type="http://schemas.openxmlformats.org/officeDocument/2006/relationships/hyperlink" Target="https://www.iaea.org/newscenter/focus/dprk/fact-sheet-on-dprk-nuclear-safeguard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armscontrol.org/factsheets/6partytalk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missilethreat.csis.org/missile/hwasong-15-kn-22/" TargetMode="External"/><Relationship Id="rId2" Type="http://schemas.openxmlformats.org/officeDocument/2006/relationships/hyperlink" Target="https://missilethreat.csis.org/missile/hwasong-14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sbs.com.au/news/full-text-of-the-trump-kim-summit-agreemen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tandfonline.com/doi/pdf/10.1080/00963402.2017.1413062?needAccess=true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kcnawatch.org/newstream/1451896124-739013370/law-on-consolidating-position-of-nuclear-weapons-state-adopted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14CD56-A5BE-45A5-BE34-09E444F78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North Korea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4710A5-B1B7-497E-8A77-189B07C80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82105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Arial Black" panose="020B0A04020102020204" pitchFamily="34" charset="0"/>
              </a:rPr>
              <a:t>The Challenge: </a:t>
            </a:r>
          </a:p>
          <a:p>
            <a:pPr marL="0" indent="0">
              <a:buNone/>
            </a:pPr>
            <a:r>
              <a:rPr lang="en-US" sz="3600" dirty="0">
                <a:latin typeface="Arial Black" panose="020B0A04020102020204" pitchFamily="34" charset="0"/>
              </a:rPr>
              <a:t>	Realism, Extortion, and 	Survival</a:t>
            </a:r>
          </a:p>
          <a:p>
            <a:pPr marL="0" indent="0" algn="ctr">
              <a:buNone/>
            </a:pPr>
            <a:endParaRPr lang="en-US" sz="3600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en-US" sz="36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sz="3600" dirty="0">
                <a:latin typeface="Arial Black" panose="020B0A04020102020204" pitchFamily="34" charset="0"/>
              </a:rPr>
              <a:t>The Response:</a:t>
            </a:r>
          </a:p>
          <a:p>
            <a:pPr marL="0" indent="0">
              <a:buNone/>
            </a:pPr>
            <a:r>
              <a:rPr lang="en-US" sz="3600" dirty="0">
                <a:latin typeface="Arial Black" panose="020B0A04020102020204" pitchFamily="34" charset="0"/>
              </a:rPr>
              <a:t>	Negotiations and Sanctions</a:t>
            </a:r>
          </a:p>
          <a:p>
            <a:pPr marL="0" indent="0" algn="ctr">
              <a:buNone/>
            </a:pPr>
            <a:endParaRPr lang="en-US" sz="3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316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24A69-BF97-44C3-97D8-FC4FD782C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27570"/>
          </a:xfrm>
        </p:spPr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The Nightmare?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49968-A55B-44D3-964F-EF3A3DC17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91477"/>
            <a:ext cx="7886700" cy="478548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German Unification</a:t>
            </a: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Pre-1989				After 1990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74604F-8CD2-4039-BC70-719306EBD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59" y="2471703"/>
            <a:ext cx="3362511" cy="40211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DBF23F-8C96-411F-8114-3F995AEE4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975" y="2471703"/>
            <a:ext cx="3362511" cy="397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82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68F19-7B3D-4A96-8A35-D1D622405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The Tactical Maneuver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1B70D-52C8-4BF9-B5E0-02943A108D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Increase Threat </a:t>
            </a:r>
          </a:p>
          <a:p>
            <a:r>
              <a:rPr lang="en-US" dirty="0">
                <a:latin typeface="Arial Black" panose="020B0A04020102020204" pitchFamily="34" charset="0"/>
              </a:rPr>
              <a:t>Get to the Bargaining Table</a:t>
            </a:r>
          </a:p>
          <a:p>
            <a:r>
              <a:rPr lang="en-US" dirty="0">
                <a:latin typeface="Arial Black" panose="020B0A04020102020204" pitchFamily="34" charset="0"/>
              </a:rPr>
              <a:t>Try to Cut a deal, but continue developing the weapons</a:t>
            </a:r>
          </a:p>
          <a:p>
            <a:r>
              <a:rPr lang="en-US" dirty="0">
                <a:latin typeface="Arial Black" panose="020B0A04020102020204" pitchFamily="34" charset="0"/>
              </a:rPr>
              <a:t>Try again with next South Korean or US President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934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14897-D7CA-447A-83D9-061A281B1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79903"/>
          </a:xfrm>
        </p:spPr>
        <p:txBody>
          <a:bodyPr>
            <a:no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1990s: Agreed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7664C-0DE6-435A-912B-0011EB19C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821" y="1175657"/>
            <a:ext cx="8347529" cy="5001306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1985 NPT</a:t>
            </a:r>
          </a:p>
          <a:p>
            <a:r>
              <a:rPr lang="en-US" dirty="0">
                <a:latin typeface="Arial Black" panose="020B0A04020102020204" pitchFamily="34" charset="0"/>
              </a:rPr>
              <a:t>1991 UN Membership</a:t>
            </a:r>
          </a:p>
          <a:p>
            <a:r>
              <a:rPr lang="en-US" dirty="0">
                <a:latin typeface="Arial Black" panose="020B0A04020102020204" pitchFamily="34" charset="0"/>
              </a:rPr>
              <a:t>1991 De-nuclearization Agreement</a:t>
            </a:r>
          </a:p>
          <a:p>
            <a:r>
              <a:rPr lang="en-US" dirty="0">
                <a:latin typeface="Arial Black" panose="020B0A04020102020204" pitchFamily="34" charset="0"/>
              </a:rPr>
              <a:t>1992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Safeguards Agreement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n-US" dirty="0">
                <a:latin typeface="Arial Black" panose="020B0A04020102020204" pitchFamily="34" charset="0"/>
              </a:rPr>
              <a:t>March 12, 1993</a:t>
            </a:r>
          </a:p>
          <a:p>
            <a:pPr lvl="1"/>
            <a:r>
              <a:rPr lang="en-US" dirty="0">
                <a:latin typeface="Arial Black" panose="020B0A04020102020204" pitchFamily="34" charset="0"/>
              </a:rPr>
              <a:t>Decision to Withdraw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Agreed Framework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lvl="1"/>
            <a:r>
              <a:rPr lang="en-US" dirty="0">
                <a:latin typeface="Arial Black" panose="020B0A04020102020204" pitchFamily="34" charset="0"/>
              </a:rPr>
              <a:t>October 1994</a:t>
            </a:r>
          </a:p>
          <a:p>
            <a:pPr lvl="1"/>
            <a:endParaRPr lang="en-US" dirty="0">
              <a:latin typeface="Arial Black" panose="020B0A04020102020204" pitchFamily="34" charset="0"/>
            </a:endParaRPr>
          </a:p>
          <a:p>
            <a:pPr lvl="1"/>
            <a:endParaRPr lang="en-US" dirty="0">
              <a:latin typeface="Arial Black" panose="020B0A04020102020204" pitchFamily="34" charset="0"/>
            </a:endParaRPr>
          </a:p>
          <a:p>
            <a:pPr lvl="1"/>
            <a:endParaRPr lang="en-US" dirty="0">
              <a:latin typeface="Arial Black" panose="020B0A04020102020204" pitchFamily="34" charset="0"/>
            </a:endParaRPr>
          </a:p>
          <a:p>
            <a:pPr lvl="1"/>
            <a:r>
              <a:rPr lang="en-US" dirty="0">
                <a:latin typeface="Arial Black" panose="020B0A04020102020204" pitchFamily="34" charset="0"/>
              </a:rPr>
              <a:t>Pres. Carter and Kim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01F8A8-DAA6-4EA4-A45D-A51A26809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930" y="3167269"/>
            <a:ext cx="3635513" cy="346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688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2F730-913F-4438-83FF-5ABFC70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0570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2003-2009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Six Party Talks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5B09B-9501-4A4B-970B-B1A42F624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10748"/>
            <a:ext cx="7886700" cy="4666215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October 2002: US Confronts DPRK</a:t>
            </a:r>
          </a:p>
          <a:p>
            <a:r>
              <a:rPr lang="en-US" dirty="0">
                <a:latin typeface="Arial Black" panose="020B0A04020102020204" pitchFamily="34" charset="0"/>
              </a:rPr>
              <a:t>January 2003: DPRK leaves NPT</a:t>
            </a:r>
          </a:p>
          <a:p>
            <a:r>
              <a:rPr lang="en-US" dirty="0">
                <a:latin typeface="Arial Black" panose="020B0A04020102020204" pitchFamily="34" charset="0"/>
              </a:rPr>
              <a:t>August 2003: Six Party Talks Begin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6A14B8-0BED-4096-B7B7-1DC8BEC1D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51" y="3566160"/>
            <a:ext cx="5694158" cy="2950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5BD895-483A-464E-B387-3F85F69EF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048" y="3566160"/>
            <a:ext cx="2743438" cy="29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06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9F245-5C3A-4B90-98C9-E98D7F037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North Korea Goes Nuclear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5B53D-A3E6-4449-A450-B868A56A5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8097330" cy="4351338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October 9, 2006</a:t>
            </a:r>
          </a:p>
          <a:p>
            <a:r>
              <a:rPr lang="en-US" dirty="0">
                <a:latin typeface="Arial Black" panose="020B0A04020102020204" pitchFamily="34" charset="0"/>
              </a:rPr>
              <a:t>.2-1 KT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C10885-F936-418E-AA32-A0F7DD809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5101" y="1690689"/>
            <a:ext cx="4591302" cy="4938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28DA13-76C4-4445-8B6E-D06B9C8CA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97" y="3113767"/>
            <a:ext cx="4591302" cy="337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61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66D75-15C2-4729-98A0-707D1DCB9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87813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Ballistic Missile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6CBD1-47AE-4254-9FCE-B2A8E238C5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Favfddfdf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B1AEA6-AC48-4F99-A341-CACAA8CD9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321" y="1690689"/>
            <a:ext cx="8269357" cy="486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63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C8D6B-278C-4D77-B726-99A4774FD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Swaggering?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4E5E88C-DB22-4124-A629-62307FD3CF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1" y="1814287"/>
            <a:ext cx="7886700" cy="451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79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B80C3-7AD3-4B23-B2DF-3C73E36EB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80578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ROK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C91C64-A8F7-4E7A-9509-5620869EC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45705"/>
            <a:ext cx="7886700" cy="4931258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Let’s talk, but…</a:t>
            </a:r>
          </a:p>
          <a:p>
            <a:r>
              <a:rPr lang="en-US" dirty="0">
                <a:latin typeface="Arial Black" panose="020B0A04020102020204" pitchFamily="34" charset="0"/>
              </a:rPr>
              <a:t>Terminal High-Altitude Air Defense (THAAD) (NMD</a:t>
            </a:r>
            <a:r>
              <a:rPr lang="en-US" dirty="0"/>
              <a:t>) </a:t>
            </a:r>
            <a:r>
              <a:rPr lang="en-US" dirty="0">
                <a:latin typeface="Arial Black" panose="020B0A04020102020204" pitchFamily="34" charset="0"/>
              </a:rPr>
              <a:t>2017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600C17-4D5B-4740-8C15-B2876DE99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703" y="2633771"/>
            <a:ext cx="6858594" cy="38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88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5B13D-6C83-4123-B864-E21436313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1431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9FB11E7-9DFC-42D8-B43B-B34942B320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364974"/>
            <a:ext cx="7759976" cy="481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68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8FF56-94C9-4AFC-9B6F-CD825A6F8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North Korean ICBMs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34874-D8DA-479A-9659-394E5B6F4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Hwasong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14 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lvl="1"/>
            <a:r>
              <a:rPr lang="en-US" dirty="0">
                <a:latin typeface="Arial Black" panose="020B0A04020102020204" pitchFamily="34" charset="0"/>
              </a:rPr>
              <a:t>Tested July 4, 2017</a:t>
            </a:r>
          </a:p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Hwasong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15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lvl="1"/>
            <a:r>
              <a:rPr lang="en-US" dirty="0">
                <a:latin typeface="Arial Black" panose="020B0A04020102020204" pitchFamily="34" charset="0"/>
              </a:rPr>
              <a:t>Tested Nov. 2017</a:t>
            </a:r>
          </a:p>
          <a:p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332517-3B68-4B89-89B8-E139392146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11" t="882" r="23611" b="-882"/>
          <a:stretch/>
        </p:blipFill>
        <p:spPr>
          <a:xfrm>
            <a:off x="5558971" y="1616868"/>
            <a:ext cx="3222172" cy="48760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3DA365-3DF2-46A8-AFD3-C2EB6AC2E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857" y="3861269"/>
            <a:ext cx="4818743" cy="278015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4848696-4FE5-49B0-80A0-43E6B578D30D}"/>
              </a:ext>
            </a:extLst>
          </p:cNvPr>
          <p:cNvCxnSpPr/>
          <p:nvPr/>
        </p:nvCxnSpPr>
        <p:spPr>
          <a:xfrm>
            <a:off x="3585030" y="2067339"/>
            <a:ext cx="175559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814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0D949-E3A4-4684-9AE9-8B02486AB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Geopolitics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C523E97-5195-4996-A674-22EF9CD168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967" t="28092"/>
          <a:stretch/>
        </p:blipFill>
        <p:spPr>
          <a:xfrm>
            <a:off x="1258957" y="1524000"/>
            <a:ext cx="6427304" cy="496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53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3385A-6222-4784-A696-0088008A5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Trump-Kim Summits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23E0F-50E7-4CF5-96F1-503AEFC98B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Singapore				Hanoi</a:t>
            </a:r>
          </a:p>
          <a:p>
            <a:r>
              <a:rPr lang="en-US" dirty="0">
                <a:latin typeface="Arial Black" panose="020B0A04020102020204" pitchFamily="34" charset="0"/>
              </a:rPr>
              <a:t>June 2018				Feb. 2019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Agreement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ECE9F0-3AB4-493B-8417-A2BF7D8F2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47" y="3429000"/>
            <a:ext cx="4806398" cy="3137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FE8495-6DB8-4DCA-B9AE-5368BBF5B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048" y="3114190"/>
            <a:ext cx="3373505" cy="345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82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A2748-F9B0-444C-8694-D2FCDFBD9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04882"/>
            <a:ext cx="7886700" cy="9070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DPRK Dyad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B66F4A-D063-4F69-B4F7-5F618E921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57" y="1563757"/>
            <a:ext cx="8170793" cy="4613206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MRBMs, IRBMs, ICBMs</a:t>
            </a:r>
          </a:p>
          <a:p>
            <a:r>
              <a:rPr lang="en-US" dirty="0">
                <a:latin typeface="Arial Black" panose="020B0A04020102020204" pitchFamily="34" charset="0"/>
              </a:rPr>
              <a:t>SLBMs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SLBM Test</a:t>
            </a:r>
          </a:p>
          <a:p>
            <a:r>
              <a:rPr lang="en-US" dirty="0" err="1">
                <a:latin typeface="Arial Black" panose="020B0A04020102020204" pitchFamily="34" charset="0"/>
              </a:rPr>
              <a:t>Pukguksong</a:t>
            </a: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4 and 5</a:t>
            </a: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(since 2017)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7D20E7-CB7A-4C9D-8D84-44FC38461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743" y="2323893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35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048CB-2908-4542-BE08-641EEE4DD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North Korean Strategy </a:t>
            </a:r>
            <a:r>
              <a:rPr lang="en-US" sz="3100" dirty="0">
                <a:latin typeface="Arial Black" panose="020B0A04020102020204" pitchFamily="34" charset="0"/>
              </a:rPr>
              <a:t>(how it might use its weapons) 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9363D-693F-47CC-A5B3-ED4FB16704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2013 Law on Consolidating Position of Nuclear Weapons States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n-US" dirty="0">
                <a:latin typeface="Arial Black" panose="020B0A04020102020204" pitchFamily="34" charset="0"/>
              </a:rPr>
              <a:t>Deterrence</a:t>
            </a:r>
          </a:p>
          <a:p>
            <a:r>
              <a:rPr lang="en-US" dirty="0">
                <a:latin typeface="Arial Black" panose="020B0A04020102020204" pitchFamily="34" charset="0"/>
              </a:rPr>
              <a:t>Assured retaliation</a:t>
            </a:r>
          </a:p>
          <a:p>
            <a:r>
              <a:rPr lang="en-US" dirty="0">
                <a:latin typeface="Arial Black" panose="020B0A04020102020204" pitchFamily="34" charset="0"/>
              </a:rPr>
              <a:t>NFU: With important exceptions</a:t>
            </a:r>
          </a:p>
          <a:p>
            <a:pPr lvl="1"/>
            <a:r>
              <a:rPr lang="en-US" dirty="0">
                <a:latin typeface="Arial Black" panose="020B0A04020102020204" pitchFamily="34" charset="0"/>
              </a:rPr>
              <a:t>Is this even NFU?</a:t>
            </a:r>
          </a:p>
        </p:txBody>
      </p:sp>
    </p:spTree>
    <p:extLst>
      <p:ext uri="{BB962C8B-B14F-4D97-AF65-F5344CB8AC3E}">
        <p14:creationId xmlns:p14="http://schemas.microsoft.com/office/powerpoint/2010/main" val="2211427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617A9-734A-4D9F-AFCD-1F33FA22B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The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75E0A-6669-409A-A28E-202B7F041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Can you stop a nation from developing a nuclear weapons capability if it believes that nuclear weapons serve their national interests?</a:t>
            </a:r>
          </a:p>
          <a:p>
            <a:endParaRPr lang="en-US" dirty="0">
              <a:latin typeface="Arial Black" panose="020B0A04020102020204" pitchFamily="34" charset="0"/>
            </a:endParaRPr>
          </a:p>
          <a:p>
            <a:endParaRPr lang="en-US" dirty="0">
              <a:latin typeface="Arial Black" panose="020B0A04020102020204" pitchFamily="34" charset="0"/>
            </a:endParaRPr>
          </a:p>
          <a:p>
            <a:r>
              <a:rPr lang="en-US" dirty="0">
                <a:latin typeface="Arial Black" panose="020B0A04020102020204" pitchFamily="34" charset="0"/>
              </a:rPr>
              <a:t>Are we back </a:t>
            </a:r>
            <a:r>
              <a:rPr lang="en-US">
                <a:latin typeface="Arial Black" panose="020B0A04020102020204" pitchFamily="34" charset="0"/>
              </a:rPr>
              <a:t>to deterrence?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011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3FBB2-A03F-40D4-8722-D32889A67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823913"/>
          </a:xfrm>
        </p:spPr>
        <p:txBody>
          <a:bodyPr>
            <a:normAutofit fontScale="90000"/>
          </a:bodyPr>
          <a:lstStyle/>
          <a:p>
            <a:r>
              <a:rPr lang="en-US" sz="3100" dirty="0">
                <a:latin typeface="Arial Black" panose="020B0A04020102020204" pitchFamily="34" charset="0"/>
              </a:rPr>
              <a:t>Another Question:</a:t>
            </a:r>
            <a:br>
              <a:rPr lang="en-US" sz="3100" dirty="0">
                <a:latin typeface="Arial Black" panose="020B0A04020102020204" pitchFamily="34" charset="0"/>
              </a:rPr>
            </a:br>
            <a:r>
              <a:rPr lang="en-US" sz="3100" dirty="0">
                <a:latin typeface="Arial Black" panose="020B0A04020102020204" pitchFamily="34" charset="0"/>
              </a:rPr>
              <a:t>What does nuclear capability give you?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42C820-4588-4A58-ABE6-6455DB8DB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1475" y="1368691"/>
            <a:ext cx="3868340" cy="57097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Bad Stuff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9398E-BCA8-403C-9020-4438BE6419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048933"/>
            <a:ext cx="3868340" cy="414073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Economic sanctions</a:t>
            </a:r>
          </a:p>
          <a:p>
            <a:r>
              <a:rPr lang="en-US" sz="2400" dirty="0">
                <a:latin typeface="Arial Black" panose="020B0A04020102020204" pitchFamily="34" charset="0"/>
              </a:rPr>
              <a:t>Threat of force</a:t>
            </a:r>
          </a:p>
          <a:p>
            <a:r>
              <a:rPr lang="en-US" sz="2400" dirty="0">
                <a:latin typeface="Arial Black" panose="020B0A04020102020204" pitchFamily="34" charset="0"/>
              </a:rPr>
              <a:t>Pariah status</a:t>
            </a:r>
          </a:p>
          <a:p>
            <a:r>
              <a:rPr lang="en-US" sz="2400" dirty="0">
                <a:latin typeface="Arial Black" panose="020B0A04020102020204" pitchFamily="34" charset="0"/>
              </a:rPr>
              <a:t>Isolation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E8443E-20CA-4593-BB30-05B0B395D8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61827" y="1368691"/>
            <a:ext cx="3887391" cy="57097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Good Stuff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DAD406-A19C-4C0E-90A1-CC37AA75C2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48933"/>
            <a:ext cx="3887391" cy="4140730"/>
          </a:xfrm>
        </p:spPr>
        <p:txBody>
          <a:bodyPr/>
          <a:lstStyle/>
          <a:p>
            <a:r>
              <a:rPr lang="en-US" sz="2400" dirty="0">
                <a:latin typeface="Arial Black" panose="020B0A04020102020204" pitchFamily="34" charset="0"/>
              </a:rPr>
              <a:t>Bargaining chip</a:t>
            </a:r>
          </a:p>
          <a:p>
            <a:r>
              <a:rPr lang="en-US" sz="2400" dirty="0">
                <a:latin typeface="Arial Black" panose="020B0A04020102020204" pitchFamily="34" charset="0"/>
              </a:rPr>
              <a:t>Defense</a:t>
            </a:r>
          </a:p>
          <a:p>
            <a:r>
              <a:rPr lang="en-US" sz="2400" dirty="0">
                <a:latin typeface="Arial Black" panose="020B0A04020102020204" pitchFamily="34" charset="0"/>
              </a:rPr>
              <a:t>Prestige</a:t>
            </a:r>
          </a:p>
          <a:p>
            <a:r>
              <a:rPr lang="en-US" sz="2400" dirty="0">
                <a:latin typeface="Arial Black" panose="020B0A04020102020204" pitchFamily="34" charset="0"/>
              </a:rPr>
              <a:t>Hands off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AA1A40-3BE6-4ED1-A52C-706A688F5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1896" y="4080669"/>
            <a:ext cx="3435613" cy="22182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AFC33B-CAB3-46F8-8968-442635B49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75" y="4080669"/>
            <a:ext cx="4186767" cy="228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35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FD382-0FED-49E6-93CA-5BEA1CCFE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2155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Key Dates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sz="2700" dirty="0">
                <a:latin typeface="Arial Black" panose="020B0A04020102020204" pitchFamily="34" charset="0"/>
              </a:rPr>
              <a:t>(for reference)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9C030-8A27-4828-A4DB-111D8EA67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90261"/>
            <a:ext cx="7886700" cy="4586702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57-668: Three Kingdoms Era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668 Unification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1894-1895 Sino-Japanese War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1904-1905 Russo-Japanese War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1910 Colonization by Japan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1948 Independence and Division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1950-1953 Korean War</a:t>
            </a:r>
          </a:p>
        </p:txBody>
      </p:sp>
    </p:spTree>
    <p:extLst>
      <p:ext uri="{BB962C8B-B14F-4D97-AF65-F5344CB8AC3E}">
        <p14:creationId xmlns:p14="http://schemas.microsoft.com/office/powerpoint/2010/main" val="495967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BB60F-7B38-44FE-B500-64F259C6E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Independence and Division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0ACEF2-9534-43B0-89FB-F03EDEBDB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655659"/>
            <a:ext cx="3718912" cy="4691269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39D0E3D-06CE-48A1-B55A-4D3F739497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35720" y="4001293"/>
            <a:ext cx="3844075" cy="24125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FCC3E-ED6E-4EEB-A72E-9000C159D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1852" y="1505858"/>
            <a:ext cx="3844075" cy="225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174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AE5BB-8848-4358-8E99-88E94F8F3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70188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The Hermit Kingdom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0A2C0-CFF5-4DF1-BF28-819BC518F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6672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4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 Black" panose="020B0A04020102020204" pitchFamily="34" charset="0"/>
              </a:rPr>
              <a:t>Kim Il-sung	Kim </a:t>
            </a:r>
            <a:r>
              <a:rPr lang="en-US" sz="2400" dirty="0" err="1">
                <a:latin typeface="Arial Black" panose="020B0A04020102020204" pitchFamily="34" charset="0"/>
              </a:rPr>
              <a:t>Jong-il</a:t>
            </a:r>
            <a:r>
              <a:rPr lang="en-US" sz="2400" dirty="0">
                <a:latin typeface="Arial Black" panose="020B0A04020102020204" pitchFamily="34" charset="0"/>
              </a:rPr>
              <a:t>	Kim Jong-un</a:t>
            </a:r>
          </a:p>
          <a:p>
            <a:pPr marL="0" indent="0">
              <a:buNone/>
            </a:pPr>
            <a:r>
              <a:rPr lang="en-US" sz="2400" dirty="0">
                <a:latin typeface="Arial Black" panose="020B0A04020102020204" pitchFamily="34" charset="0"/>
              </a:rPr>
              <a:t>1948-1994		1994-2011		2011--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EB1611-6044-463B-9008-2CA8B23A1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767" y="1848782"/>
            <a:ext cx="2859920" cy="31604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7411A4-25F9-485F-A09C-768634249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0625" y="1825625"/>
            <a:ext cx="2611037" cy="31835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930289-C50E-4A26-B3A1-E4040D12D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440" y="1825625"/>
            <a:ext cx="2462129" cy="318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265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E238C-93FB-4523-82AE-39723EBD7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South Korea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D3D14-582B-4C5D-8D4C-BD81EBE87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66191"/>
            <a:ext cx="7886700" cy="5010772"/>
          </a:xfrm>
        </p:spPr>
        <p:txBody>
          <a:bodyPr/>
          <a:lstStyle/>
          <a:p>
            <a:r>
              <a:rPr lang="en-US" dirty="0"/>
              <a:t>Seoul Skyline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3675AA-6326-4E2F-8DDE-898946F07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388" y="1813200"/>
            <a:ext cx="7175224" cy="462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41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46D24-CF8A-4FB9-906C-BE2E7AC31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North vs. South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7D0A2CF-418A-49B4-A995-D37C38F052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1403" y="1852130"/>
            <a:ext cx="756119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85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BB0FE-8FD9-4231-B8A3-482FED5C8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Cold War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F94E411-A809-47B9-9BAC-95DE9C33D7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145" y="3230047"/>
            <a:ext cx="1791154" cy="101411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93F7475-A779-4AC1-93CA-C74F3E6D387B}"/>
              </a:ext>
            </a:extLst>
          </p:cNvPr>
          <p:cNvCxnSpPr/>
          <p:nvPr/>
        </p:nvCxnSpPr>
        <p:spPr>
          <a:xfrm>
            <a:off x="1351722" y="4518991"/>
            <a:ext cx="636104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CD12D9-26D5-46B2-8BC0-F1B4AB0C338F}"/>
              </a:ext>
            </a:extLst>
          </p:cNvPr>
          <p:cNvCxnSpPr/>
          <p:nvPr/>
        </p:nvCxnSpPr>
        <p:spPr>
          <a:xfrm flipH="1">
            <a:off x="3564835" y="4505739"/>
            <a:ext cx="821635" cy="104692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B9D92CD-BE4D-4BAB-92F2-A71BC92F7740}"/>
              </a:ext>
            </a:extLst>
          </p:cNvPr>
          <p:cNvCxnSpPr/>
          <p:nvPr/>
        </p:nvCxnSpPr>
        <p:spPr>
          <a:xfrm>
            <a:off x="4346712" y="4485860"/>
            <a:ext cx="1020418" cy="108667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25A1BA-783D-4574-A8F8-D5F8B337099D}"/>
              </a:ext>
            </a:extLst>
          </p:cNvPr>
          <p:cNvCxnSpPr/>
          <p:nvPr/>
        </p:nvCxnSpPr>
        <p:spPr>
          <a:xfrm flipH="1">
            <a:off x="3564835" y="5552661"/>
            <a:ext cx="180229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BCDB862E-EC9E-4991-A867-34F8DDE5D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45" y="1941103"/>
            <a:ext cx="1791154" cy="10141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B9C421-72A5-450D-9540-5B7E1FC0E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3662" y="3230047"/>
            <a:ext cx="1901688" cy="11060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455D5A-BA8A-42C1-B3EF-51CD3C495B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4521" y="2601377"/>
            <a:ext cx="1651867" cy="10194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7BBE36-68C5-491A-BF1F-4BF8616B6A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3662" y="1965513"/>
            <a:ext cx="1901688" cy="104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50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3E40D-8C27-470D-880F-3E0165017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North Korean Strategy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sz="3200" dirty="0">
                <a:latin typeface="Arial Black" panose="020B0A04020102020204" pitchFamily="34" charset="0"/>
              </a:rPr>
              <a:t>(Why Build a Bomb?)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EC87403-253E-47A0-A3BC-CEC8C4F6E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667249"/>
          </a:xfrm>
        </p:spPr>
        <p:txBody>
          <a:bodyPr/>
          <a:lstStyle/>
          <a:p>
            <a:r>
              <a:rPr lang="en-US" sz="3200" b="1" dirty="0">
                <a:latin typeface="Arial Black" panose="020B0A04020102020204" pitchFamily="34" charset="0"/>
              </a:rPr>
              <a:t>Regime Survival</a:t>
            </a:r>
          </a:p>
          <a:p>
            <a:r>
              <a:rPr lang="en-US" sz="3200" b="1" dirty="0">
                <a:latin typeface="Arial Black" panose="020B0A04020102020204" pitchFamily="34" charset="0"/>
              </a:rPr>
              <a:t>Demonstration of Power</a:t>
            </a:r>
          </a:p>
          <a:p>
            <a:r>
              <a:rPr lang="en-US" sz="3200" b="1" dirty="0">
                <a:latin typeface="Arial Black" panose="020B0A04020102020204" pitchFamily="34" charset="0"/>
              </a:rPr>
              <a:t>Deterrence of Rivals</a:t>
            </a:r>
          </a:p>
          <a:p>
            <a:pPr lvl="1"/>
            <a:r>
              <a:rPr lang="en-US" sz="2800" b="1" dirty="0">
                <a:latin typeface="Arial Black" panose="020B0A04020102020204" pitchFamily="34" charset="0"/>
              </a:rPr>
              <a:t>ROK, Japan, US</a:t>
            </a:r>
          </a:p>
          <a:p>
            <a:r>
              <a:rPr lang="en-US" sz="3200" b="1" dirty="0">
                <a:latin typeface="Arial Black" panose="020B0A04020102020204" pitchFamily="34" charset="0"/>
              </a:rPr>
              <a:t>Asymmetric Escalation</a:t>
            </a:r>
          </a:p>
          <a:p>
            <a:r>
              <a:rPr lang="en-US" sz="3200" b="1" dirty="0">
                <a:latin typeface="Arial Black" panose="020B0A04020102020204" pitchFamily="34" charset="0"/>
              </a:rPr>
              <a:t>Catalytic</a:t>
            </a:r>
          </a:p>
          <a:p>
            <a:r>
              <a:rPr lang="en-US" sz="3200" b="1" dirty="0">
                <a:latin typeface="Arial Black" panose="020B0A04020102020204" pitchFamily="34" charset="0"/>
              </a:rPr>
              <a:t>Self-reliance (“</a:t>
            </a:r>
            <a:r>
              <a:rPr lang="en-US" sz="3200" b="1" dirty="0" err="1">
                <a:latin typeface="Arial Black" panose="020B0A04020102020204" pitchFamily="34" charset="0"/>
              </a:rPr>
              <a:t>juche</a:t>
            </a:r>
            <a:r>
              <a:rPr lang="en-US" sz="3200" b="1" dirty="0">
                <a:latin typeface="Arial Black" panose="020B0A04020102020204" pitchFamily="34" charset="0"/>
              </a:rPr>
              <a:t>”)</a:t>
            </a:r>
          </a:p>
          <a:p>
            <a:endParaRPr lang="en-US" sz="3200" b="1" dirty="0">
              <a:latin typeface="Arial Black" panose="020B0A04020102020204" pitchFamily="34" charset="0"/>
            </a:endParaRPr>
          </a:p>
          <a:p>
            <a:endParaRPr lang="en-US" sz="3200" b="1" dirty="0">
              <a:latin typeface="Arial Black" panose="020B0A04020102020204" pitchFamily="34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003241-7CCD-4A64-8C04-F897954BEE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54" r="42163"/>
          <a:stretch/>
        </p:blipFill>
        <p:spPr>
          <a:xfrm>
            <a:off x="6570437" y="1988003"/>
            <a:ext cx="2365828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0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</TotalTime>
  <Words>388</Words>
  <Application>Microsoft Office PowerPoint</Application>
  <PresentationFormat>On-screen Show (4:3)</PresentationFormat>
  <Paragraphs>114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Office Theme</vt:lpstr>
      <vt:lpstr>North Korea</vt:lpstr>
      <vt:lpstr>Geopolitics</vt:lpstr>
      <vt:lpstr>Key Dates (for reference)</vt:lpstr>
      <vt:lpstr>Independence and Division</vt:lpstr>
      <vt:lpstr>The Hermit Kingdom</vt:lpstr>
      <vt:lpstr>South Korea</vt:lpstr>
      <vt:lpstr>North vs. South</vt:lpstr>
      <vt:lpstr>Cold War</vt:lpstr>
      <vt:lpstr>North Korean Strategy (Why Build a Bomb?)</vt:lpstr>
      <vt:lpstr>The Nightmare?</vt:lpstr>
      <vt:lpstr>The Tactical Maneuver</vt:lpstr>
      <vt:lpstr>1990s: Agreed Framework</vt:lpstr>
      <vt:lpstr>2003-2009 Six Party Talks</vt:lpstr>
      <vt:lpstr>North Korea Goes Nuclear</vt:lpstr>
      <vt:lpstr>Ballistic Missile Program</vt:lpstr>
      <vt:lpstr>Swaggering?</vt:lpstr>
      <vt:lpstr>ROK</vt:lpstr>
      <vt:lpstr>PowerPoint Presentation</vt:lpstr>
      <vt:lpstr>North Korean ICBMs</vt:lpstr>
      <vt:lpstr>Trump-Kim Summits</vt:lpstr>
      <vt:lpstr>DPRK Dyad</vt:lpstr>
      <vt:lpstr>North Korean Strategy (how it might use its weapons) </vt:lpstr>
      <vt:lpstr>The Question</vt:lpstr>
      <vt:lpstr>Another Question: What does nuclear capability give you?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 Korea</dc:title>
  <dc:creator>William Newmann</dc:creator>
  <cp:lastModifiedBy>William Newmann</cp:lastModifiedBy>
  <cp:revision>28</cp:revision>
  <dcterms:created xsi:type="dcterms:W3CDTF">2021-03-14T18:23:16Z</dcterms:created>
  <dcterms:modified xsi:type="dcterms:W3CDTF">2023-06-29T16:47:32Z</dcterms:modified>
</cp:coreProperties>
</file>