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2" r:id="rId4"/>
    <p:sldId id="283" r:id="rId5"/>
    <p:sldId id="284" r:id="rId6"/>
    <p:sldId id="286" r:id="rId7"/>
    <p:sldId id="281" r:id="rId8"/>
    <p:sldId id="287" r:id="rId9"/>
    <p:sldId id="288" r:id="rId10"/>
    <p:sldId id="339" r:id="rId11"/>
    <p:sldId id="340" r:id="rId12"/>
    <p:sldId id="285" r:id="rId13"/>
    <p:sldId id="34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3E1A-7374-46F9-AB79-327A91CED0A7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FBAE-4E55-481C-A345-7B6E77F7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0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3E1A-7374-46F9-AB79-327A91CED0A7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FBAE-4E55-481C-A345-7B6E77F7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4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3E1A-7374-46F9-AB79-327A91CED0A7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FBAE-4E55-481C-A345-7B6E77F7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7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3E1A-7374-46F9-AB79-327A91CED0A7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FBAE-4E55-481C-A345-7B6E77F7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0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3E1A-7374-46F9-AB79-327A91CED0A7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FBAE-4E55-481C-A345-7B6E77F7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3E1A-7374-46F9-AB79-327A91CED0A7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FBAE-4E55-481C-A345-7B6E77F7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3E1A-7374-46F9-AB79-327A91CED0A7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FBAE-4E55-481C-A345-7B6E77F7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2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3E1A-7374-46F9-AB79-327A91CED0A7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FBAE-4E55-481C-A345-7B6E77F7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3E1A-7374-46F9-AB79-327A91CED0A7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FBAE-4E55-481C-A345-7B6E77F7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2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3E1A-7374-46F9-AB79-327A91CED0A7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FBAE-4E55-481C-A345-7B6E77F7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4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3E1A-7374-46F9-AB79-327A91CED0A7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FBAE-4E55-481C-A345-7B6E77F7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1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E3E1A-7374-46F9-AB79-327A91CED0A7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FBAE-4E55-481C-A345-7B6E77F7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3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sarmament.un.org/treaties/t/npt" TargetMode="External"/><Relationship Id="rId2" Type="http://schemas.openxmlformats.org/officeDocument/2006/relationships/hyperlink" Target="http://www.fas.org/nuke/control/npt/text/npt2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ia.gov/energyexplained/nuclear/the-nuclear-fuel-cycle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aea.org/topics/basics-of-iaea-safeguard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tcr.inf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462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The Proliferation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49" y="1508289"/>
            <a:ext cx="8241973" cy="4996206"/>
          </a:xfrm>
        </p:spPr>
        <p:txBody>
          <a:bodyPr/>
          <a:lstStyle/>
          <a:p>
            <a:r>
              <a:rPr lang="en-US" sz="2400" dirty="0">
                <a:latin typeface="Arial Black" panose="020B0A04020102020204" pitchFamily="34" charset="0"/>
              </a:rPr>
              <a:t>“Nth Country Problem”</a:t>
            </a:r>
          </a:p>
          <a:p>
            <a:pPr marL="0" indent="0">
              <a:buNone/>
            </a:pPr>
            <a:endParaRPr lang="en-US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By the end of the Cold War:</a:t>
            </a:r>
          </a:p>
          <a:p>
            <a:r>
              <a:rPr lang="en-US" altLang="en-US" sz="2400" b="1" dirty="0">
                <a:latin typeface="Arial Black" panose="020B0A04020102020204" pitchFamily="34" charset="0"/>
              </a:rPr>
              <a:t>US 1945</a:t>
            </a:r>
          </a:p>
          <a:p>
            <a:r>
              <a:rPr lang="en-US" altLang="en-US" sz="2400" b="1" dirty="0">
                <a:latin typeface="Arial Black" panose="020B0A04020102020204" pitchFamily="34" charset="0"/>
              </a:rPr>
              <a:t>USSR/Russia 1949</a:t>
            </a:r>
          </a:p>
          <a:p>
            <a:r>
              <a:rPr lang="en-US" altLang="en-US" sz="2400" b="1" dirty="0">
                <a:latin typeface="Arial Black" panose="020B0A04020102020204" pitchFamily="34" charset="0"/>
              </a:rPr>
              <a:t>UK 1952</a:t>
            </a:r>
          </a:p>
          <a:p>
            <a:r>
              <a:rPr lang="en-US" altLang="en-US" sz="2400" b="1" dirty="0">
                <a:latin typeface="Arial Black" panose="020B0A04020102020204" pitchFamily="34" charset="0"/>
              </a:rPr>
              <a:t>France 1960</a:t>
            </a:r>
          </a:p>
          <a:p>
            <a:r>
              <a:rPr lang="en-US" altLang="en-US" sz="2400" b="1" dirty="0">
                <a:latin typeface="Arial Black" panose="020B0A04020102020204" pitchFamily="34" charset="0"/>
              </a:rPr>
              <a:t>China 1964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Israel (19??)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344" y="2931736"/>
            <a:ext cx="3710437" cy="357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9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925FDB-9534-4CC2-818A-C9D357EB0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The Questions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2AED13-35EB-463D-99DC-91E0FCCD2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4743"/>
            <a:ext cx="7886700" cy="41522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Black" panose="020B0A04020102020204" pitchFamily="34" charset="0"/>
              </a:rPr>
              <a:t>Why does a nation decide it wants  nuclear weapons?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 Black" panose="020B0A04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Black" panose="020B0A04020102020204" pitchFamily="34" charset="0"/>
              </a:rPr>
              <a:t>What can the world do about it?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 Black" panose="020B0A04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Black" panose="020B0A04020102020204" pitchFamily="34" charset="0"/>
              </a:rPr>
              <a:t>Does it really matter when a nation goes nuclear?</a:t>
            </a:r>
          </a:p>
        </p:txBody>
      </p:sp>
    </p:spTree>
    <p:extLst>
      <p:ext uri="{BB962C8B-B14F-4D97-AF65-F5344CB8AC3E}">
        <p14:creationId xmlns:p14="http://schemas.microsoft.com/office/powerpoint/2010/main" val="428834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073B7-2F9C-478F-9740-9F25ABA3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Why does  a nation decide it wants  nuclear weapons?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0FD4B-D66F-41B6-9EEB-96B466B82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Black" panose="020B0A04020102020204" pitchFamily="34" charset="0"/>
              </a:rPr>
              <a:t>Deterrence: assured retaliation against a rival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Black" panose="020B0A04020102020204" pitchFamily="34" charset="0"/>
              </a:rPr>
              <a:t>To demonstrate power: Realism (Swaggering)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Black" panose="020B0A04020102020204" pitchFamily="34" charset="0"/>
              </a:rPr>
              <a:t>To Bargain: achieving political goals (</a:t>
            </a:r>
            <a:r>
              <a:rPr lang="en-US" dirty="0" err="1">
                <a:latin typeface="Arial Black" panose="020B0A04020102020204" pitchFamily="34" charset="0"/>
              </a:rPr>
              <a:t>compellence</a:t>
            </a:r>
            <a:r>
              <a:rPr lang="en-US" dirty="0">
                <a:latin typeface="Arial Black" panose="020B0A04020102020204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Black" panose="020B0A04020102020204" pitchFamily="34" charset="0"/>
              </a:rPr>
              <a:t>Asymmetric Escalation: to compensate for a disadvantage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Black" panose="020B0A04020102020204" pitchFamily="34" charset="0"/>
              </a:rPr>
              <a:t>Catalytic: to bring a third party into the situation</a:t>
            </a:r>
          </a:p>
        </p:txBody>
      </p:sp>
    </p:spTree>
    <p:extLst>
      <p:ext uri="{BB962C8B-B14F-4D97-AF65-F5344CB8AC3E}">
        <p14:creationId xmlns:p14="http://schemas.microsoft.com/office/powerpoint/2010/main" val="241099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8375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What to do with non-signatory nations or violators?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996751"/>
            <a:ext cx="8226101" cy="4180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Options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Ignore the NPT issues (it’s an ally)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Sanctions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Negotiations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Destruction of nuclear facilities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Regime Change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A combination of these</a:t>
            </a:r>
          </a:p>
        </p:txBody>
      </p:sp>
    </p:spTree>
    <p:extLst>
      <p:ext uri="{BB962C8B-B14F-4D97-AF65-F5344CB8AC3E}">
        <p14:creationId xmlns:p14="http://schemas.microsoft.com/office/powerpoint/2010/main" val="1843143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61947-F495-4D91-A35F-770A55E3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Does it really matter when a nation goes nuclear?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0B3E9-77AA-467A-9993-B1E6539D7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1825624"/>
            <a:ext cx="8653669" cy="466724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If deterrence is strong, does it matter?</a:t>
            </a:r>
          </a:p>
          <a:p>
            <a:pPr lvl="1"/>
            <a:r>
              <a:rPr lang="en-US" sz="3200" dirty="0">
                <a:latin typeface="Arial Black" panose="020B0A04020102020204" pitchFamily="34" charset="0"/>
              </a:rPr>
              <a:t>Instability?</a:t>
            </a:r>
          </a:p>
          <a:p>
            <a:pPr lvl="1"/>
            <a:r>
              <a:rPr lang="en-US" sz="3200" dirty="0">
                <a:latin typeface="Arial Black" panose="020B0A04020102020204" pitchFamily="34" charset="0"/>
              </a:rPr>
              <a:t>Arms races?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Is it all really political?</a:t>
            </a:r>
          </a:p>
          <a:p>
            <a:pPr lvl="1"/>
            <a:r>
              <a:rPr lang="en-US" sz="3200" dirty="0">
                <a:latin typeface="Arial Black" panose="020B0A04020102020204" pitchFamily="34" charset="0"/>
              </a:rPr>
              <a:t>My allies can have nuclear weapons; my rivals can’t</a:t>
            </a:r>
          </a:p>
          <a:p>
            <a:pPr lvl="1"/>
            <a:r>
              <a:rPr lang="en-US" sz="3200" dirty="0">
                <a:latin typeface="Arial Black" panose="020B0A04020102020204" pitchFamily="34" charset="0"/>
              </a:rPr>
              <a:t>It’s all just a calculation of the balance of power:</a:t>
            </a:r>
          </a:p>
          <a:p>
            <a:pPr lvl="2"/>
            <a:r>
              <a:rPr lang="en-US" sz="2800" dirty="0">
                <a:latin typeface="Arial Black" panose="020B0A04020102020204" pitchFamily="34" charset="0"/>
              </a:rPr>
              <a:t>Global</a:t>
            </a:r>
          </a:p>
          <a:p>
            <a:pPr lvl="2"/>
            <a:r>
              <a:rPr lang="en-US" sz="2800" dirty="0">
                <a:latin typeface="Arial Black" panose="020B0A04020102020204" pitchFamily="34" charset="0"/>
              </a:rPr>
              <a:t>Regional</a:t>
            </a:r>
          </a:p>
          <a:p>
            <a:pPr marL="914400" lvl="2" indent="0">
              <a:buNone/>
            </a:pP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1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35669" y="365126"/>
            <a:ext cx="8710367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Arial Black" panose="020B0A04020102020204" pitchFamily="34" charset="0"/>
              </a:rPr>
              <a:t>Reducing the Spread of Nuclear Weapons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Arial Black" panose="020B0A04020102020204" pitchFamily="34" charset="0"/>
                <a:hlinkClick r:id="rId2"/>
              </a:rPr>
              <a:t>Nuclear Non-Proliferation Treaty 1968 (1970)</a:t>
            </a:r>
            <a:endParaRPr lang="en-US" altLang="en-US" sz="3200" b="1" dirty="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3200" b="1" dirty="0">
                <a:latin typeface="Arial Black" panose="020B0A04020102020204" pitchFamily="34" charset="0"/>
                <a:hlinkClick r:id="rId3"/>
              </a:rPr>
              <a:t>Two Types of States</a:t>
            </a:r>
            <a:endParaRPr lang="en-US" altLang="en-US" sz="3200" b="1" dirty="0">
              <a:latin typeface="Arial Black" panose="020B0A04020102020204" pitchFamily="34" charset="0"/>
            </a:endParaRPr>
          </a:p>
          <a:p>
            <a:pPr lvl="1"/>
            <a:r>
              <a:rPr lang="en-US" altLang="en-US" sz="2800" b="1" dirty="0">
                <a:latin typeface="Arial Black" panose="020B0A04020102020204" pitchFamily="34" charset="0"/>
              </a:rPr>
              <a:t>Nuclear Weapon States</a:t>
            </a:r>
          </a:p>
          <a:p>
            <a:pPr lvl="1"/>
            <a:r>
              <a:rPr lang="en-US" altLang="en-US" sz="2800" b="1" dirty="0">
                <a:latin typeface="Arial Black" panose="020B0A04020102020204" pitchFamily="34" charset="0"/>
              </a:rPr>
              <a:t>Non-Nuclear Weapons States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6664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The Complicated Part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2045"/>
            <a:ext cx="7886700" cy="53827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  <a:hlinkClick r:id="rId2"/>
              </a:rPr>
              <a:t>Nuclear Energy</a:t>
            </a:r>
            <a:endParaRPr lang="en-US" sz="32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900" dirty="0">
                <a:latin typeface="Arial Black" panose="020B0A04020102020204" pitchFamily="34" charset="0"/>
              </a:rPr>
              <a:t>Arak, Iran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858" y="2096263"/>
            <a:ext cx="5780987" cy="36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2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5F09-41E1-4FF2-A67E-B729EF0D3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Very Simple Version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400E3-4575-4209-8B04-FD6372783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51" y="1910798"/>
            <a:ext cx="8425945" cy="46502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		    	</a:t>
            </a:r>
            <a:r>
              <a:rPr lang="en-US" sz="3000" b="1" i="1" u="sng" dirty="0"/>
              <a:t>Waste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/>
              <a:t>U				   	U and Pu</a:t>
            </a:r>
            <a:r>
              <a:rPr lang="en-US" sz="2400" b="1" dirty="0"/>
              <a:t>	     	</a:t>
            </a:r>
            <a:r>
              <a:rPr lang="en-US" sz="1800" b="1" dirty="0"/>
              <a:t>(storage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/>
              <a:t>(or Pu)</a:t>
            </a:r>
            <a:r>
              <a:rPr lang="en-US" sz="1800" b="1" dirty="0"/>
              <a:t>								or recycle)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/>
              <a:t>	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/>
              <a:t>				    	Weapon</a:t>
            </a:r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r>
              <a:rPr lang="en-US" sz="2400" b="1" dirty="0"/>
              <a:t>U = Uranium</a:t>
            </a:r>
          </a:p>
          <a:p>
            <a:pPr marL="0" indent="0">
              <a:buNone/>
            </a:pPr>
            <a:r>
              <a:rPr lang="en-US" sz="2400" b="1" dirty="0"/>
              <a:t>Pu = Plutonium</a:t>
            </a:r>
          </a:p>
          <a:p>
            <a:pPr marL="0" indent="0">
              <a:buNone/>
            </a:pPr>
            <a:endParaRPr lang="en-US" sz="19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900" b="1" dirty="0">
                <a:latin typeface="Arial Black" panose="020B0A04020102020204" pitchFamily="34" charset="0"/>
              </a:rPr>
              <a:t>See: https://whatisnuclear.com/recycling.html</a:t>
            </a:r>
            <a:r>
              <a:rPr lang="en-US" sz="3000" b="1" dirty="0"/>
              <a:t>					</a:t>
            </a:r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3D318EC7-EB34-4B1D-9472-FD62E27E28F3}"/>
              </a:ext>
            </a:extLst>
          </p:cNvPr>
          <p:cNvSpPr/>
          <p:nvPr/>
        </p:nvSpPr>
        <p:spPr>
          <a:xfrm>
            <a:off x="2444237" y="2184724"/>
            <a:ext cx="1013791" cy="185121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Reactor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EAB8D6-EBD5-4CB7-BC72-093DCC24FA8D}"/>
              </a:ext>
            </a:extLst>
          </p:cNvPr>
          <p:cNvCxnSpPr/>
          <p:nvPr/>
        </p:nvCxnSpPr>
        <p:spPr>
          <a:xfrm>
            <a:off x="1318307" y="3035969"/>
            <a:ext cx="92107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792F45-5EE2-409E-8F08-87EFC915C591}"/>
              </a:ext>
            </a:extLst>
          </p:cNvPr>
          <p:cNvCxnSpPr/>
          <p:nvPr/>
        </p:nvCxnSpPr>
        <p:spPr>
          <a:xfrm>
            <a:off x="3651836" y="3035969"/>
            <a:ext cx="101379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43F8887A-7FD8-4F07-AC54-CE57EE69D838}"/>
              </a:ext>
            </a:extLst>
          </p:cNvPr>
          <p:cNvSpPr/>
          <p:nvPr/>
        </p:nvSpPr>
        <p:spPr>
          <a:xfrm>
            <a:off x="6883993" y="2298883"/>
            <a:ext cx="218661" cy="1622896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00492C-30F4-462D-9D02-D2AE5FA76421}"/>
              </a:ext>
            </a:extLst>
          </p:cNvPr>
          <p:cNvCxnSpPr/>
          <p:nvPr/>
        </p:nvCxnSpPr>
        <p:spPr>
          <a:xfrm>
            <a:off x="5502040" y="3250747"/>
            <a:ext cx="0" cy="78519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43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4" y="365127"/>
            <a:ext cx="8556172" cy="99784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Verification of Treaty Obligations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70008"/>
            <a:ext cx="7886700" cy="460695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  <a:hlinkClick r:id="rId2"/>
              </a:rPr>
              <a:t>IAEA Safeguard Basics</a:t>
            </a:r>
            <a:endParaRPr lang="en-US" dirty="0">
              <a:latin typeface="Arial Black" panose="020B0A04020102020204" pitchFamily="34" charset="0"/>
            </a:endParaRPr>
          </a:p>
          <a:p>
            <a:pPr lvl="1"/>
            <a:r>
              <a:rPr lang="en-US" dirty="0">
                <a:latin typeface="Arial Black" panose="020B0A04020102020204" pitchFamily="34" charset="0"/>
              </a:rPr>
              <a:t>Inspections</a:t>
            </a:r>
          </a:p>
          <a:p>
            <a:pPr lvl="1"/>
            <a:r>
              <a:rPr lang="en-US" dirty="0">
                <a:latin typeface="Arial Black" panose="020B0A04020102020204" pitchFamily="34" charset="0"/>
              </a:rPr>
              <a:t>Surveillance cameras</a:t>
            </a:r>
          </a:p>
          <a:p>
            <a:pPr lvl="1"/>
            <a:r>
              <a:rPr lang="en-US" dirty="0">
                <a:latin typeface="Arial Black" panose="020B0A04020102020204" pitchFamily="34" charset="0"/>
              </a:rPr>
              <a:t>Seals </a:t>
            </a:r>
          </a:p>
          <a:p>
            <a:pPr lvl="1"/>
            <a:r>
              <a:rPr lang="en-US" dirty="0">
                <a:latin typeface="Arial Black" panose="020B0A04020102020204" pitchFamily="34" charset="0"/>
              </a:rPr>
              <a:t>Accounting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91" y="3314595"/>
            <a:ext cx="52863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5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1802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Uranium Enrichment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3962"/>
            <a:ext cx="7886700" cy="5426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  <a:r>
              <a:rPr lang="en-US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235</a:t>
            </a:r>
            <a:endParaRPr lang="en-US" baseline="30000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Natural Uranium: .7% U</a:t>
            </a:r>
            <a:r>
              <a:rPr lang="en-US" baseline="30000" dirty="0">
                <a:latin typeface="Arial Black" panose="020B0A04020102020204" pitchFamily="34" charset="0"/>
              </a:rPr>
              <a:t>235</a:t>
            </a:r>
          </a:p>
          <a:p>
            <a:r>
              <a:rPr lang="en-US" dirty="0">
                <a:latin typeface="Arial Black" panose="020B0A04020102020204" pitchFamily="34" charset="0"/>
              </a:rPr>
              <a:t>Enriched Uranium for energy: 3-5%</a:t>
            </a:r>
          </a:p>
          <a:p>
            <a:r>
              <a:rPr lang="en-US" dirty="0">
                <a:latin typeface="Arial Black" panose="020B0A04020102020204" pitchFamily="34" charset="0"/>
              </a:rPr>
              <a:t>Highly Enriched Uranium: 20%</a:t>
            </a:r>
          </a:p>
          <a:p>
            <a:r>
              <a:rPr lang="en-US" dirty="0">
                <a:latin typeface="Arial Black" panose="020B0A04020102020204" pitchFamily="34" charset="0"/>
              </a:rPr>
              <a:t>Weapon-grade Uranium: 80%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sz="1700" dirty="0">
              <a:latin typeface="Arial Black" panose="020B0A04020102020204" pitchFamily="34" charset="0"/>
            </a:endParaRPr>
          </a:p>
          <a:p>
            <a:endParaRPr lang="en-US" sz="17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</a:rPr>
              <a:t>https://phys.org/news/2019-06-nuclear-weapons-iran-uranium-enrichment.html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457" y="4006969"/>
            <a:ext cx="3813893" cy="220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3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 Black" panose="020B0A04020102020204" pitchFamily="34" charset="0"/>
              </a:rPr>
              <a:t>Problems?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Arial Black" panose="020B0A04020102020204" pitchFamily="34" charset="0"/>
              </a:rPr>
              <a:t>Never Signed NPT</a:t>
            </a:r>
          </a:p>
          <a:p>
            <a:pPr eaLnBrk="1" hangingPunct="1"/>
            <a:r>
              <a:rPr lang="en-US" altLang="en-US" sz="2800" b="1" dirty="0">
                <a:latin typeface="Arial Black" panose="020B0A04020102020204" pitchFamily="34" charset="0"/>
              </a:rPr>
              <a:t>Israel</a:t>
            </a:r>
          </a:p>
          <a:p>
            <a:pPr eaLnBrk="1" hangingPunct="1"/>
            <a:r>
              <a:rPr lang="en-US" altLang="en-US" sz="2800" b="1" dirty="0">
                <a:latin typeface="Arial Black" panose="020B0A04020102020204" pitchFamily="34" charset="0"/>
              </a:rPr>
              <a:t>India</a:t>
            </a:r>
          </a:p>
          <a:p>
            <a:pPr eaLnBrk="1" hangingPunct="1"/>
            <a:r>
              <a:rPr lang="en-US" altLang="en-US" sz="2800" b="1" dirty="0">
                <a:latin typeface="Arial Black" panose="020B0A04020102020204" pitchFamily="34" charset="0"/>
              </a:rPr>
              <a:t>Pakistan</a:t>
            </a:r>
          </a:p>
          <a:p>
            <a:pPr eaLnBrk="1" hangingPunct="1"/>
            <a:endParaRPr lang="en-US" altLang="en-US" sz="2800" b="1" dirty="0">
              <a:latin typeface="Arial Black" panose="020B0A040201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Arial Black" panose="020B0A04020102020204" pitchFamily="34" charset="0"/>
              </a:rPr>
              <a:t>Violated Treaty Provisions</a:t>
            </a:r>
          </a:p>
          <a:p>
            <a:pPr eaLnBrk="1" hangingPunct="1"/>
            <a:r>
              <a:rPr lang="en-US" altLang="en-US" sz="2800" b="1" dirty="0">
                <a:latin typeface="Arial Black" panose="020B0A04020102020204" pitchFamily="34" charset="0"/>
              </a:rPr>
              <a:t>Iraq</a:t>
            </a:r>
          </a:p>
          <a:p>
            <a:pPr eaLnBrk="1" hangingPunct="1"/>
            <a:r>
              <a:rPr lang="en-US" altLang="en-US" sz="2800" b="1" dirty="0">
                <a:latin typeface="Arial Black" panose="020B0A04020102020204" pitchFamily="34" charset="0"/>
              </a:rPr>
              <a:t>Iran</a:t>
            </a:r>
          </a:p>
          <a:p>
            <a:pPr eaLnBrk="1" hangingPunct="1"/>
            <a:r>
              <a:rPr lang="en-US" altLang="en-US" sz="2800" b="1" dirty="0">
                <a:latin typeface="Arial Black" panose="020B0A04020102020204" pitchFamily="34" charset="0"/>
              </a:rPr>
              <a:t>North Korea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000" b="9512"/>
          <a:stretch/>
        </p:blipFill>
        <p:spPr>
          <a:xfrm>
            <a:off x="3951024" y="2179390"/>
            <a:ext cx="1954113" cy="1244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566" y="600890"/>
            <a:ext cx="1984120" cy="1343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687" y="2105520"/>
            <a:ext cx="1947999" cy="1244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687" y="3552168"/>
            <a:ext cx="1954113" cy="1385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024" y="5191393"/>
            <a:ext cx="1954113" cy="1308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687" y="5191393"/>
            <a:ext cx="1947999" cy="12094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45" y="365126"/>
            <a:ext cx="8239305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  <a:hlinkClick r:id="rId2"/>
              </a:rPr>
              <a:t>Missile Technology Control Regime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35 Members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75" y="2603664"/>
            <a:ext cx="7174890" cy="357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5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Nuclear Suppliers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1974</a:t>
            </a:r>
          </a:p>
          <a:p>
            <a:r>
              <a:rPr lang="en-US" dirty="0"/>
              <a:t>48 participating nations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114" y="2863970"/>
            <a:ext cx="6357308" cy="36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91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383</Words>
  <Application>Microsoft Office PowerPoint</Application>
  <PresentationFormat>On-screen Show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Wingdings</vt:lpstr>
      <vt:lpstr>Office Theme</vt:lpstr>
      <vt:lpstr>The Proliferation Problem</vt:lpstr>
      <vt:lpstr>Reducing the Spread of Nuclear Weapons</vt:lpstr>
      <vt:lpstr>The Complicated Part</vt:lpstr>
      <vt:lpstr>Very Simple Version</vt:lpstr>
      <vt:lpstr>Verification of Treaty Obligations</vt:lpstr>
      <vt:lpstr>Uranium Enrichment</vt:lpstr>
      <vt:lpstr>Problems?</vt:lpstr>
      <vt:lpstr>Missile Technology Control Regime</vt:lpstr>
      <vt:lpstr>Nuclear Suppliers Group</vt:lpstr>
      <vt:lpstr>The Questions</vt:lpstr>
      <vt:lpstr>Why does  a nation decide it wants  nuclear weapons?</vt:lpstr>
      <vt:lpstr>What to do with non-signatory nations or violators?</vt:lpstr>
      <vt:lpstr>Does it really matter when a nation goes nuclear?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Newmann</dc:creator>
  <cp:lastModifiedBy>William Newmann</cp:lastModifiedBy>
  <cp:revision>18</cp:revision>
  <dcterms:created xsi:type="dcterms:W3CDTF">2021-02-23T15:15:37Z</dcterms:created>
  <dcterms:modified xsi:type="dcterms:W3CDTF">2023-06-19T14:53:41Z</dcterms:modified>
</cp:coreProperties>
</file>