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64" r:id="rId6"/>
    <p:sldId id="267" r:id="rId7"/>
    <p:sldId id="268" r:id="rId8"/>
    <p:sldId id="269" r:id="rId9"/>
    <p:sldId id="259" r:id="rId10"/>
    <p:sldId id="262" r:id="rId11"/>
    <p:sldId id="260" r:id="rId12"/>
    <p:sldId id="263" r:id="rId13"/>
    <p:sldId id="261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7AD"/>
    <a:srgbClr val="8098A0"/>
    <a:srgbClr val="655EC2"/>
    <a:srgbClr val="333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7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0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5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3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D017F-6A6E-4645-8CDE-85AE98BBD9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93324-D84A-41C5-976C-3F60E95B8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57112/main-import-partners-for-china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New Cold War?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US-USSR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Capitalism vs. Communism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Land Power vs. Maritime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Democracy vs. Dictatorship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Global power vs. Global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Nuclear deterrence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US-China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Both Capitalist; different styles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Both Maritime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Democracy vs. Dictatorship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Global vs. Regional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Nuclear deterrence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46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Advantage: Military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D5A29C-B569-244A-BF40-DD3FD154E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he United States spends more on defense than the next 10 countries combined">
            <a:extLst>
              <a:ext uri="{FF2B5EF4-FFF2-40B4-BE49-F238E27FC236}">
                <a16:creationId xmlns:a16="http://schemas.microsoft.com/office/drawing/2014/main" id="{9CC65F94-AEF7-B559-4282-B96028F9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5625"/>
            <a:ext cx="7886700" cy="45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5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009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China Advantage: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Expanding Presence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268" y="1825625"/>
            <a:ext cx="7177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8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Advantage: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Political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35" y="2657855"/>
            <a:ext cx="4438663" cy="267583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F70E94-7893-B23F-CA76-F9FE91A85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657855"/>
            <a:ext cx="8210549" cy="3519107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r>
              <a:rPr lang="en-US" dirty="0"/>
              <a:t>				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			</a:t>
            </a:r>
            <a:r>
              <a:rPr lang="en-US" dirty="0">
                <a:latin typeface="Arial Black" panose="020B0A04020102020204" pitchFamily="34" charset="0"/>
              </a:rPr>
              <a:t>Arrest of Jimmy Lai, publisher of 			</a:t>
            </a:r>
            <a:r>
              <a:rPr lang="en-US" i="1" dirty="0">
                <a:latin typeface="Arial Black" panose="020B0A04020102020204" pitchFamily="34" charset="0"/>
              </a:rPr>
              <a:t>Apple Daily</a:t>
            </a:r>
            <a:r>
              <a:rPr lang="en-US" dirty="0">
                <a:latin typeface="Arial Black" panose="020B0A04020102020204" pitchFamily="34" charset="0"/>
              </a:rPr>
              <a:t>, 2022</a:t>
            </a:r>
          </a:p>
        </p:txBody>
      </p:sp>
      <p:pic>
        <p:nvPicPr>
          <p:cNvPr id="3074" name="Picture 2" descr="Slideshow background image">
            <a:extLst>
              <a:ext uri="{FF2B5EF4-FFF2-40B4-BE49-F238E27FC236}">
                <a16:creationId xmlns:a16="http://schemas.microsoft.com/office/drawing/2014/main" id="{8BF1246A-8300-7F36-E0F2-5BF2A052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4" y="1923443"/>
            <a:ext cx="3771886" cy="43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4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708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China Advantage: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US Polarization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211" y="1491645"/>
            <a:ext cx="4969565" cy="31235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2254F-E4C8-A764-EACF-EE90E82E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53417"/>
            <a:ext cx="7886700" cy="31235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apitol riots timeline: What happened on 6 January 2021? - BBC News">
            <a:extLst>
              <a:ext uri="{FF2B5EF4-FFF2-40B4-BE49-F238E27FC236}">
                <a16:creationId xmlns:a16="http://schemas.microsoft.com/office/drawing/2014/main" id="{AB48858D-85F5-F945-6A14-F42040CA2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6"/>
          <a:stretch/>
        </p:blipFill>
        <p:spPr bwMode="auto">
          <a:xfrm>
            <a:off x="268224" y="3428999"/>
            <a:ext cx="3637987" cy="29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2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13E8-38DF-4687-BC7B-9AC057C5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Two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AB526-3900-4351-AF35-611D6A104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rial Black" panose="020B0A04020102020204" pitchFamily="34" charset="0"/>
              </a:rPr>
              <a:t>Does China need to become the dominant power in East Asia before it </a:t>
            </a:r>
            <a:r>
              <a:rPr lang="en-US" sz="3600">
                <a:latin typeface="Arial Black" panose="020B0A04020102020204" pitchFamily="34" charset="0"/>
              </a:rPr>
              <a:t>can be </a:t>
            </a:r>
            <a:r>
              <a:rPr lang="en-US" sz="3600" dirty="0">
                <a:latin typeface="Arial Black" panose="020B0A04020102020204" pitchFamily="34" charset="0"/>
              </a:rPr>
              <a:t>a global power?</a:t>
            </a: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 Black" panose="020B0A04020102020204" pitchFamily="34" charset="0"/>
              </a:rPr>
              <a:t>How much is US willing to do to maintain its central role in the Indo-Pacific?</a:t>
            </a:r>
          </a:p>
        </p:txBody>
      </p:sp>
    </p:spTree>
    <p:extLst>
      <p:ext uri="{BB962C8B-B14F-4D97-AF65-F5344CB8AC3E}">
        <p14:creationId xmlns:p14="http://schemas.microsoft.com/office/powerpoint/2010/main" val="10327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6374-A4FE-428B-8F88-72BB2CED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Capitalist Competition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9C1A83-0916-4540-A992-524A88FCB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669" y="1690689"/>
            <a:ext cx="6824870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9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0" y="365126"/>
            <a:ext cx="873318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1. Capitalism = Interdependence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Mutually Assured Bankruptcy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US Trade Partners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4765"/>
          <a:stretch/>
        </p:blipFill>
        <p:spPr>
          <a:xfrm>
            <a:off x="365194" y="2902226"/>
            <a:ext cx="3358666" cy="359133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hlinkClick r:id="rId3"/>
              </a:rPr>
              <a:t>China’s Trade Partners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300097" y="2902226"/>
            <a:ext cx="4545496" cy="35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2. Direct Maritime Disputes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36F112-097D-48EC-998D-FBE0FFC77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825625"/>
            <a:ext cx="66209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4BC3-3D2B-489C-8FF3-392B6998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7936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3. Democracy vs. Dictatorship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1AA8D9-C654-4A8F-B5DE-53E92E247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Xinjiang				Hong Kong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336D2-B136-41BA-AA41-E9EAC8A0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6" y="2542324"/>
            <a:ext cx="4224894" cy="3950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81216-D9F9-41E5-B344-FB1C4F1A9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320"/>
          <a:stretch/>
        </p:blipFill>
        <p:spPr>
          <a:xfrm>
            <a:off x="4728477" y="2542324"/>
            <a:ext cx="4068417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5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A3A3-E98E-C0D8-DC33-A50EC268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5" y="365127"/>
            <a:ext cx="8649477" cy="9784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4. Global vs. Regional Power</a:t>
            </a:r>
          </a:p>
        </p:txBody>
      </p:sp>
      <p:pic>
        <p:nvPicPr>
          <p:cNvPr id="1026" name="Picture 2" descr="Where U.S. troops are deployed around the world : r/MapPorn">
            <a:extLst>
              <a:ext uri="{FF2B5EF4-FFF2-40B4-BE49-F238E27FC236}">
                <a16:creationId xmlns:a16="http://schemas.microsoft.com/office/drawing/2014/main" id="{D6DC73F0-80F1-8E5A-CB43-91FE79FD12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55" y="1690689"/>
            <a:ext cx="7007290" cy="464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15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7F21-CA9E-8347-F83C-D3AA892E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5. Nuclear Deterrence</a:t>
            </a:r>
          </a:p>
        </p:txBody>
      </p:sp>
      <p:pic>
        <p:nvPicPr>
          <p:cNvPr id="2050" name="Picture 2" descr="Nuclear Notebook: Chinese nuclear weapons, 2023 - Bulletin of the Atomic  Scientists">
            <a:extLst>
              <a:ext uri="{FF2B5EF4-FFF2-40B4-BE49-F238E27FC236}">
                <a16:creationId xmlns:a16="http://schemas.microsoft.com/office/drawing/2014/main" id="{E4DC684B-EBE9-2E16-4E5D-55583401BE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9" y="1825625"/>
            <a:ext cx="76068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48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CB0E-1EE4-4A20-BFE1-0FB698D8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B984-EE86-BBE3-F7D6-E3B74A167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Black" panose="020B0A04020102020204" pitchFamily="34" charset="0"/>
              </a:rPr>
              <a:t>Advantages </a:t>
            </a:r>
          </a:p>
          <a:p>
            <a:pPr marL="0" indent="0" algn="ctr">
              <a:buNone/>
            </a:pPr>
            <a:r>
              <a:rPr lang="en-US" sz="5400" dirty="0">
                <a:latin typeface="Arial Black" panose="020B0A04020102020204" pitchFamily="34" charset="0"/>
              </a:rPr>
              <a:t>vs. </a:t>
            </a:r>
          </a:p>
          <a:p>
            <a:pPr marL="0" indent="0" algn="ctr">
              <a:buNone/>
            </a:pPr>
            <a:r>
              <a:rPr lang="en-US" sz="5400" dirty="0">
                <a:latin typeface="Arial Black" panose="020B0A04020102020204" pitchFamily="34" charset="0"/>
              </a:rPr>
              <a:t>Disadvantages</a:t>
            </a:r>
          </a:p>
        </p:txBody>
      </p:sp>
    </p:spTree>
    <p:extLst>
      <p:ext uri="{BB962C8B-B14F-4D97-AF65-F5344CB8AC3E}">
        <p14:creationId xmlns:p14="http://schemas.microsoft.com/office/powerpoint/2010/main" val="132019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653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Advantage: Allies</a:t>
            </a:r>
          </a:p>
        </p:txBody>
      </p:sp>
      <p:pic>
        <p:nvPicPr>
          <p:cNvPr id="1026" name="Picture 2" descr="Map showing the extent of US military personnel in Asia, including among regional treaty allies.">
            <a:extLst>
              <a:ext uri="{FF2B5EF4-FFF2-40B4-BE49-F238E27FC236}">
                <a16:creationId xmlns:a16="http://schemas.microsoft.com/office/drawing/2014/main" id="{663B8C42-C140-21B3-8285-CA7FEBA878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" y="1511808"/>
            <a:ext cx="6949440" cy="46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08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182</Words>
  <Application>Microsoft Office PowerPoint</Application>
  <PresentationFormat>On-screen Show (4:3)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New Cold War?</vt:lpstr>
      <vt:lpstr>Capitalist Competition</vt:lpstr>
      <vt:lpstr>1. Capitalism = Interdependence Mutually Assured Bankruptcy</vt:lpstr>
      <vt:lpstr>2. Direct Maritime Disputes</vt:lpstr>
      <vt:lpstr>3. Democracy vs. Dictatorship</vt:lpstr>
      <vt:lpstr>4. Global vs. Regional Power</vt:lpstr>
      <vt:lpstr>5. Nuclear Deterrence</vt:lpstr>
      <vt:lpstr>PowerPoint Presentation</vt:lpstr>
      <vt:lpstr>US Advantage: Allies</vt:lpstr>
      <vt:lpstr>US Advantage: Military</vt:lpstr>
      <vt:lpstr>China Advantage:  Expanding Presence</vt:lpstr>
      <vt:lpstr>US Advantage: Political System</vt:lpstr>
      <vt:lpstr>China Advantage: US Polarization</vt:lpstr>
      <vt:lpstr>Two Questions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Cold War?</dc:title>
  <dc:creator>William W Newmann</dc:creator>
  <cp:lastModifiedBy>William Newmann</cp:lastModifiedBy>
  <cp:revision>12</cp:revision>
  <dcterms:created xsi:type="dcterms:W3CDTF">2021-03-25T20:18:00Z</dcterms:created>
  <dcterms:modified xsi:type="dcterms:W3CDTF">2023-07-12T13:39:50Z</dcterms:modified>
</cp:coreProperties>
</file>