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2" r:id="rId10"/>
    <p:sldId id="335" r:id="rId11"/>
    <p:sldId id="336" r:id="rId12"/>
    <p:sldId id="337" r:id="rId13"/>
    <p:sldId id="266" r:id="rId14"/>
    <p:sldId id="267" r:id="rId15"/>
    <p:sldId id="296" r:id="rId16"/>
    <p:sldId id="295" r:id="rId17"/>
    <p:sldId id="327" r:id="rId18"/>
    <p:sldId id="268" r:id="rId19"/>
    <p:sldId id="328" r:id="rId20"/>
    <p:sldId id="329" r:id="rId21"/>
    <p:sldId id="330" r:id="rId22"/>
    <p:sldId id="331" r:id="rId23"/>
    <p:sldId id="332" r:id="rId24"/>
    <p:sldId id="333" r:id="rId25"/>
    <p:sldId id="33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30159-75CF-4FCC-BE3F-E04B84C3D189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13FE2-1CDC-422F-B019-0CF99BC15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24387CE3-DA5A-4ADF-92A6-5331FD341C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2E5166-C0B1-4A57-924C-92F0DEAAAA52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7347" name="Slide Image Placeholder 1">
            <a:extLst>
              <a:ext uri="{FF2B5EF4-FFF2-40B4-BE49-F238E27FC236}">
                <a16:creationId xmlns:a16="http://schemas.microsoft.com/office/drawing/2014/main" id="{A5E3B107-DD9D-4ECE-8045-F899E4ACEE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Notes Placeholder 2">
            <a:extLst>
              <a:ext uri="{FF2B5EF4-FFF2-40B4-BE49-F238E27FC236}">
                <a16:creationId xmlns:a16="http://schemas.microsoft.com/office/drawing/2014/main" id="{88AD28B7-3410-49BD-B700-F39A2910D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7349" name="Slide Number Placeholder 3">
            <a:extLst>
              <a:ext uri="{FF2B5EF4-FFF2-40B4-BE49-F238E27FC236}">
                <a16:creationId xmlns:a16="http://schemas.microsoft.com/office/drawing/2014/main" id="{4E1EC989-48E2-46BF-ABA6-5FD3114070F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D86D4AF-7D07-49C9-87EE-78345F6A4203}" type="slidenum">
              <a:rPr lang="en-US" altLang="en-US">
                <a:latin typeface="Verdana" panose="020B0604030504040204" pitchFamily="34" charset="0"/>
              </a:rPr>
              <a:pPr algn="r">
                <a:spcBef>
                  <a:spcPct val="0"/>
                </a:spcBef>
              </a:pPr>
              <a:t>16</a:t>
            </a:fld>
            <a:endParaRPr lang="en-US" altLang="en-US">
              <a:latin typeface="Verdana" panose="020B060403050404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B8D3A903-9E4B-4528-A59E-4BFEE8579B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3DB46C8B-CC50-4A0F-8194-4E219D5D3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76467FEE-8C0C-4963-914E-49BEC5678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861D4E-D293-472A-B489-3647230977A6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0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3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1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66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5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5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5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4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5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536B0-577C-4587-8C65-1C10FE3BDBDB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0D482-5D7B-4CC9-8F8B-5E34A8E3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gov/iran-sanctions/" TargetMode="External"/><Relationship Id="rId2" Type="http://schemas.openxmlformats.org/officeDocument/2006/relationships/hyperlink" Target="https://www.securitycouncilreport.org/un_documents_type/security-council-resolutions/?ctype=Iran&amp;cbtype=ira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securitycouncilreport.org/atf/cf/%7B65BFCF9B-6D27-4E9C-8CD3-CF6E4FF96FF9%7D/IRAN%20SRES%201929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uritycouncilreport.org/atf/cf/%7B65BFCF9B-6D27-4E9C-8CD3-CF6E4FF96FF9%7D/s_res_2231.pdf" TargetMode="External"/><Relationship Id="rId2" Type="http://schemas.openxmlformats.org/officeDocument/2006/relationships/hyperlink" Target="https://2009-2017.state.gov/e/eb/tfs/spi/iran/jcpoa/index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ww.armscontrol.org/factsheets/JCPOA-at-a-glanc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un.org/Depts/unmovic/documents/687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ongress.gov/105/plaws/publ338/PLAW-105publ33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73A35-5D54-4FB5-8BFA-FCF92D1E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20" y="365126"/>
            <a:ext cx="8251230" cy="94683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Iraq and Iran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E9DAE-435B-4E28-89FA-920A6E05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2" y="2171286"/>
            <a:ext cx="2428875" cy="161925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6FF88B-9FBB-4CE8-AB15-80F73EE65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120" y="4378601"/>
            <a:ext cx="2428875" cy="161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B7AD8-77D3-487C-B61F-C059CF5F3C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31" b="25604"/>
          <a:stretch/>
        </p:blipFill>
        <p:spPr>
          <a:xfrm>
            <a:off x="3165276" y="2171285"/>
            <a:ext cx="5603862" cy="38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09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DD96-186B-454D-8A27-B7183945B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Troop Levels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BF4D5C0-6F39-616F-5403-E1C1346D63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5" y="1825625"/>
            <a:ext cx="72522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3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A3AB8-8216-0FAF-8BAF-2A0F175B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Iraq Casualties</a:t>
            </a:r>
          </a:p>
        </p:txBody>
      </p:sp>
      <p:pic>
        <p:nvPicPr>
          <p:cNvPr id="3078" name="Picture 6" descr="Iraq war in figures - BBC News">
            <a:extLst>
              <a:ext uri="{FF2B5EF4-FFF2-40B4-BE49-F238E27FC236}">
                <a16:creationId xmlns:a16="http://schemas.microsoft.com/office/drawing/2014/main" id="{4DC49798-4A89-D5A5-FB41-0E4BD1CEBA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9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DF68D-6EA5-673A-8762-7F05F2EA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302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Troop Deaths</a:t>
            </a:r>
          </a:p>
        </p:txBody>
      </p:sp>
      <p:pic>
        <p:nvPicPr>
          <p:cNvPr id="4098" name="Picture 2" descr="Iraq war - American soldiers killed in Iraq 2020 | Statista">
            <a:extLst>
              <a:ext uri="{FF2B5EF4-FFF2-40B4-BE49-F238E27FC236}">
                <a16:creationId xmlns:a16="http://schemas.microsoft.com/office/drawing/2014/main" id="{3E966EE2-216B-3B87-1CAB-9A1BE7BF12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5" y="1825625"/>
            <a:ext cx="75731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10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8E2C-72B5-4369-AF8E-2753DDAF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C5909-0505-45D6-97BA-1A09CA8C7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Iran:</a:t>
            </a:r>
          </a:p>
          <a:p>
            <a:pPr marL="0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Sanctions, Negotiations, and a Little Bit of Force</a:t>
            </a:r>
          </a:p>
        </p:txBody>
      </p:sp>
    </p:spTree>
    <p:extLst>
      <p:ext uri="{BB962C8B-B14F-4D97-AF65-F5344CB8AC3E}">
        <p14:creationId xmlns:p14="http://schemas.microsoft.com/office/powerpoint/2010/main" val="553764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0B42E-0ABE-4238-BE79-8D9D5F2E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Iranian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9C185-7EB2-4FA0-A973-03ED02CEB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Deterrence of neighbors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Asymmetric Escalation </a:t>
            </a:r>
          </a:p>
          <a:p>
            <a:pPr lvl="1"/>
            <a:r>
              <a:rPr lang="en-US" sz="3200" dirty="0">
                <a:latin typeface="Arial Black" panose="020B0A04020102020204" pitchFamily="34" charset="0"/>
              </a:rPr>
              <a:t>(against Israel and US)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Regional Power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Arms Race</a:t>
            </a:r>
          </a:p>
        </p:txBody>
      </p:sp>
    </p:spTree>
    <p:extLst>
      <p:ext uri="{BB962C8B-B14F-4D97-AF65-F5344CB8AC3E}">
        <p14:creationId xmlns:p14="http://schemas.microsoft.com/office/powerpoint/2010/main" val="425213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41655-5A92-4CAA-88F2-AD2FD13C9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04" y="365126"/>
            <a:ext cx="8184046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Modern Iran 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and the Outside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28925-D9B4-4071-8360-6AD52E18C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" y="1825624"/>
            <a:ext cx="8818511" cy="48932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Arial Black" panose="020B0A04020102020204" pitchFamily="34" charset="0"/>
              </a:rPr>
              <a:t>PM Mohammad	</a:t>
            </a:r>
            <a:r>
              <a:rPr lang="en-US" sz="2400" b="1" dirty="0">
                <a:latin typeface="Arial Black" panose="020B0A04020102020204" pitchFamily="34" charset="0"/>
              </a:rPr>
              <a:t>Shah of Iran		Ayatollah</a:t>
            </a:r>
            <a:endParaRPr lang="en-US" sz="24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Mossadegh	</a:t>
            </a:r>
            <a:r>
              <a:rPr lang="en-US" sz="2400" b="1" dirty="0">
                <a:latin typeface="Arial Black" panose="020B0A04020102020204" pitchFamily="34" charset="0"/>
              </a:rPr>
              <a:t>Mohammed 		Ruhollah</a:t>
            </a:r>
          </a:p>
          <a:p>
            <a:pPr marL="0" indent="0">
              <a:buNone/>
            </a:pPr>
            <a:r>
              <a:rPr lang="en-US" sz="2400" b="1" dirty="0">
                <a:latin typeface="Arial Black" panose="020B0A04020102020204" pitchFamily="34" charset="0"/>
              </a:rPr>
              <a:t>1951-53		Reza </a:t>
            </a:r>
            <a:r>
              <a:rPr lang="en-US" sz="2400" b="1" dirty="0" err="1">
                <a:latin typeface="Arial Black" panose="020B0A04020102020204" pitchFamily="34" charset="0"/>
              </a:rPr>
              <a:t>Pahlevi</a:t>
            </a:r>
            <a:r>
              <a:rPr lang="en-US" sz="2400" b="1" dirty="0">
                <a:latin typeface="Arial Black" panose="020B0A04020102020204" pitchFamily="34" charset="0"/>
              </a:rPr>
              <a:t>		Khomeini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75E46-2901-49DE-890A-9F3439CBC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88" y="3220933"/>
            <a:ext cx="2804403" cy="3395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8A692-8A0A-4AAE-81E8-906E196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61" y="3220933"/>
            <a:ext cx="2688569" cy="3395766"/>
          </a:xfrm>
          <a:prstGeom prst="rect">
            <a:avLst/>
          </a:prstGeom>
        </p:spPr>
      </p:pic>
      <p:pic>
        <p:nvPicPr>
          <p:cNvPr id="5122" name="Picture 2" descr="Mohammad Mosaddegh - Wikipedia">
            <a:extLst>
              <a:ext uri="{FF2B5EF4-FFF2-40B4-BE49-F238E27FC236}">
                <a16:creationId xmlns:a16="http://schemas.microsoft.com/office/drawing/2014/main" id="{B7F4A3A5-AF83-A9AC-F558-B1C950818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3220932"/>
            <a:ext cx="2569536" cy="33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1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>
            <a:extLst>
              <a:ext uri="{FF2B5EF4-FFF2-40B4-BE49-F238E27FC236}">
                <a16:creationId xmlns:a16="http://schemas.microsoft.com/office/drawing/2014/main" id="{6540C2EE-4E7F-4B01-8F44-DD920CCD994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sz="4800" b="1">
                <a:effectLst>
                  <a:outerShdw blurRad="38100" dist="38100" dir="2700000" algn="tl">
                    <a:srgbClr val="000000"/>
                  </a:outerShdw>
                </a:effectLst>
              </a:rPr>
              <a:t>November 4, 1979</a:t>
            </a:r>
          </a:p>
        </p:txBody>
      </p:sp>
      <p:pic>
        <p:nvPicPr>
          <p:cNvPr id="56323" name="Content Placeholder 8">
            <a:extLst>
              <a:ext uri="{FF2B5EF4-FFF2-40B4-BE49-F238E27FC236}">
                <a16:creationId xmlns:a16="http://schemas.microsoft.com/office/drawing/2014/main" id="{9EACAE3A-15A6-4CC1-948B-AB0C9A7DF8E0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1600"/>
            <a:ext cx="7086600" cy="4876800"/>
          </a:xfrm>
        </p:spPr>
      </p:pic>
      <p:sp>
        <p:nvSpPr>
          <p:cNvPr id="56324" name="Slide Number Placeholder 1">
            <a:extLst>
              <a:ext uri="{FF2B5EF4-FFF2-40B4-BE49-F238E27FC236}">
                <a16:creationId xmlns:a16="http://schemas.microsoft.com/office/drawing/2014/main" id="{F88F7FF7-0AE4-4E84-A5AC-14F89D33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21D386-9C2E-4E9D-B7F7-1A41E3050FB0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81A664A5-39EB-48FE-A113-A5EADA36D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Black" panose="020B0A04020102020204" pitchFamily="34" charset="0"/>
              </a:rPr>
              <a:t>Beirut 1983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F5F5F3F-7A52-4C1B-83AA-369B9CF82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164" name="Picture 5" descr="middle7">
            <a:extLst>
              <a:ext uri="{FF2B5EF4-FFF2-40B4-BE49-F238E27FC236}">
                <a16:creationId xmlns:a16="http://schemas.microsoft.com/office/drawing/2014/main" id="{435E069D-0DFD-4675-85E0-E358D8555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4876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7" descr="250px-Beirutbarr">
            <a:extLst>
              <a:ext uri="{FF2B5EF4-FFF2-40B4-BE49-F238E27FC236}">
                <a16:creationId xmlns:a16="http://schemas.microsoft.com/office/drawing/2014/main" id="{106A0830-4A8E-423F-A43C-86D315FD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3352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Slide Number Placeholder 1">
            <a:extLst>
              <a:ext uri="{FF2B5EF4-FFF2-40B4-BE49-F238E27FC236}">
                <a16:creationId xmlns:a16="http://schemas.microsoft.com/office/drawing/2014/main" id="{9844B713-1914-4205-8518-6DF02D19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A41EF0-4085-414D-BFE1-D5533490B7E6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06D8-9F55-4749-8FF8-C3FF7C3A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The Program and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17430-B231-4B93-ADAE-712DEF664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Decision: 1982-1984</a:t>
            </a:r>
          </a:p>
          <a:p>
            <a:r>
              <a:rPr lang="en-US" dirty="0">
                <a:latin typeface="Arial Black" panose="020B0A04020102020204" pitchFamily="34" charset="0"/>
              </a:rPr>
              <a:t>Detection: 1990s</a:t>
            </a:r>
          </a:p>
          <a:p>
            <a:r>
              <a:rPr lang="en-US" dirty="0">
                <a:latin typeface="Arial Black" panose="020B0A04020102020204" pitchFamily="34" charset="0"/>
              </a:rPr>
              <a:t>Highly Enriched Uranium (HEU)</a:t>
            </a:r>
          </a:p>
          <a:p>
            <a:r>
              <a:rPr lang="en-US" dirty="0">
                <a:latin typeface="Arial Black" panose="020B0A04020102020204" pitchFamily="34" charset="0"/>
              </a:rPr>
              <a:t>E3 Negotiations 2003-2005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17638-5541-4CBD-A5D7-10FC4EF97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42" y="4132368"/>
            <a:ext cx="2506523" cy="184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575157-F5A6-4525-A3AB-7CBBFDC8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4115803"/>
            <a:ext cx="2381250" cy="1861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84CD95-D7F8-42F7-8CE5-5F7A4A2F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407" y="4115802"/>
            <a:ext cx="2381250" cy="18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9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2F44C-1AB7-457C-901A-EFDACEF5E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Sanctions and Negotiations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CA3F5-2706-4E5D-B7A1-457A5C0A2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UN Security Council </a:t>
            </a:r>
            <a:r>
              <a:rPr lang="en-US" sz="3200" dirty="0">
                <a:latin typeface="Arial Black" panose="020B0A04020102020204" pitchFamily="34" charset="0"/>
                <a:hlinkClick r:id="rId2"/>
              </a:rPr>
              <a:t>Resolutions</a:t>
            </a:r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June 2006: P5+1</a:t>
            </a:r>
          </a:p>
          <a:p>
            <a:r>
              <a:rPr lang="en-US" sz="3200" dirty="0">
                <a:latin typeface="Arial Black" panose="020B0A04020102020204" pitchFamily="34" charset="0"/>
                <a:hlinkClick r:id="rId3"/>
              </a:rPr>
              <a:t>US Sanctions</a:t>
            </a:r>
            <a:endParaRPr lang="en-US" sz="3200" dirty="0">
              <a:latin typeface="Arial Black" panose="020B0A04020102020204" pitchFamily="34" charset="0"/>
            </a:endParaRP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The Deal: 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End suspicious activities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or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Tightening economic sanctions</a:t>
            </a:r>
          </a:p>
        </p:txBody>
      </p:sp>
    </p:spTree>
    <p:extLst>
      <p:ext uri="{BB962C8B-B14F-4D97-AF65-F5344CB8AC3E}">
        <p14:creationId xmlns:p14="http://schemas.microsoft.com/office/powerpoint/2010/main" val="47746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FEAB-D56B-44DC-9A7E-DB13FE8C8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8057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Neighborhood?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5225E-EE20-4D0E-8E9E-F02DE7124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63757"/>
            <a:ext cx="7886700" cy="4613206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Iran vs. Iraq</a:t>
            </a:r>
          </a:p>
          <a:p>
            <a:r>
              <a:rPr lang="en-US" dirty="0">
                <a:latin typeface="Arial Black" panose="020B0A04020102020204" pitchFamily="34" charset="0"/>
              </a:rPr>
              <a:t>Persian vs. Arab</a:t>
            </a:r>
          </a:p>
          <a:p>
            <a:r>
              <a:rPr lang="en-US" dirty="0">
                <a:latin typeface="Arial Black" panose="020B0A04020102020204" pitchFamily="34" charset="0"/>
              </a:rPr>
              <a:t>Shi’ite vs. Sunni</a:t>
            </a:r>
          </a:p>
          <a:p>
            <a:r>
              <a:rPr lang="en-US" dirty="0">
                <a:latin typeface="Arial Black" panose="020B0A04020102020204" pitchFamily="34" charset="0"/>
              </a:rPr>
              <a:t>Radical Theocracy vs. Military Dictatorship</a:t>
            </a:r>
          </a:p>
          <a:p>
            <a:r>
              <a:rPr lang="en-US" dirty="0">
                <a:latin typeface="Arial Black" panose="020B0A04020102020204" pitchFamily="34" charset="0"/>
              </a:rPr>
              <a:t>Each vs. Israel</a:t>
            </a:r>
          </a:p>
          <a:p>
            <a:r>
              <a:rPr lang="en-US" dirty="0">
                <a:latin typeface="Arial Black" panose="020B0A04020102020204" pitchFamily="34" charset="0"/>
              </a:rPr>
              <a:t>Each vs. Saudi Arabia</a:t>
            </a:r>
          </a:p>
          <a:p>
            <a:r>
              <a:rPr lang="en-US" dirty="0">
                <a:latin typeface="Arial Black" panose="020B0A04020102020204" pitchFamily="34" charset="0"/>
              </a:rPr>
              <a:t>Each vs. the US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2961153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9B15-4C72-4349-AC40-84AEB510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Pressure: 2010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50B86-C3C4-4836-8D1C-6593D1878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8226"/>
            <a:ext cx="7886700" cy="479873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June 2010: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UNSCR 1929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</a:rPr>
              <a:t>Stuxnet/Olympic Games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Cyberattack by the US and Israel</a:t>
            </a: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246A3-7ABD-4ADD-A89C-D1B01BA58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96" y="3092985"/>
            <a:ext cx="7011008" cy="324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7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0511-2752-4CB7-8AE4-51CABFC3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rial Black" panose="020B0A04020102020204" pitchFamily="34" charset="0"/>
                <a:hlinkClick r:id="rId2"/>
              </a:rPr>
              <a:t>Deal: JCPOA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Joint Comprehensive Plan of Action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E4AB1-BF52-43EE-B99D-514160B73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5347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July 14, 2015</a:t>
            </a:r>
          </a:p>
          <a:p>
            <a:r>
              <a:rPr lang="en-US" dirty="0">
                <a:latin typeface="Arial Black" panose="020B0A04020102020204" pitchFamily="34" charset="0"/>
                <a:hlinkClick r:id="rId3"/>
              </a:rPr>
              <a:t>UNSCR 2231 July 20, 2015</a:t>
            </a:r>
            <a:endParaRPr lang="en-US" dirty="0">
              <a:latin typeface="Arial Black" panose="020B0A04020102020204" pitchFamily="34" charset="0"/>
            </a:endParaRP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Summary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ADF89-68C6-485C-ACC7-1CE33CCC1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971" y="3429000"/>
            <a:ext cx="6250057" cy="306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07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62AE-F654-4345-B8F0-01F7934DB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4804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46E65-CCFB-4473-844C-97B83A42C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8957"/>
            <a:ext cx="7886700" cy="491800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May 8, 2018</a:t>
            </a:r>
          </a:p>
          <a:p>
            <a:r>
              <a:rPr lang="en-US" dirty="0">
                <a:latin typeface="Arial Black" panose="020B0A04020102020204" pitchFamily="34" charset="0"/>
              </a:rPr>
              <a:t>US withdraws: “Maximum Pressure”</a:t>
            </a:r>
          </a:p>
          <a:p>
            <a:r>
              <a:rPr lang="en-US" dirty="0">
                <a:latin typeface="Arial Black" panose="020B0A04020102020204" pitchFamily="34" charset="0"/>
              </a:rPr>
              <a:t>Reimposes sanctions</a:t>
            </a:r>
          </a:p>
          <a:p>
            <a:r>
              <a:rPr lang="en-US" dirty="0">
                <a:latin typeface="Arial Black" panose="020B0A04020102020204" pitchFamily="34" charset="0"/>
              </a:rPr>
              <a:t>12 Demands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11B3C-6C2D-4155-B0E8-7A779033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338" y="2898983"/>
            <a:ext cx="5221357" cy="35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40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19F7-943E-4C43-8E33-FE9F01A6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Iranian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C7995-1068-47E8-B5CE-B16316567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2018-2019 “Strategic Patience”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May 2019: selected non-compliance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60 day intervals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Pressure on EU to change US mind</a:t>
            </a:r>
          </a:p>
        </p:txBody>
      </p:sp>
    </p:spTree>
    <p:extLst>
      <p:ext uri="{BB962C8B-B14F-4D97-AF65-F5344CB8AC3E}">
        <p14:creationId xmlns:p14="http://schemas.microsoft.com/office/powerpoint/2010/main" val="3811833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B6BC-D9CC-43F2-90B5-09D024D3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Back to JCPOA?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F21CCC-03E0-4FA0-8C8B-90DC2D919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90261"/>
            <a:ext cx="7886700" cy="458670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January 2021: Biden Administration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10AC1-85FE-4B91-BE28-0033D2D37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533" y="2312713"/>
            <a:ext cx="347502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70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7E412-08F7-4812-A35C-809BAB20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6009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Two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05C6C-F96D-4378-87B7-46E54CF2A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Nuclear deal delinked from other issues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vs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Comprehensive change in Iranian foreign policy</a:t>
            </a:r>
          </a:p>
        </p:txBody>
      </p:sp>
    </p:spTree>
    <p:extLst>
      <p:ext uri="{BB962C8B-B14F-4D97-AF65-F5344CB8AC3E}">
        <p14:creationId xmlns:p14="http://schemas.microsoft.com/office/powerpoint/2010/main" val="185749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A35D-59EC-48D7-ABEA-2F6FD77F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CF3-9E36-4080-99F1-1FBA722BA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Iraq: </a:t>
            </a:r>
          </a:p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Using Force as a Non-Proliferation Tool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5326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4E22-ED83-4E6B-8FB6-22BF1FD2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Iraq’s Strategy</a:t>
            </a:r>
            <a:br>
              <a:rPr lang="en-US" sz="4000" dirty="0">
                <a:latin typeface="Arial Black" panose="020B0A04020102020204" pitchFamily="34" charset="0"/>
              </a:rPr>
            </a:br>
            <a:r>
              <a:rPr lang="en-US" sz="2700" dirty="0">
                <a:latin typeface="Arial Black" panose="020B0A04020102020204" pitchFamily="34" charset="0"/>
              </a:rPr>
              <a:t>(why keep trying to build nuclear weapons)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FADB-F63D-40BD-9D90-1BF8A4196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Deterrence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Of Israel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Of Iran</a:t>
            </a:r>
          </a:p>
          <a:p>
            <a:pPr lvl="1"/>
            <a:r>
              <a:rPr lang="en-US" b="1" dirty="0">
                <a:latin typeface="Arial Black" panose="020B0A04020102020204" pitchFamily="34" charset="0"/>
              </a:rPr>
              <a:t>Of the US</a:t>
            </a:r>
          </a:p>
          <a:p>
            <a:r>
              <a:rPr lang="en-US" b="1" dirty="0">
                <a:latin typeface="Arial Black" panose="020B0A04020102020204" pitchFamily="34" charset="0"/>
              </a:rPr>
              <a:t>Involved </a:t>
            </a:r>
            <a:r>
              <a:rPr lang="en-US" b="1">
                <a:latin typeface="Arial Black" panose="020B0A04020102020204" pitchFamily="34" charset="0"/>
              </a:rPr>
              <a:t>in an </a:t>
            </a:r>
            <a:r>
              <a:rPr lang="en-US" b="1" dirty="0">
                <a:latin typeface="Arial Black" panose="020B0A04020102020204" pitchFamily="34" charset="0"/>
              </a:rPr>
              <a:t>arms race</a:t>
            </a:r>
          </a:p>
          <a:p>
            <a:r>
              <a:rPr lang="en-US" b="1" dirty="0">
                <a:latin typeface="Arial Black" panose="020B0A04020102020204" pitchFamily="34" charset="0"/>
              </a:rPr>
              <a:t>Demonstrating regional power</a:t>
            </a:r>
          </a:p>
          <a:p>
            <a:r>
              <a:rPr lang="en-US" b="1" dirty="0">
                <a:latin typeface="Arial Black" panose="020B0A04020102020204" pitchFamily="34" charset="0"/>
              </a:rPr>
              <a:t>Deterrence related to regime survival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8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9FBC-0F32-4F8D-A2F2-7D409FDC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3344"/>
          </a:xfrm>
        </p:spPr>
        <p:txBody>
          <a:bodyPr/>
          <a:lstStyle/>
          <a:p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A58AD-9B1B-43B8-BA19-BD6537594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Saddam Hussein 		Iran-Iraq War</a:t>
            </a:r>
          </a:p>
          <a:p>
            <a:pPr marL="0" indent="0">
              <a:buNone/>
            </a:pPr>
            <a:r>
              <a:rPr lang="en-US" b="1" dirty="0"/>
              <a:t>1979-2003			1980-1988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87645-6FC3-4B6D-A591-FFAD9B707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" y="2781609"/>
            <a:ext cx="2975941" cy="3776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C086B-86FD-493F-9483-A1BE85D0A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851" y="3299470"/>
            <a:ext cx="4939761" cy="325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C8096-A147-416E-A5D2-0FD04D20E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456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Israel Sets Precedence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60FC2-BF05-4108-A9D3-FF9A7C137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77223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 Black" panose="020B0A04020102020204" pitchFamily="34" charset="0"/>
              </a:rPr>
              <a:t>June 7, 1981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507E4-1042-40ED-BA63-7FC0CE26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131" y="2061806"/>
            <a:ext cx="5950226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0AF15-71F8-4C96-9D6C-9C3B6ED5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732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1990-91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B97F6-9D65-4B2E-8A22-DB65FA1CF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2453"/>
            <a:ext cx="7886700" cy="494451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August 2, 1990 Iraq invades</a:t>
            </a:r>
          </a:p>
          <a:p>
            <a:r>
              <a:rPr lang="en-US" dirty="0">
                <a:latin typeface="Arial Black" panose="020B0A04020102020204" pitchFamily="34" charset="0"/>
              </a:rPr>
              <a:t>April 3, 1991 Iraq Surrenders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Deal: WMD Disarmament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(UNSRC 687)</a:t>
            </a:r>
            <a:endParaRPr lang="en-US" dirty="0"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IAEA Inspections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1C32F-C12D-4AA9-9068-CFD4DF68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469" y="3074505"/>
            <a:ext cx="5830957" cy="31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A734-DCC1-4EA7-814A-FB3F90B38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14562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Force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5B2231-8BD0-4672-8154-CC947C33B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0749"/>
            <a:ext cx="7886700" cy="4666214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October 1998: </a:t>
            </a:r>
            <a:r>
              <a:rPr lang="en-US" b="1" dirty="0">
                <a:latin typeface="Arial Black" panose="020B0A04020102020204" pitchFamily="34" charset="0"/>
                <a:hlinkClick r:id="rId2"/>
              </a:rPr>
              <a:t>Iraq Liberation Act</a:t>
            </a:r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>
                <a:latin typeface="Arial Black" panose="020B0A04020102020204" pitchFamily="34" charset="0"/>
              </a:rPr>
              <a:t>December 1998 Operation Desert Fox</a:t>
            </a:r>
          </a:p>
        </p:txBody>
      </p:sp>
      <p:pic>
        <p:nvPicPr>
          <p:cNvPr id="1026" name="Picture 2" descr="Clinton">
            <a:extLst>
              <a:ext uri="{FF2B5EF4-FFF2-40B4-BE49-F238E27FC236}">
                <a16:creationId xmlns:a16="http://schemas.microsoft.com/office/drawing/2014/main" id="{967EBA25-3D23-B3CB-CD5A-2A2F6FDD0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56" y="2652713"/>
            <a:ext cx="3601182" cy="352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2FF9F-C192-D2DF-DF83-A1750878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54" y="2652713"/>
            <a:ext cx="34956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0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8D8FC-F202-4F8F-9E7D-AFD8A45D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5336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Regime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9A07-4652-442B-A25B-9BE584F3D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75008"/>
            <a:ext cx="7886700" cy="4901955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GW Bush Administration</a:t>
            </a:r>
          </a:p>
          <a:p>
            <a:r>
              <a:rPr lang="en-US" dirty="0">
                <a:latin typeface="Arial Black" panose="020B0A04020102020204" pitchFamily="34" charset="0"/>
              </a:rPr>
              <a:t>Iraq has WMD</a:t>
            </a:r>
          </a:p>
          <a:p>
            <a:r>
              <a:rPr lang="en-US" dirty="0">
                <a:latin typeface="Arial Black" panose="020B0A04020102020204" pitchFamily="34" charset="0"/>
              </a:rPr>
              <a:t>Ties to Terrorists</a:t>
            </a:r>
          </a:p>
          <a:p>
            <a:r>
              <a:rPr lang="en-US" dirty="0">
                <a:latin typeface="Arial Black" panose="020B0A04020102020204" pitchFamily="34" charset="0"/>
              </a:rPr>
              <a:t>Iraq is “</a:t>
            </a:r>
            <a:r>
              <a:rPr lang="en-US" dirty="0" err="1">
                <a:latin typeface="Arial Black" panose="020B0A04020102020204" pitchFamily="34" charset="0"/>
              </a:rPr>
              <a:t>undeterrable</a:t>
            </a:r>
            <a:r>
              <a:rPr lang="en-US" dirty="0">
                <a:latin typeface="Arial Black" panose="020B0A04020102020204" pitchFamily="34" charset="0"/>
              </a:rPr>
              <a:t>”</a:t>
            </a:r>
          </a:p>
          <a:p>
            <a:r>
              <a:rPr lang="en-US" dirty="0">
                <a:latin typeface="Arial Black" panose="020B0A04020102020204" pitchFamily="34" charset="0"/>
              </a:rPr>
              <a:t>Irrational </a:t>
            </a:r>
          </a:p>
          <a:p>
            <a:r>
              <a:rPr lang="en-US" dirty="0">
                <a:latin typeface="Arial Black" panose="020B0A04020102020204" pitchFamily="34" charset="0"/>
              </a:rPr>
              <a:t>March 2003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67" y="3445605"/>
            <a:ext cx="4303283" cy="31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6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</TotalTime>
  <Words>375</Words>
  <Application>Microsoft Office PowerPoint</Application>
  <PresentationFormat>On-screen Show (4:3)</PresentationFormat>
  <Paragraphs>100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Verdana</vt:lpstr>
      <vt:lpstr>Office Theme</vt:lpstr>
      <vt:lpstr>Iraq and Iran</vt:lpstr>
      <vt:lpstr>The Neighborhood?</vt:lpstr>
      <vt:lpstr>PowerPoint Presentation</vt:lpstr>
      <vt:lpstr>Iraq’s Strategy (why keep trying to build nuclear weapons)</vt:lpstr>
      <vt:lpstr>PowerPoint Presentation</vt:lpstr>
      <vt:lpstr>Israel Sets Precedence</vt:lpstr>
      <vt:lpstr>1990-91</vt:lpstr>
      <vt:lpstr>More Force</vt:lpstr>
      <vt:lpstr>Regime Change</vt:lpstr>
      <vt:lpstr>US Troop Levels</vt:lpstr>
      <vt:lpstr>Iraq Casualties</vt:lpstr>
      <vt:lpstr>US Troop Deaths</vt:lpstr>
      <vt:lpstr>PowerPoint Presentation</vt:lpstr>
      <vt:lpstr>Iranian Strategy</vt:lpstr>
      <vt:lpstr>Modern Iran  and the Outside World</vt:lpstr>
      <vt:lpstr>November 4, 1979</vt:lpstr>
      <vt:lpstr>Beirut 1983</vt:lpstr>
      <vt:lpstr>The Program and Response</vt:lpstr>
      <vt:lpstr>Sanctions and Negotiations</vt:lpstr>
      <vt:lpstr>More Pressure: 2010</vt:lpstr>
      <vt:lpstr>Deal: JCPOA Joint Comprehensive Plan of Action</vt:lpstr>
      <vt:lpstr>But…</vt:lpstr>
      <vt:lpstr>Iranian Response</vt:lpstr>
      <vt:lpstr>Back to JCPOA?</vt:lpstr>
      <vt:lpstr>Two Choices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Iraq and Iran</dc:title>
  <dc:creator>William Newmann</dc:creator>
  <cp:lastModifiedBy>William Newmann</cp:lastModifiedBy>
  <cp:revision>24</cp:revision>
  <dcterms:created xsi:type="dcterms:W3CDTF">2021-03-07T17:53:43Z</dcterms:created>
  <dcterms:modified xsi:type="dcterms:W3CDTF">2023-06-25T19:10:43Z</dcterms:modified>
</cp:coreProperties>
</file>