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5" r:id="rId2"/>
    <p:sldId id="346" r:id="rId3"/>
    <p:sldId id="256" r:id="rId4"/>
    <p:sldId id="297" r:id="rId5"/>
    <p:sldId id="320" r:id="rId6"/>
    <p:sldId id="298" r:id="rId7"/>
    <p:sldId id="335" r:id="rId8"/>
    <p:sldId id="322" r:id="rId9"/>
    <p:sldId id="321" r:id="rId10"/>
    <p:sldId id="333" r:id="rId11"/>
    <p:sldId id="264" r:id="rId12"/>
    <p:sldId id="334" r:id="rId13"/>
    <p:sldId id="323" r:id="rId14"/>
    <p:sldId id="325" r:id="rId15"/>
    <p:sldId id="326" r:id="rId16"/>
    <p:sldId id="336" r:id="rId17"/>
    <p:sldId id="328" r:id="rId18"/>
    <p:sldId id="327" r:id="rId19"/>
    <p:sldId id="337" r:id="rId20"/>
    <p:sldId id="343" r:id="rId21"/>
    <p:sldId id="344" r:id="rId22"/>
    <p:sldId id="32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Newmann" initials="WN" lastIdx="1" clrIdx="0">
    <p:extLst>
      <p:ext uri="{19B8F6BF-5375-455C-9EA6-DF929625EA0E}">
        <p15:presenceInfo xmlns:p15="http://schemas.microsoft.com/office/powerpoint/2012/main" userId="e3cd68c4066c70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2" d="100"/>
          <a:sy n="82" d="100"/>
        </p:scale>
        <p:origin x="14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1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5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4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3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6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2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7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5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6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B650F-A18C-4E3C-8945-71AD77CE595D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FA212-1759-4631-93AB-3C6C3862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2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flags-and-anthems.com/media/flags/flag-north-korea.gif" TargetMode="External"/><Relationship Id="rId7" Type="http://schemas.openxmlformats.org/officeDocument/2006/relationships/hyperlink" Target="http://www.edp.edu.sg/YOG_countries/Syria/Syria_flag.pn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0.tqn.com/d/geography/1/0/_/z/Iran.gif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mea.gov.in/in-focus-article.htm?18916/Draft+Report+of+National+Security+Advisory+Board+on+Indian+Nuclear+Doctrin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hebulletin.org/premium/2020-07/nuclear-notebook-indian-nuclear-forces-2020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2001-2009.state.gov/r/pa/scp/2006/62904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hebulletin.org/2018/08/pakistani-nuclear-forces-201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f/PAK1971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un.org/en/peacekeeping/missions/unmogi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F255-EBB1-970C-8477-308037CA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India and Pakistan</a:t>
            </a:r>
          </a:p>
        </p:txBody>
      </p:sp>
      <p:pic>
        <p:nvPicPr>
          <p:cNvPr id="1026" name="Picture 2" descr="Flag of India | History, Design, &amp; Meaning | Britannica">
            <a:extLst>
              <a:ext uri="{FF2B5EF4-FFF2-40B4-BE49-F238E27FC236}">
                <a16:creationId xmlns:a16="http://schemas.microsoft.com/office/drawing/2014/main" id="{B6FE33EE-B9E9-6DD2-4569-13DAC8250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0" y="2462698"/>
            <a:ext cx="3977952" cy="28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DEF17-1F91-1CFB-F024-681A61C5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10" y="2462699"/>
            <a:ext cx="3977951" cy="28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36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74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Pakistani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4732"/>
            <a:ext cx="7886700" cy="476223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 Black" panose="020B0A04020102020204" pitchFamily="34" charset="0"/>
              </a:rPr>
              <a:t>1972 Accelerates (after loss to India)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 Black" panose="020B0A04020102020204" pitchFamily="34" charset="0"/>
              </a:rPr>
              <a:t>US help, 		   	Chinese help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 Black" panose="020B0A04020102020204" pitchFamily="34" charset="0"/>
              </a:rPr>
              <a:t>then sanctions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 Black" panose="020B0A04020102020204" pitchFamily="34" charset="0"/>
              </a:rPr>
              <a:t>(1990)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44" t="20698" b="19451"/>
          <a:stretch/>
        </p:blipFill>
        <p:spPr>
          <a:xfrm>
            <a:off x="663358" y="4042413"/>
            <a:ext cx="2660508" cy="1872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204" t="-323" r="204" b="7466"/>
          <a:stretch/>
        </p:blipFill>
        <p:spPr>
          <a:xfrm>
            <a:off x="4734520" y="4042413"/>
            <a:ext cx="2648309" cy="18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7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2335448-E2DE-4381-AF90-5CE8053D0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 Black" panose="020B0A04020102020204" pitchFamily="34" charset="0"/>
              </a:rPr>
              <a:t>AQ Khan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D6B0AB2-B9B1-4EA2-8DE4-7BF875505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				</a:t>
            </a:r>
            <a:r>
              <a:rPr lang="en-US" altLang="en-US" dirty="0">
                <a:latin typeface="Arial Black" panose="020B0A04020102020204" pitchFamily="34" charset="0"/>
              </a:rPr>
              <a:t>											</a:t>
            </a:r>
            <a:r>
              <a:rPr lang="en-US" altLang="en-US" sz="2400" dirty="0">
                <a:latin typeface="Arial Black" panose="020B0A04020102020204" pitchFamily="34" charset="0"/>
              </a:rPr>
              <a:t>	    	Syria														                								     				       North 								       Korea																																		     Libya														Iran</a:t>
            </a:r>
          </a:p>
        </p:txBody>
      </p:sp>
      <p:pic>
        <p:nvPicPr>
          <p:cNvPr id="12293" name="Picture 5" descr="Abdul Qadeer Khan  ">
            <a:extLst>
              <a:ext uri="{FF2B5EF4-FFF2-40B4-BE49-F238E27FC236}">
                <a16:creationId xmlns:a16="http://schemas.microsoft.com/office/drawing/2014/main" id="{EB483075-57F7-4916-8AD6-CEEF60E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19335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See full size image">
            <a:hlinkClick r:id="rId3"/>
            <a:extLst>
              <a:ext uri="{FF2B5EF4-FFF2-40B4-BE49-F238E27FC236}">
                <a16:creationId xmlns:a16="http://schemas.microsoft.com/office/drawing/2014/main" id="{992F9A57-D212-4D96-A99C-A4E0F8E0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0"/>
            <a:ext cx="152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See full size image">
            <a:hlinkClick r:id="rId5"/>
            <a:extLst>
              <a:ext uri="{FF2B5EF4-FFF2-40B4-BE49-F238E27FC236}">
                <a16:creationId xmlns:a16="http://schemas.microsoft.com/office/drawing/2014/main" id="{BB3B1CB7-443D-4139-A0B4-5FC4CAF3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29200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See full size image">
            <a:hlinkClick r:id="rId7"/>
            <a:extLst>
              <a:ext uri="{FF2B5EF4-FFF2-40B4-BE49-F238E27FC236}">
                <a16:creationId xmlns:a16="http://schemas.microsoft.com/office/drawing/2014/main" id="{830B2856-9A30-4BAE-AE81-3CC5B1CD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152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Libya Flag">
            <a:extLst>
              <a:ext uri="{FF2B5EF4-FFF2-40B4-BE49-F238E27FC236}">
                <a16:creationId xmlns:a16="http://schemas.microsoft.com/office/drawing/2014/main" id="{80C95C56-D567-49BA-9E59-06FDDBB4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Line 14">
            <a:extLst>
              <a:ext uri="{FF2B5EF4-FFF2-40B4-BE49-F238E27FC236}">
                <a16:creationId xmlns:a16="http://schemas.microsoft.com/office/drawing/2014/main" id="{1207946E-6579-4ADE-80A0-68990B60E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438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5">
            <a:extLst>
              <a:ext uri="{FF2B5EF4-FFF2-40B4-BE49-F238E27FC236}">
                <a16:creationId xmlns:a16="http://schemas.microsoft.com/office/drawing/2014/main" id="{E0C0E2E6-E4DF-4016-85CA-34B910F667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200400"/>
            <a:ext cx="21336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16">
            <a:extLst>
              <a:ext uri="{FF2B5EF4-FFF2-40B4-BE49-F238E27FC236}">
                <a16:creationId xmlns:a16="http://schemas.microsoft.com/office/drawing/2014/main" id="{F2C84DE7-0A9E-49A9-9AB4-9632E46386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810000"/>
            <a:ext cx="1066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Line 17">
            <a:extLst>
              <a:ext uri="{FF2B5EF4-FFF2-40B4-BE49-F238E27FC236}">
                <a16:creationId xmlns:a16="http://schemas.microsoft.com/office/drawing/2014/main" id="{ABCB3149-EE3C-4D2C-9FF5-8530A2EF5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41148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206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Nuclear Threshold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7193"/>
            <a:ext cx="7886700" cy="479977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Just a “turn of a screw”</a:t>
            </a:r>
          </a:p>
          <a:p>
            <a:r>
              <a:rPr lang="en-US" dirty="0">
                <a:latin typeface="Arial Black" panose="020B0A04020102020204" pitchFamily="34" charset="0"/>
              </a:rPr>
              <a:t>Both building ballistic missiles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  <a:t>India</a:t>
            </a:r>
            <a:r>
              <a:rPr lang="en-US" dirty="0">
                <a:latin typeface="Arial Black" panose="020B0A04020102020204" pitchFamily="34" charset="0"/>
              </a:rPr>
              <a:t>				</a:t>
            </a:r>
            <a:r>
              <a:rPr lang="en-US" b="1" dirty="0">
                <a:solidFill>
                  <a:srgbClr val="007E39"/>
                </a:solidFill>
                <a:latin typeface="Arial Black" panose="020B0A04020102020204" pitchFamily="34" charset="0"/>
              </a:rPr>
              <a:t>Pakistan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4282B-1691-45BA-912D-60D92D05C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8" t="10707"/>
          <a:stretch/>
        </p:blipFill>
        <p:spPr>
          <a:xfrm>
            <a:off x="265045" y="2916549"/>
            <a:ext cx="4041912" cy="348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9AAD4-F0ED-4201-B6A0-B0140F2DF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06" t="10707"/>
          <a:stretch/>
        </p:blipFill>
        <p:spPr>
          <a:xfrm>
            <a:off x="4572000" y="2916549"/>
            <a:ext cx="4068419" cy="34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14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AC07-1ECD-4937-A301-BB5D570E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5126"/>
            <a:ext cx="8547652" cy="65529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May 11-13, 1998: India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E5BE3-5048-4170-B277-389324675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5948"/>
            <a:ext cx="7886700" cy="538038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Operation Shakti: 5 Bombs</a:t>
            </a:r>
          </a:p>
          <a:p>
            <a:r>
              <a:rPr lang="en-US" dirty="0">
                <a:latin typeface="Arial Black" panose="020B0A04020102020204" pitchFamily="34" charset="0"/>
              </a:rPr>
              <a:t>Pokhran II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BJP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53159-9AF7-4050-B79A-18DC5DBB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296" y="2525090"/>
            <a:ext cx="5446643" cy="3981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640E9-0C4D-48D5-9FE5-44CC16E5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8" t="12459" r="13418" b="13777"/>
          <a:stretch/>
        </p:blipFill>
        <p:spPr>
          <a:xfrm>
            <a:off x="371061" y="3232839"/>
            <a:ext cx="2358887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912D1-48FB-48FF-AE25-4A8073DF0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6"/>
            <a:ext cx="8131037" cy="102635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May 28 and 30, 1998: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Pakistan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BF7D-60E6-41C6-BC32-B9D41B2F0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1478"/>
            <a:ext cx="7886700" cy="4785485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May 28: </a:t>
            </a:r>
            <a:r>
              <a:rPr lang="en-US" b="1" dirty="0" err="1">
                <a:latin typeface="Arial Black" panose="020B0A04020102020204" pitchFamily="34" charset="0"/>
              </a:rPr>
              <a:t>Chagai</a:t>
            </a:r>
            <a:r>
              <a:rPr lang="en-US" b="1" dirty="0">
                <a:latin typeface="Arial Black" panose="020B0A04020102020204" pitchFamily="34" charset="0"/>
              </a:rPr>
              <a:t>-I – 5 bombs</a:t>
            </a:r>
          </a:p>
          <a:p>
            <a:r>
              <a:rPr lang="en-US" b="1" dirty="0">
                <a:latin typeface="Arial Black" panose="020B0A04020102020204" pitchFamily="34" charset="0"/>
              </a:rPr>
              <a:t>May 30: </a:t>
            </a:r>
            <a:r>
              <a:rPr lang="en-US" b="1" dirty="0" err="1">
                <a:latin typeface="Arial Black" panose="020B0A04020102020204" pitchFamily="34" charset="0"/>
              </a:rPr>
              <a:t>Chagai</a:t>
            </a:r>
            <a:r>
              <a:rPr lang="en-US" b="1" dirty="0">
                <a:latin typeface="Arial Black" panose="020B0A04020102020204" pitchFamily="34" charset="0"/>
              </a:rPr>
              <a:t> II – 1 bomb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AD6C1-9999-499B-B4F3-EBEF949A2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417830"/>
            <a:ext cx="5372100" cy="40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816D-4172-4753-A4BB-EB4C0E8A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6"/>
            <a:ext cx="8170793" cy="90708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Indian Nuclear Strategy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E525B8-E23C-4A60-998F-46FD16778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391478"/>
            <a:ext cx="8170793" cy="51013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dirty="0">
                <a:latin typeface="Arial Black" panose="020B0A04020102020204" pitchFamily="34" charset="0"/>
                <a:hlinkClick r:id="rId2"/>
              </a:rPr>
              <a:t>Draft Nuclear Doctrine </a:t>
            </a:r>
            <a:r>
              <a:rPr lang="en-US" sz="3800" dirty="0">
                <a:latin typeface="Arial Black" panose="020B0A04020102020204" pitchFamily="34" charset="0"/>
              </a:rPr>
              <a:t>1999</a:t>
            </a:r>
          </a:p>
          <a:p>
            <a:r>
              <a:rPr lang="en-US" sz="3800" dirty="0">
                <a:latin typeface="Arial Black" panose="020B0A04020102020204" pitchFamily="34" charset="0"/>
              </a:rPr>
              <a:t>Triad</a:t>
            </a:r>
          </a:p>
          <a:p>
            <a:r>
              <a:rPr lang="en-US" sz="3800" dirty="0">
                <a:latin typeface="Arial Black" panose="020B0A04020102020204" pitchFamily="34" charset="0"/>
              </a:rPr>
              <a:t>NFU</a:t>
            </a:r>
          </a:p>
          <a:p>
            <a:r>
              <a:rPr lang="en-US" sz="3800" dirty="0">
                <a:latin typeface="Arial Black" panose="020B0A04020102020204" pitchFamily="34" charset="0"/>
              </a:rPr>
              <a:t>Minimum Deterrence</a:t>
            </a:r>
          </a:p>
          <a:p>
            <a:pPr lvl="1"/>
            <a:r>
              <a:rPr lang="en-US" sz="3800" dirty="0">
                <a:latin typeface="Arial Black" panose="020B0A04020102020204" pitchFamily="34" charset="0"/>
              </a:rPr>
              <a:t>2</a:t>
            </a:r>
            <a:r>
              <a:rPr lang="en-US" sz="3800" baseline="30000" dirty="0">
                <a:latin typeface="Arial Black" panose="020B0A04020102020204" pitchFamily="34" charset="0"/>
              </a:rPr>
              <a:t>nd</a:t>
            </a:r>
            <a:r>
              <a:rPr lang="en-US" sz="3800" dirty="0">
                <a:latin typeface="Arial Black" panose="020B0A04020102020204" pitchFamily="34" charset="0"/>
              </a:rPr>
              <a:t> strike capability		 </a:t>
            </a:r>
          </a:p>
          <a:p>
            <a:pPr lvl="1"/>
            <a:r>
              <a:rPr lang="en-US" sz="3800" dirty="0">
                <a:latin typeface="Arial Black" panose="020B0A04020102020204" pitchFamily="34" charset="0"/>
              </a:rPr>
              <a:t>No battlefield use		</a:t>
            </a:r>
          </a:p>
          <a:p>
            <a:pPr marL="0" indent="0">
              <a:buNone/>
            </a:pPr>
            <a:r>
              <a:rPr lang="en-US" sz="3800" dirty="0">
                <a:latin typeface="Arial Black" panose="020B0A04020102020204" pitchFamily="34" charset="0"/>
              </a:rPr>
              <a:t>			</a:t>
            </a:r>
          </a:p>
          <a:p>
            <a:r>
              <a:rPr lang="en-US" sz="3500" dirty="0">
                <a:latin typeface="Arial Black" panose="020B0A04020102020204" pitchFamily="34" charset="0"/>
              </a:rPr>
              <a:t>Deter Pakistan</a:t>
            </a:r>
          </a:p>
          <a:p>
            <a:r>
              <a:rPr lang="en-US" sz="3500" dirty="0">
                <a:latin typeface="Arial Black" panose="020B0A04020102020204" pitchFamily="34" charset="0"/>
              </a:rPr>
              <a:t>Deter China</a:t>
            </a:r>
            <a:r>
              <a:rPr lang="en-US" sz="3600" dirty="0">
                <a:latin typeface="Arial Black" panose="020B0A04020102020204" pitchFamily="34" charset="0"/>
              </a:rPr>
              <a:t>	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9225B75-05E1-4F5C-90CF-6AACB58A8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70" y="4174435"/>
            <a:ext cx="4518992" cy="241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7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1BF99-FD2E-4ECA-8C63-2FCEB10B3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130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Indian Nuclear Weapons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10650-38C4-4368-B355-7103A6C0A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351722"/>
            <a:ext cx="8560904" cy="51411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2021 Triad</a:t>
            </a:r>
          </a:p>
          <a:p>
            <a:r>
              <a:rPr lang="en-US" dirty="0">
                <a:latin typeface="Arial Black" panose="020B0A04020102020204" pitchFamily="34" charset="0"/>
              </a:rPr>
              <a:t>Nuclear Capable Fighters: No strategic bombers</a:t>
            </a:r>
          </a:p>
          <a:p>
            <a:r>
              <a:rPr lang="en-US" dirty="0">
                <a:latin typeface="Arial Black" panose="020B0A04020102020204" pitchFamily="34" charset="0"/>
              </a:rPr>
              <a:t>IRBMs; ICBMs in development</a:t>
            </a:r>
          </a:p>
          <a:p>
            <a:r>
              <a:rPr lang="en-US" dirty="0" err="1">
                <a:latin typeface="Arial Black" panose="020B0A04020102020204" pitchFamily="34" charset="0"/>
              </a:rPr>
              <a:t>Arihant</a:t>
            </a:r>
            <a:r>
              <a:rPr lang="en-US" dirty="0">
                <a:latin typeface="Arial Black" panose="020B0A04020102020204" pitchFamily="34" charset="0"/>
              </a:rPr>
              <a:t> Class SSBNs</a:t>
            </a:r>
          </a:p>
          <a:p>
            <a:r>
              <a:rPr lang="en-US" dirty="0">
                <a:latin typeface="Arial Black" panose="020B0A04020102020204" pitchFamily="34" charset="0"/>
              </a:rPr>
              <a:t>MIRV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E335E-DE55-42C1-A1EC-B5339887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320" y="3764342"/>
            <a:ext cx="4948030" cy="28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4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652C-6614-4338-B6FA-2D3F799E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  <a:hlinkClick r:id="rId2"/>
              </a:rPr>
              <a:t>US-India Nuclear Cooperation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Deal March 2006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A52B5-A103-4FE1-9D02-79DD22174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825624"/>
            <a:ext cx="8006392" cy="45751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US Presidents and PMs Singh and Modi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8C93F-CCE1-4060-9E00-383892991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27" y="2278288"/>
            <a:ext cx="2743200" cy="2759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3932"/>
          <a:stretch/>
        </p:blipFill>
        <p:spPr>
          <a:xfrm>
            <a:off x="3044047" y="2501660"/>
            <a:ext cx="3023890" cy="2536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177" r="7755"/>
          <a:stretch/>
        </p:blipFill>
        <p:spPr>
          <a:xfrm>
            <a:off x="6365216" y="2755012"/>
            <a:ext cx="2407848" cy="22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7071-B570-41C0-AFF9-DD6D0746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7"/>
            <a:ext cx="8170793" cy="68179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Arial Black" panose="020B0A04020102020204" pitchFamily="34" charset="0"/>
              </a:rPr>
              <a:t>Pakistani Nuclear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C4C9-B7BF-4712-88C4-294F48B33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272209"/>
            <a:ext cx="8170793" cy="490475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Triad?</a:t>
            </a:r>
          </a:p>
          <a:p>
            <a:r>
              <a:rPr lang="en-US" b="1" dirty="0">
                <a:latin typeface="Arial Black" panose="020B0A04020102020204" pitchFamily="34" charset="0"/>
              </a:rPr>
              <a:t>No NFU 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Deterrence of nuclear and conventional war</a:t>
            </a:r>
          </a:p>
          <a:p>
            <a:r>
              <a:rPr lang="en-US" b="1" dirty="0">
                <a:latin typeface="Arial Black" panose="020B0A04020102020204" pitchFamily="34" charset="0"/>
              </a:rPr>
              <a:t>“credible minimum deterrence”</a:t>
            </a:r>
          </a:p>
          <a:p>
            <a:r>
              <a:rPr lang="en-US" b="1" dirty="0">
                <a:latin typeface="Arial Black" panose="020B0A04020102020204" pitchFamily="34" charset="0"/>
              </a:rPr>
              <a:t>“Full spectrum deterrence”</a:t>
            </a:r>
          </a:p>
          <a:p>
            <a:r>
              <a:rPr lang="en-US" b="1" dirty="0">
                <a:latin typeface="Arial Black" panose="020B0A04020102020204" pitchFamily="34" charset="0"/>
              </a:rPr>
              <a:t>Willing to use them on the battlefield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Ghauri</a:t>
            </a:r>
            <a:r>
              <a:rPr lang="en-US" dirty="0"/>
              <a:t> IRBM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1EAB8-0964-4797-999D-ADB30BDEB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143"/>
          <a:stretch/>
        </p:blipFill>
        <p:spPr>
          <a:xfrm>
            <a:off x="3717234" y="5050592"/>
            <a:ext cx="5082209" cy="14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14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BD92-63F3-46FF-BF21-D27C8E94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790575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Pakistani Nuclear Weapons</a:t>
            </a:r>
            <a:endParaRPr lang="en-US" sz="40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0EE34-1EA4-4427-9325-06940D0D4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690689"/>
            <a:ext cx="865367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2021 Dyad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Fighters: No bombers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MRBMs; 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IRBMs?  ICBMs?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MIRV Plans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No SLBMs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Plans?</a:t>
            </a:r>
          </a:p>
          <a:p>
            <a:pPr marL="3200400" lvl="7" indent="0">
              <a:buNone/>
            </a:pPr>
            <a:r>
              <a:rPr lang="en-US" sz="2600" dirty="0">
                <a:latin typeface="Arial Black" panose="020B0A04020102020204" pitchFamily="34" charset="0"/>
              </a:rPr>
              <a:t>	</a:t>
            </a:r>
            <a:r>
              <a:rPr lang="en-US" sz="2600" dirty="0" err="1">
                <a:latin typeface="Arial Black" panose="020B0A04020102020204" pitchFamily="34" charset="0"/>
              </a:rPr>
              <a:t>Ababeel</a:t>
            </a:r>
            <a:r>
              <a:rPr lang="en-US" sz="2600" dirty="0">
                <a:latin typeface="Arial Black" panose="020B0A04020102020204" pitchFamily="34" charset="0"/>
              </a:rPr>
              <a:t> I</a:t>
            </a:r>
          </a:p>
          <a:p>
            <a:pPr marL="3200400" lvl="7" indent="0">
              <a:buNone/>
            </a:pPr>
            <a:r>
              <a:rPr lang="en-US" sz="2600" dirty="0">
                <a:latin typeface="Arial Black" panose="020B0A04020102020204" pitchFamily="34" charset="0"/>
              </a:rPr>
              <a:t>	MRBM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F4F40-07EF-4D3C-8450-75F034072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16"/>
          <a:stretch/>
        </p:blipFill>
        <p:spPr>
          <a:xfrm>
            <a:off x="6090752" y="1972019"/>
            <a:ext cx="2735196" cy="42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BFDCC-3376-DFE3-2DDF-FFAF0845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79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South Asia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C4C2EE-A0A6-A063-D7A8-A30156221F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98" y="1194318"/>
            <a:ext cx="5667893" cy="505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75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33F8-ED8D-4E33-A2A5-889E76F2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1. Why does a nation decide it wants  nuclear weapons?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8582-7598-4AD9-8A53-6DF9F4C62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India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50AC4-7B46-46D1-8F53-7F8EFA89DF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demonstrate power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deter a rival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91426-5C01-4733-BF65-C5AB90AA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Pakistan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148C4-C589-4B4A-AAA3-9BDFBBF6BB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deter a rival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Asymmetric escalation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9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925FDB-9534-4CC2-818A-C9D357EB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106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2. What can the world do about it?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2AED13-35EB-463D-99DC-91E0FCCD2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4487"/>
            <a:ext cx="7886700" cy="47324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Sanctions failed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A7EF2A-415F-4B4F-87BC-AC9BAB08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6" y="3429000"/>
            <a:ext cx="3167270" cy="2223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59CE98-7E04-48CB-8B3F-D503BAF9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96" y="3429000"/>
            <a:ext cx="3167268" cy="22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58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7DD6-6D5A-42E1-8E6E-416E5BA0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4562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3. Does it matter?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48A3-84CA-4A03-9F5E-36AC66A1F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466621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China/Pakistan vs. India</a:t>
            </a:r>
          </a:p>
          <a:p>
            <a:r>
              <a:rPr lang="en-US" dirty="0">
                <a:latin typeface="Arial Black" panose="020B0A04020102020204" pitchFamily="34" charset="0"/>
              </a:rPr>
              <a:t>New arms race?</a:t>
            </a:r>
          </a:p>
          <a:p>
            <a:r>
              <a:rPr lang="en-US" dirty="0">
                <a:latin typeface="Arial Black" panose="020B0A04020102020204" pitchFamily="34" charset="0"/>
              </a:rPr>
              <a:t>Nuclear Capability hasn’t lessened the conflict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Pakistan’s “support” for Islamic radicals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India cracking down in Kashmir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Pulwama 2019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China vs. India 2020-21</a:t>
            </a:r>
          </a:p>
        </p:txBody>
      </p:sp>
    </p:spTree>
    <p:extLst>
      <p:ext uri="{BB962C8B-B14F-4D97-AF65-F5344CB8AC3E}">
        <p14:creationId xmlns:p14="http://schemas.microsoft.com/office/powerpoint/2010/main" val="150051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1F6B2A-2B4D-4D55-B849-826994B3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For Reference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48C903-B6E3-4453-925B-32A0897C8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770A2-3A47-4380-8D6B-5B055EDBE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" y="1414733"/>
            <a:ext cx="8255479" cy="48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948A3BF-1066-4705-9E43-80B4A49AF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5170" y="400619"/>
            <a:ext cx="6172200" cy="5941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Independence and partition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66B62-E7DF-4526-A5D5-92D777FF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6" y="1406127"/>
            <a:ext cx="4064794" cy="4650116"/>
          </a:xfrm>
          <a:prstGeom prst="rect">
            <a:avLst/>
          </a:prstGeom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E083977E-5F36-420A-8765-746BCC937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507" y="1166191"/>
            <a:ext cx="8693935" cy="5291189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7652" name="Picture 5" descr="File:PAK1971.jpg">
            <a:hlinkClick r:id="rId3"/>
            <a:extLst>
              <a:ext uri="{FF2B5EF4-FFF2-40B4-BE49-F238E27FC236}">
                <a16:creationId xmlns:a16="http://schemas.microsoft.com/office/drawing/2014/main" id="{04DB2326-0D04-4439-8E96-20B34DCA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6127"/>
            <a:ext cx="4064794" cy="46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526E-C611-4B99-A7B3-DC2D9C34E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2527"/>
          </a:xfrm>
        </p:spPr>
        <p:txBody>
          <a:bodyPr/>
          <a:lstStyle/>
          <a:p>
            <a:r>
              <a:rPr lang="en-US" b="1" dirty="0"/>
              <a:t>Punjab Divided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6A69D2-F828-4C46-9A66-41FFA0B17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391" y="1258957"/>
            <a:ext cx="7474226" cy="50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49D2E02-E69C-4B2A-B13E-C5B8B7F0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2244" y="502346"/>
            <a:ext cx="8229600" cy="58350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/>
              <a:t>Kashmir Divided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3BBE35B-80E5-4E8D-B0DA-9AA65F12C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5902" y="1752987"/>
            <a:ext cx="8615942" cy="487309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hlinkClick r:id="rId2"/>
              </a:rPr>
              <a:t>UNMOGIP</a:t>
            </a:r>
            <a:endParaRPr lang="en-US" altLang="en-US" b="1" dirty="0"/>
          </a:p>
        </p:txBody>
      </p:sp>
      <p:pic>
        <p:nvPicPr>
          <p:cNvPr id="28676" name="Picture 5" descr="kashmir_intro_350">
            <a:extLst>
              <a:ext uri="{FF2B5EF4-FFF2-40B4-BE49-F238E27FC236}">
                <a16:creationId xmlns:a16="http://schemas.microsoft.com/office/drawing/2014/main" id="{F937C7B6-385D-41BC-A7F0-E4997D3D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/>
          <a:stretch>
            <a:fillRect/>
          </a:stretch>
        </p:blipFill>
        <p:spPr bwMode="auto">
          <a:xfrm>
            <a:off x="4236098" y="1378226"/>
            <a:ext cx="4572000" cy="40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A77737-7B41-46FA-8C57-6ECFD1C47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2" y="1276249"/>
            <a:ext cx="3526971" cy="40191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2F8B-FD5C-4523-8184-0228666D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Indian Nuclear Ambitions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38A2E-E5B8-4EF2-8C83-E6EC766FF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1962 Sino-Indian War</a:t>
            </a:r>
          </a:p>
          <a:p>
            <a:r>
              <a:rPr lang="en-US" dirty="0">
                <a:latin typeface="Arial Black" panose="020B0A04020102020204" pitchFamily="34" charset="0"/>
              </a:rPr>
              <a:t>1964 Chinese Atomic Bomb</a:t>
            </a:r>
          </a:p>
          <a:p>
            <a:r>
              <a:rPr lang="en-US" dirty="0">
                <a:latin typeface="Arial Black" panose="020B0A04020102020204" pitchFamily="34" charset="0"/>
              </a:rPr>
              <a:t>1965 India-Pakistan War</a:t>
            </a:r>
          </a:p>
          <a:p>
            <a:r>
              <a:rPr lang="en-US" dirty="0">
                <a:latin typeface="Arial Black" panose="020B0A04020102020204" pitchFamily="34" charset="0"/>
              </a:rPr>
              <a:t>1968: NPT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“Atomic Collusion”</a:t>
            </a:r>
          </a:p>
          <a:p>
            <a:pPr lvl="1"/>
            <a:endParaRPr lang="en-US" dirty="0">
              <a:latin typeface="Arial Black" panose="020B0A04020102020204" pitchFamily="34" charset="0"/>
            </a:endParaRPr>
          </a:p>
          <a:p>
            <a:pPr lvl="1"/>
            <a:endParaRPr lang="en-US" dirty="0">
              <a:latin typeface="Arial Black" panose="020B0A040201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			PM Indira Gandhi</a:t>
            </a: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			1966-77, 80-84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3BA3B-FC38-45AE-9089-68BF820E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732" y="3470104"/>
            <a:ext cx="185944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5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CCEA-F39E-4D5E-8E7F-80905D73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8057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1971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42" y="1380226"/>
            <a:ext cx="8109908" cy="479673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India Wins</a:t>
            </a:r>
          </a:p>
          <a:p>
            <a:r>
              <a:rPr lang="en-US" dirty="0">
                <a:latin typeface="Arial Black" panose="020B0A04020102020204" pitchFamily="34" charset="0"/>
              </a:rPr>
              <a:t>But US and China back Pakistan</a:t>
            </a:r>
          </a:p>
          <a:p>
            <a:r>
              <a:rPr lang="en-US" dirty="0">
                <a:latin typeface="Arial Black" panose="020B0A04020102020204" pitchFamily="34" charset="0"/>
              </a:rPr>
              <a:t>USSR backs India</a:t>
            </a:r>
          </a:p>
          <a:p>
            <a:r>
              <a:rPr lang="en-US" dirty="0">
                <a:latin typeface="Arial Black" panose="020B0A04020102020204" pitchFamily="34" charset="0"/>
              </a:rPr>
              <a:t>1972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Decision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65" y="2889850"/>
            <a:ext cx="4598427" cy="37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D0A1-3BFE-441D-A678-7C8B4069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57541" cy="76130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India “Peaceful” Nuclear Explosion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“Smiling Buddha”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92124E-6C5B-4248-B065-6D5D9EF26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1319842"/>
            <a:ext cx="8704052" cy="485712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May 18, 1974, Pokhran, Rajasthan (12 KT)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30A2D-7EAC-4A1A-87D0-5B9760FE5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61" y="2053088"/>
            <a:ext cx="7159924" cy="42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500</Words>
  <Application>Microsoft Office PowerPoint</Application>
  <PresentationFormat>On-screen Show (4:3)</PresentationFormat>
  <Paragraphs>118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Office Theme</vt:lpstr>
      <vt:lpstr>India and Pakistan</vt:lpstr>
      <vt:lpstr>South Asia</vt:lpstr>
      <vt:lpstr>For Reference</vt:lpstr>
      <vt:lpstr>Independence and partition</vt:lpstr>
      <vt:lpstr>Punjab Divided</vt:lpstr>
      <vt:lpstr>Kashmir Divided</vt:lpstr>
      <vt:lpstr>Indian Nuclear Ambitions</vt:lpstr>
      <vt:lpstr>1971 War</vt:lpstr>
      <vt:lpstr>India “Peaceful” Nuclear Explosion “Smiling Buddha”</vt:lpstr>
      <vt:lpstr>Pakistani Program</vt:lpstr>
      <vt:lpstr>AQ Khan</vt:lpstr>
      <vt:lpstr>Nuclear Threshold States</vt:lpstr>
      <vt:lpstr>May 11-13, 1998: India Tests</vt:lpstr>
      <vt:lpstr>May 28 and 30, 1998:  Pakistan Tests</vt:lpstr>
      <vt:lpstr>Indian Nuclear Strategy</vt:lpstr>
      <vt:lpstr>Indian Nuclear Weapons</vt:lpstr>
      <vt:lpstr>US-India Nuclear Cooperation Deal March 2006</vt:lpstr>
      <vt:lpstr>Pakistani Nuclear Strategy</vt:lpstr>
      <vt:lpstr>Pakistani Nuclear Weapons</vt:lpstr>
      <vt:lpstr>1. Why does a nation decide it wants  nuclear weapons?</vt:lpstr>
      <vt:lpstr>2. What can the world do about it?</vt:lpstr>
      <vt:lpstr>3. Does it matter?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Newmann</dc:creator>
  <cp:lastModifiedBy>William Newmann</cp:lastModifiedBy>
  <cp:revision>35</cp:revision>
  <dcterms:created xsi:type="dcterms:W3CDTF">2021-03-03T19:49:16Z</dcterms:created>
  <dcterms:modified xsi:type="dcterms:W3CDTF">2023-06-19T13:49:55Z</dcterms:modified>
</cp:coreProperties>
</file>