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29"/>
  </p:notesMasterIdLst>
  <p:sldIdLst>
    <p:sldId id="304" r:id="rId2"/>
    <p:sldId id="256" r:id="rId3"/>
    <p:sldId id="257" r:id="rId4"/>
    <p:sldId id="258" r:id="rId5"/>
    <p:sldId id="259" r:id="rId6"/>
    <p:sldId id="275" r:id="rId7"/>
    <p:sldId id="274" r:id="rId8"/>
    <p:sldId id="260" r:id="rId9"/>
    <p:sldId id="305" r:id="rId10"/>
    <p:sldId id="277" r:id="rId11"/>
    <p:sldId id="306" r:id="rId12"/>
    <p:sldId id="278" r:id="rId13"/>
    <p:sldId id="261" r:id="rId14"/>
    <p:sldId id="307" r:id="rId15"/>
    <p:sldId id="269" r:id="rId16"/>
    <p:sldId id="308" r:id="rId17"/>
    <p:sldId id="309" r:id="rId18"/>
    <p:sldId id="279" r:id="rId19"/>
    <p:sldId id="263" r:id="rId20"/>
    <p:sldId id="280" r:id="rId21"/>
    <p:sldId id="281" r:id="rId22"/>
    <p:sldId id="303" r:id="rId23"/>
    <p:sldId id="282" r:id="rId24"/>
    <p:sldId id="264" r:id="rId25"/>
    <p:sldId id="283" r:id="rId26"/>
    <p:sldId id="271" r:id="rId27"/>
    <p:sldId id="310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0066"/>
    <a:srgbClr val="A8EEFE"/>
    <a:srgbClr val="96EAFE"/>
    <a:srgbClr val="7C5989"/>
    <a:srgbClr val="663300"/>
    <a:srgbClr val="3366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1" autoAdjust="0"/>
    <p:restoredTop sz="94660" autoAdjust="0"/>
  </p:normalViewPr>
  <p:slideViewPr>
    <p:cSldViewPr>
      <p:cViewPr varScale="1">
        <p:scale>
          <a:sx n="98" d="100"/>
          <a:sy n="98" d="100"/>
        </p:scale>
        <p:origin x="78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fld id="{705BAC5B-7162-4141-A460-5B110BB38186}" type="datetimeFigureOut">
              <a:rPr lang="en-US"/>
              <a:pPr>
                <a:defRPr/>
              </a:pPr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D668808-D4AB-443A-A353-399FE1BB95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789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448628-FFC5-4E10-B8CA-74B10CC29919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8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1D195D7-8989-4077-97B5-BB34E1A4B6F5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5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F21622-1843-4BAB-A54C-1038470C4BFE}" type="slidenum">
              <a:rPr lang="en-US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52800"/>
            <a:ext cx="9144000" cy="8382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19600"/>
            <a:ext cx="9144000" cy="60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E90B36-B6C8-4919-A7F6-AE8DB356D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956525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FA26-ACAB-42D2-A23D-6C2503330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95067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34B5F-2731-49F3-A97D-357037E872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1279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F70B7-C550-4946-BFCE-B81A58630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035197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34502-9416-4DF9-98FA-6D66FD0D8E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2299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382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08ED4-1F59-4B5A-9367-535558DF51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58190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FB67C-3AE1-451E-99BB-77EB858AC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599361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7C79-3D87-4838-964D-AB0340171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4910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08B72-308D-4E1D-BDAB-356A63124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39539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4CD-8390-4D25-8418-B9D9D290D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82730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BBA45-0E58-4376-A825-E01AB60A31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96017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35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35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35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8CD54D-EF5D-4FD8-A083-98CE9C2A2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4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upload.wikimedia.org/wikipedia/commons/c/c3/Boeing_B-52_dropping_bomb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com/url?sa=i&amp;rct=j&amp;q=&amp;esrc=s&amp;frm=1&amp;source=images&amp;cd=&amp;cad=rja&amp;docid=7rVVCxLaUJ74-M&amp;tbnid=9TSgAXh21OD4oM:&amp;ved=0CAUQjRw&amp;url=http://www.greatwhitefleet.info/Great_White_Fleet_Cruise.html&amp;ei=JOQ0UtbNHY_F4AO_vYHABg&amp;bvm=bv.52164340,d.dmg&amp;psig=AFQjCNGmIrD6LMrkgS0EsKmJ3-b09aPlkA&amp;ust=1379284378743247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frm=1&amp;source=images&amp;cd=&amp;cad=rja&amp;docid=W-9XnLhyg5U2lM&amp;tbnid=bn0CaR1c5ueWrM:&amp;ved=0CAUQjRw&amp;url=http://mappery.com/United-States-Territory-1970-Historical-Map&amp;ei=ZdA0UqX7EZO-4APakIHgCg&amp;bvm=bv.52164340,d.dmg&amp;psig=AFQjCNGJwDJfuYYDDF5QkwMiVNJ_dAP4Kg&amp;ust=137927922689323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239000" cy="7620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Nuclear Arms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610600" cy="5105400"/>
          </a:xfrm>
        </p:spPr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</a:rPr>
              <a:t>Concepts</a:t>
            </a:r>
          </a:p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</a:rPr>
              <a:t>Ideas</a:t>
            </a:r>
          </a:p>
          <a:p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4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Columbia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Class SSBN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895600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43640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Rational Choice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59" name="Rectangle 6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98638"/>
            <a:ext cx="8229600" cy="4302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Benefit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Threat: increases perception of costs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29763" name="Group 67"/>
          <p:cNvGraphicFramePr>
            <a:graphicFrameLocks noGrp="1"/>
          </p:cNvGraphicFramePr>
          <p:nvPr>
            <p:ph idx="4294967295"/>
          </p:nvPr>
        </p:nvGraphicFramePr>
        <p:xfrm>
          <a:off x="533400" y="2514600"/>
          <a:ext cx="8229600" cy="2514601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Options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Costs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Benefits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A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Credibility of Threat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Threat must be believable</a:t>
            </a:r>
          </a:p>
          <a:p>
            <a:pPr eaLnBrk="1" hangingPunct="1"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“Beware of Dog”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deterrent?</a:t>
            </a:r>
          </a:p>
        </p:txBody>
      </p:sp>
      <p:pic>
        <p:nvPicPr>
          <p:cNvPr id="79876" name="Picture 5" descr="Angry_Rottweiler_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3486510"/>
            <a:ext cx="3581400" cy="2903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AutoShape 8" descr="100_1209"/>
          <p:cNvSpPr>
            <a:spLocks noChangeAspect="1" noChangeArrowheads="1"/>
          </p:cNvSpPr>
          <p:nvPr/>
        </p:nvSpPr>
        <p:spPr bwMode="auto">
          <a:xfrm>
            <a:off x="2586038" y="2124075"/>
            <a:ext cx="39719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fld id="{D683C9D0-579C-40E4-AA2D-CB64C0D8607B}" type="slidenum">
              <a:rPr lang="en-US" altLang="en-US" smtClean="0"/>
              <a:pPr>
                <a:defRPr/>
              </a:pPr>
              <a:t>11</a:t>
            </a:fld>
            <a:endParaRPr lang="en-US" altLang="en-US" smtClean="0"/>
          </a:p>
        </p:txBody>
      </p:sp>
      <p:pic>
        <p:nvPicPr>
          <p:cNvPr id="798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51263"/>
            <a:ext cx="38100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3411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altLang="en-US" smtClean="0"/>
              <a:t>Communication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Europe during the Cold War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9144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China and Taiwan</a:t>
            </a:r>
          </a:p>
          <a:p>
            <a:pPr>
              <a:defRPr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341" name="Content Placeholder 11" descr="http://go.grolier.com/map?id=mh00050&amp;pid=go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786"/>
          <a:stretch/>
        </p:blipFill>
        <p:spPr>
          <a:xfrm>
            <a:off x="353983" y="2286000"/>
            <a:ext cx="4187825" cy="3505200"/>
          </a:xfrm>
        </p:spPr>
      </p:pic>
      <p:pic>
        <p:nvPicPr>
          <p:cNvPr id="14342" name="Content Placeholder 12" descr="http://www.cnn.com/WORLD/asiapcf/9907/28/china.taiwan.01/china.taiwan.strait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290762"/>
            <a:ext cx="4038600" cy="34956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000066"/>
                </a:solidFill>
              </a:rPr>
              <a:t>Two Types of Deterrence</a:t>
            </a:r>
          </a:p>
        </p:txBody>
      </p:sp>
      <p:sp>
        <p:nvSpPr>
          <p:cNvPr id="13315" name="Text Placeholder 3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029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 smtClean="0">
                <a:solidFill>
                  <a:srgbClr val="000066"/>
                </a:solidFill>
              </a:rPr>
              <a:t>1. Deterrence by Punishment</a:t>
            </a:r>
          </a:p>
        </p:txBody>
      </p:sp>
      <p:pic>
        <p:nvPicPr>
          <p:cNvPr id="13317" name="Content Placeholder 6" descr="http://images.defensetech.org/wp-content/uploads/2010/04/Trident-II-ICBM.jpg"/>
          <p:cNvPicPr>
            <a:picLocks noGrp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412" y="2646602"/>
            <a:ext cx="4040188" cy="36909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654" y="3276600"/>
            <a:ext cx="4394811" cy="26540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0" y="1371600"/>
            <a:ext cx="7848600" cy="4953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dirty="0" smtClean="0">
                <a:solidFill>
                  <a:srgbClr val="000066"/>
                </a:solidFill>
              </a:rPr>
              <a:t>2. Deterrence </a:t>
            </a:r>
            <a:r>
              <a:rPr lang="en-US" altLang="en-US" dirty="0">
                <a:solidFill>
                  <a:srgbClr val="000066"/>
                </a:solidFill>
              </a:rPr>
              <a:t>by </a:t>
            </a:r>
            <a:r>
              <a:rPr lang="en-US" altLang="en-US" dirty="0" smtClean="0">
                <a:solidFill>
                  <a:srgbClr val="000066"/>
                </a:solidFill>
              </a:rPr>
              <a:t>Denial</a:t>
            </a:r>
            <a:endParaRPr lang="en-US" altLang="en-US" dirty="0">
              <a:solidFill>
                <a:srgbClr val="000066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3429" r="280" b="816"/>
          <a:stretch/>
        </p:blipFill>
        <p:spPr>
          <a:xfrm>
            <a:off x="228600" y="3276600"/>
            <a:ext cx="4953000" cy="281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414954"/>
            <a:ext cx="3238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19077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Extended Deterrence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105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Europe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Japan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S. Korea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Israel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Taiwan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Australia</a:t>
            </a:r>
          </a:p>
          <a:p>
            <a:pPr eaLnBrk="1" hangingPunct="1"/>
            <a:r>
              <a:rPr lang="en-US" altLang="en-US" dirty="0" smtClean="0">
                <a:solidFill>
                  <a:srgbClr val="000066"/>
                </a:solidFill>
              </a:rPr>
              <a:t>New Zealand</a:t>
            </a:r>
            <a:endParaRPr lang="en-US" altLang="en-US" dirty="0">
              <a:solidFill>
                <a:srgbClr val="000066"/>
              </a:solidFill>
            </a:endParaRPr>
          </a:p>
          <a:p>
            <a:pPr marL="0" indent="0" eaLnBrk="1" hangingPunct="1">
              <a:buNone/>
            </a:pPr>
            <a:r>
              <a:rPr lang="en-US" altLang="en-US" dirty="0" smtClean="0">
                <a:solidFill>
                  <a:srgbClr val="000066"/>
                </a:solidFill>
              </a:rPr>
              <a:t>					</a:t>
            </a:r>
            <a:r>
              <a:rPr lang="en-US" altLang="en-US" sz="2800" dirty="0" smtClean="0">
                <a:solidFill>
                  <a:schemeClr val="bg2"/>
                </a:solidFill>
              </a:rPr>
              <a:t>US Pershing II </a:t>
            </a:r>
          </a:p>
          <a:p>
            <a:pPr marL="0" indent="0" eaLnBrk="1" hangingPunct="1">
              <a:buNone/>
            </a:pPr>
            <a:r>
              <a:rPr lang="en-US" altLang="en-US" sz="2800" dirty="0" smtClean="0">
                <a:solidFill>
                  <a:schemeClr val="bg2"/>
                </a:solidFill>
              </a:rPr>
              <a:t>					in Europe 1983-91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838200"/>
            <a:ext cx="3429000" cy="4495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762000"/>
          </a:xfrm>
        </p:spPr>
        <p:txBody>
          <a:bodyPr/>
          <a:lstStyle/>
          <a:p>
            <a:r>
              <a:rPr lang="en-US" dirty="0" smtClean="0"/>
              <a:t>Complications?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1. Bounded Rationality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(Herb Simon)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Things we don’t know as we use CBA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Incomplete information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Different calculations of CBA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Emotions, Bias…</a:t>
            </a:r>
          </a:p>
          <a:p>
            <a:pPr lvl="1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Paul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Boyce, https://boycewire.com/bounded-rationality-definition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733800"/>
            <a:ext cx="784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00039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6200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2. Irrationality?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Saddam Hussein		Kim Jong-un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Iraq	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North Korea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13851"/>
            <a:ext cx="2145978" cy="2859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762375"/>
            <a:ext cx="46482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8535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772400" cy="4724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3. If deterrence fails….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3. Compellence </a:t>
            </a:r>
            <a:r>
              <a:rPr lang="en-US" altLang="en-US" sz="2400" smtClean="0">
                <a:solidFill>
                  <a:srgbClr val="000066"/>
                </a:solidFill>
              </a:rPr>
              <a:t>(coercive diplomacy)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305800" cy="46482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0066"/>
                </a:solidFill>
              </a:rPr>
              <a:t>Goal: To change opponent behavior</a:t>
            </a:r>
          </a:p>
          <a:p>
            <a:pPr lvl="1" eaLnBrk="1" hangingPunct="1"/>
            <a:r>
              <a:rPr lang="en-US" altLang="en-US" sz="3600" i="1" smtClean="0">
                <a:solidFill>
                  <a:srgbClr val="000066"/>
                </a:solidFill>
              </a:rPr>
              <a:t>To stop an opponent from doing something they are doing</a:t>
            </a:r>
          </a:p>
          <a:p>
            <a:pPr lvl="1" eaLnBrk="1" hangingPunct="1"/>
            <a:r>
              <a:rPr lang="en-US" altLang="en-US" sz="3600" i="1" smtClean="0">
                <a:solidFill>
                  <a:srgbClr val="000066"/>
                </a:solidFill>
              </a:rPr>
              <a:t>To get an opponent to do something they are not doing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7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6858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66"/>
                </a:solidFill>
              </a:rPr>
              <a:t>The Functions of Weapons or Force</a:t>
            </a:r>
            <a:endParaRPr lang="en-US" altLang="en-US" sz="3200" dirty="0" smtClean="0">
              <a:solidFill>
                <a:srgbClr val="000066"/>
              </a:solidFill>
            </a:endParaRPr>
          </a:p>
        </p:txBody>
      </p:sp>
      <p:sp>
        <p:nvSpPr>
          <p:cNvPr id="4099" name="Content Placeholder 8"/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5720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000066"/>
                </a:solidFill>
              </a:rPr>
              <a:t>Why do we have weapons?</a:t>
            </a:r>
          </a:p>
          <a:p>
            <a:pPr eaLnBrk="1" hangingPunct="1"/>
            <a:r>
              <a:rPr lang="en-US" altLang="en-US" sz="3600" dirty="0" smtClean="0">
                <a:solidFill>
                  <a:srgbClr val="000066"/>
                </a:solidFill>
              </a:rPr>
              <a:t>What can you do with them?</a:t>
            </a:r>
          </a:p>
          <a:p>
            <a:pPr eaLnBrk="1" hangingPunct="1"/>
            <a:endParaRPr lang="en-US" altLang="en-US" sz="3600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en-US" altLang="en-US" sz="3600" dirty="0" smtClean="0">
                <a:solidFill>
                  <a:srgbClr val="000066"/>
                </a:solidFill>
              </a:rPr>
              <a:t>Answer: Achieve political goals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762000"/>
          </a:xfrm>
        </p:spPr>
        <p:txBody>
          <a:bodyPr/>
          <a:lstStyle/>
          <a:p>
            <a:r>
              <a:rPr lang="en-US" altLang="en-US" smtClean="0"/>
              <a:t>Basic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467600" cy="480060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Brute force doesn’t always won’t work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Assumes rationality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War is bargaining</a:t>
            </a:r>
          </a:p>
          <a:p>
            <a:pPr marL="514350" indent="-514350">
              <a:buFont typeface="+mj-lt"/>
              <a:buAutoNum type="alphaUcPeriod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power to hurt allows you to enter the bargaining</a:t>
            </a:r>
          </a:p>
          <a:p>
            <a:pPr marL="514350" indent="-514350">
              <a:buFont typeface="+mj-lt"/>
              <a:buAutoNum type="alphaUcPeriod"/>
              <a:defRPr/>
            </a:pP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A. Is Brute force the best option?</a:t>
            </a:r>
            <a:endParaRPr lang="en-US" sz="3200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086600" cy="4876800"/>
          </a:xfr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001000" cy="54864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Cuban Missile Crisis 1962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239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61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B. Assumes Rationality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59" name="Rectangle 6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98638"/>
            <a:ext cx="8229600" cy="43021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Cost Benefit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29763" name="Group 67"/>
          <p:cNvGraphicFramePr>
            <a:graphicFrameLocks noGrp="1"/>
          </p:cNvGraphicFramePr>
          <p:nvPr>
            <p:ph idx="4294967295"/>
          </p:nvPr>
        </p:nvGraphicFramePr>
        <p:xfrm>
          <a:off x="533400" y="2514600"/>
          <a:ext cx="8229600" cy="2514601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Options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Costs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Benefits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4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A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B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?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C. </a:t>
            </a:r>
            <a:r>
              <a:rPr lang="en-US" altLang="en-US" dirty="0" err="1" smtClean="0"/>
              <a:t>Compellence</a:t>
            </a:r>
            <a:r>
              <a:rPr lang="en-US" altLang="en-US" dirty="0" smtClean="0"/>
              <a:t> is Bargaining</a:t>
            </a:r>
          </a:p>
        </p:txBody>
      </p:sp>
      <p:pic>
        <p:nvPicPr>
          <p:cNvPr id="25603" name="Content Placeholder 6" descr="File:Boeing B-52 dropping bombs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514600"/>
            <a:ext cx="4191000" cy="3048000"/>
          </a:xfrm>
        </p:spPr>
      </p:pic>
      <p:pic>
        <p:nvPicPr>
          <p:cNvPr id="25604" name="Picture 7" descr="http://a.abcnews.go.com/images/International/gty_paris_peace_accords_mi_130327_bl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762000"/>
          </a:xfrm>
        </p:spPr>
        <p:txBody>
          <a:bodyPr/>
          <a:lstStyle/>
          <a:p>
            <a:r>
              <a:rPr lang="en-US" altLang="en-US" smtClean="0"/>
              <a:t>D. Entering the Bargaining?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5626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The power to hurt</a:t>
            </a:r>
          </a:p>
          <a:p>
            <a:pPr lvl="1"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Capability</a:t>
            </a:r>
          </a:p>
          <a:p>
            <a:pPr lvl="1"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Intentions</a:t>
            </a:r>
          </a:p>
          <a:p>
            <a:pPr lvl="1"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defRPr/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defRPr/>
            </a:pPr>
            <a:endParaRPr lang="en-US" sz="32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defRPr/>
            </a:pPr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  <a:defRPr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US Embassy, Nairobi 8/7/98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FontTx/>
              <a:buNone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2554288"/>
            <a:ext cx="30480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91644"/>
            <a:ext cx="4010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4. Swaggering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8229600" cy="5334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The Great White Fleet 1901</a:t>
            </a:r>
          </a:p>
        </p:txBody>
      </p:sp>
      <p:pic>
        <p:nvPicPr>
          <p:cNvPr id="46084" name="irc_mi" descr="http://www.greatwhitefleet.info/gwf%20Virginia%20chart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762000"/>
          </a:xfrm>
        </p:spPr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8486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May 18, 1974 “Smiling Buddha” Test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362200"/>
            <a:ext cx="62484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7277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rgbClr val="000066"/>
                </a:solidFill>
              </a:rPr>
              <a:t>The Functions of Weapons or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48600" cy="50292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66"/>
                </a:solidFill>
              </a:rPr>
              <a:t>Defense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66"/>
                </a:solidFill>
              </a:rPr>
              <a:t>Deterrence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err="1" smtClean="0">
                <a:solidFill>
                  <a:srgbClr val="000066"/>
                </a:solidFill>
              </a:rPr>
              <a:t>Compellence</a:t>
            </a:r>
            <a:r>
              <a:rPr lang="en-US" dirty="0" smtClean="0">
                <a:solidFill>
                  <a:srgbClr val="000066"/>
                </a:solidFill>
              </a:rPr>
              <a:t> (coercive diplomacy)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0066"/>
                </a:solidFill>
              </a:rPr>
              <a:t>Swaggering and Prestige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solidFill>
                <a:srgbClr val="000066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>
                <a:solidFill>
                  <a:srgbClr val="000066"/>
                </a:solidFill>
              </a:rPr>
              <a:t>Based in part on: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Sources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5029200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000066"/>
                </a:solidFill>
              </a:rPr>
              <a:t>Thomas Schelling. Strategy of Conflict (Cambridge: Harvard University Press, 1960).</a:t>
            </a:r>
          </a:p>
          <a:p>
            <a:pPr eaLnBrk="1" hangingPunct="1"/>
            <a:r>
              <a:rPr lang="en-US" altLang="en-US" sz="2400" dirty="0" smtClean="0">
                <a:solidFill>
                  <a:srgbClr val="000066"/>
                </a:solidFill>
              </a:rPr>
              <a:t>Thomas Schelling. Arms and Influence (New Haven: Yale University Press, 1966).</a:t>
            </a:r>
          </a:p>
          <a:p>
            <a:pPr eaLnBrk="1" hangingPunct="1"/>
            <a:r>
              <a:rPr lang="en-US" altLang="en-US" sz="2400" dirty="0" smtClean="0">
                <a:solidFill>
                  <a:srgbClr val="000066"/>
                </a:solidFill>
              </a:rPr>
              <a:t>Alexander George, David Hall, William Simons. The Limits of Coercive Diplomacy (Boston: Little, Brown and Co., 1971).</a:t>
            </a:r>
          </a:p>
          <a:p>
            <a:pPr eaLnBrk="1" hangingPunct="1"/>
            <a:r>
              <a:rPr lang="en-US" altLang="en-US" sz="2400" dirty="0" smtClean="0">
                <a:solidFill>
                  <a:srgbClr val="000066"/>
                </a:solidFill>
              </a:rPr>
              <a:t>Robert Art. To What Ends Military Power? </a:t>
            </a:r>
            <a:r>
              <a:rPr lang="en-US" altLang="en-US" sz="2400" i="1" dirty="0" smtClean="0">
                <a:solidFill>
                  <a:srgbClr val="000066"/>
                </a:solidFill>
              </a:rPr>
              <a:t>International Security</a:t>
            </a:r>
            <a:r>
              <a:rPr lang="en-US" altLang="en-US" sz="2400" dirty="0" smtClean="0">
                <a:solidFill>
                  <a:srgbClr val="000066"/>
                </a:solidFill>
              </a:rPr>
              <a:t/>
            </a:r>
            <a:br>
              <a:rPr lang="en-US" altLang="en-US" sz="2400" dirty="0" smtClean="0">
                <a:solidFill>
                  <a:srgbClr val="000066"/>
                </a:solidFill>
              </a:rPr>
            </a:br>
            <a:r>
              <a:rPr lang="en-US" altLang="en-US" sz="2400" dirty="0" smtClean="0">
                <a:solidFill>
                  <a:srgbClr val="000066"/>
                </a:solidFill>
              </a:rPr>
              <a:t>Vol. 4, No. 4 (Spring, 1980), pp. 3-35.</a:t>
            </a:r>
          </a:p>
          <a:p>
            <a:pPr eaLnBrk="1" hangingPunct="1"/>
            <a:r>
              <a:rPr lang="en-US" altLang="en-US" sz="2400" dirty="0" smtClean="0">
                <a:solidFill>
                  <a:srgbClr val="000066"/>
                </a:solidFill>
              </a:rPr>
              <a:t>Herman Kahn. On Escalation (NY: Penguin, 1965).</a:t>
            </a:r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1. Defense</a:t>
            </a:r>
          </a:p>
        </p:txBody>
      </p:sp>
      <p:pic>
        <p:nvPicPr>
          <p:cNvPr id="7171" name="irc_mi" descr="http://mappery.com/maps/United-States-Territory-1970-Historical-Map.mediumthumb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467600" cy="50292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62000"/>
          </a:xfrm>
        </p:spPr>
        <p:txBody>
          <a:bodyPr/>
          <a:lstStyle/>
          <a:p>
            <a:r>
              <a:rPr lang="en-US" altLang="en-US" smtClean="0"/>
              <a:t>Defense at its most basic</a:t>
            </a:r>
          </a:p>
        </p:txBody>
      </p:sp>
      <p:pic>
        <p:nvPicPr>
          <p:cNvPr id="9219" name="Content Placeholder 3" descr="http://i2.cdn.turner.com/cnnnext/dam/assets/120601010222-tsa-6-story-top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71600"/>
            <a:ext cx="8001000" cy="44958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r>
              <a:rPr lang="en-US" altLang="en-US" smtClean="0"/>
              <a:t>Defense at its most complex</a:t>
            </a:r>
          </a:p>
        </p:txBody>
      </p:sp>
      <p:pic>
        <p:nvPicPr>
          <p:cNvPr id="8195" name="Content Placeholder 3" descr="http://www.mda.mil/careers/global/_images/bmds_larg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52575"/>
            <a:ext cx="7620000" cy="40576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2. Deterrence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153400" cy="51816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000066"/>
                </a:solidFill>
              </a:rPr>
              <a:t>Goal: To prevent action</a:t>
            </a:r>
          </a:p>
          <a:p>
            <a:pPr eaLnBrk="1" hangingPunct="1"/>
            <a:r>
              <a:rPr lang="en-US" altLang="en-US" sz="3600" dirty="0" smtClean="0">
                <a:solidFill>
                  <a:srgbClr val="000066"/>
                </a:solidFill>
              </a:rPr>
              <a:t>Method: Threat</a:t>
            </a:r>
          </a:p>
          <a:p>
            <a:pPr eaLnBrk="1" hangingPunct="1"/>
            <a:endParaRPr lang="en-US" altLang="en-US" sz="3600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en-US" altLang="en-US" sz="3600" dirty="0" smtClean="0">
                <a:solidFill>
                  <a:srgbClr val="000066"/>
                </a:solidFill>
              </a:rPr>
              <a:t>Aimed at influencing an </a:t>
            </a:r>
            <a:r>
              <a:rPr lang="en-US" altLang="en-US" sz="3600" dirty="0" smtClean="0">
                <a:solidFill>
                  <a:srgbClr val="00B050"/>
                </a:solidFill>
              </a:rPr>
              <a:t>opponent’s decision making</a:t>
            </a:r>
          </a:p>
          <a:p>
            <a:pPr eaLnBrk="1" hangingPunct="1"/>
            <a:endParaRPr lang="en-US" altLang="en-US" sz="3600" dirty="0" smtClean="0">
              <a:solidFill>
                <a:srgbClr val="000066"/>
              </a:solidFill>
            </a:endParaRPr>
          </a:p>
          <a:p>
            <a:pPr eaLnBrk="1" hangingPunct="1"/>
            <a:r>
              <a:rPr lang="en-US" altLang="en-US" sz="3600" dirty="0" smtClean="0">
                <a:solidFill>
                  <a:srgbClr val="000066"/>
                </a:solidFill>
              </a:rPr>
              <a:t>Assumption: </a:t>
            </a:r>
            <a:r>
              <a:rPr lang="en-US" altLang="en-US" sz="4800" dirty="0" smtClean="0">
                <a:solidFill>
                  <a:srgbClr val="CC3300"/>
                </a:solidFill>
              </a:rPr>
              <a:t>rationality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6781800" cy="762000"/>
          </a:xfrm>
        </p:spPr>
        <p:txBody>
          <a:bodyPr/>
          <a:lstStyle/>
          <a:p>
            <a:r>
              <a:rPr lang="en-US" dirty="0" smtClean="0"/>
              <a:t>RATIONALITY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060"/>
          <a:stretch/>
        </p:blipFill>
        <p:spPr>
          <a:xfrm>
            <a:off x="838200" y="1371600"/>
            <a:ext cx="723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63545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Maritime law design template">
  <a:themeElements>
    <a:clrScheme name="Office Theme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Theme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808080"/>
        </a:dk1>
        <a:lt1>
          <a:srgbClr val="FFFFFF"/>
        </a:lt1>
        <a:dk2>
          <a:srgbClr val="3399FF"/>
        </a:dk2>
        <a:lt2>
          <a:srgbClr val="CCECFF"/>
        </a:lt2>
        <a:accent1>
          <a:srgbClr val="00CC99"/>
        </a:accent1>
        <a:accent2>
          <a:srgbClr val="3333CC"/>
        </a:accent2>
        <a:accent3>
          <a:srgbClr val="ADCAFF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466</Words>
  <Application>Microsoft Office PowerPoint</Application>
  <PresentationFormat>On-screen Show (4:3)</PresentationFormat>
  <Paragraphs>146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Tahoma</vt:lpstr>
      <vt:lpstr>Verdana</vt:lpstr>
      <vt:lpstr>Wingdings</vt:lpstr>
      <vt:lpstr>Maritime law design template</vt:lpstr>
      <vt:lpstr>The Nuclear Arms Race</vt:lpstr>
      <vt:lpstr>The Functions of Weapons or Force</vt:lpstr>
      <vt:lpstr>The Functions of Weapons or Force</vt:lpstr>
      <vt:lpstr>Sources</vt:lpstr>
      <vt:lpstr>1. Defense</vt:lpstr>
      <vt:lpstr>Defense at its most basic</vt:lpstr>
      <vt:lpstr>Defense at its most complex</vt:lpstr>
      <vt:lpstr>2. Deterrence</vt:lpstr>
      <vt:lpstr>RATIONALITY</vt:lpstr>
      <vt:lpstr>Rational Choice</vt:lpstr>
      <vt:lpstr>Credibility of Threat</vt:lpstr>
      <vt:lpstr>Communication</vt:lpstr>
      <vt:lpstr>Two Types of Deterrence</vt:lpstr>
      <vt:lpstr>PowerPoint Presentation</vt:lpstr>
      <vt:lpstr>Extended Deterrence</vt:lpstr>
      <vt:lpstr>Complications?</vt:lpstr>
      <vt:lpstr>PowerPoint Presentation</vt:lpstr>
      <vt:lpstr>PowerPoint Presentation</vt:lpstr>
      <vt:lpstr>3. Compellence (coercive diplomacy)</vt:lpstr>
      <vt:lpstr>Basic Elements</vt:lpstr>
      <vt:lpstr>A. Is Brute force the best option?</vt:lpstr>
      <vt:lpstr>PowerPoint Presentation</vt:lpstr>
      <vt:lpstr>B. Assumes Rationality</vt:lpstr>
      <vt:lpstr>C. Compellence is Bargaining</vt:lpstr>
      <vt:lpstr>D. Entering the Bargaining?</vt:lpstr>
      <vt:lpstr>4. Swaggering</vt:lpstr>
      <vt:lpstr>India</vt:lpstr>
    </vt:vector>
  </TitlesOfParts>
  <Company>Animation Factory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Force</dc:title>
  <dc:creator>Newmann</dc:creator>
  <cp:lastModifiedBy>William W Newmann</cp:lastModifiedBy>
  <cp:revision>61</cp:revision>
  <cp:lastPrinted>1601-01-01T00:00:00Z</cp:lastPrinted>
  <dcterms:created xsi:type="dcterms:W3CDTF">1601-01-01T00:00:00Z</dcterms:created>
  <dcterms:modified xsi:type="dcterms:W3CDTF">2021-02-02T17:19:12Z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TC010903001033</vt:lpwstr>
  </property>
</Properties>
</file>