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6" r:id="rId2"/>
    <p:sldId id="300" r:id="rId3"/>
    <p:sldId id="301" r:id="rId4"/>
    <p:sldId id="302" r:id="rId5"/>
    <p:sldId id="313" r:id="rId6"/>
    <p:sldId id="279" r:id="rId7"/>
    <p:sldId id="277" r:id="rId8"/>
    <p:sldId id="307" r:id="rId9"/>
    <p:sldId id="303" r:id="rId10"/>
    <p:sldId id="278" r:id="rId11"/>
    <p:sldId id="309" r:id="rId12"/>
    <p:sldId id="310" r:id="rId13"/>
    <p:sldId id="311" r:id="rId14"/>
    <p:sldId id="312" r:id="rId15"/>
    <p:sldId id="304" r:id="rId16"/>
    <p:sldId id="305" r:id="rId17"/>
    <p:sldId id="308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196" autoAdjust="0"/>
  </p:normalViewPr>
  <p:slideViewPr>
    <p:cSldViewPr snapToGrid="0">
      <p:cViewPr varScale="1">
        <p:scale>
          <a:sx n="107" d="100"/>
          <a:sy n="107" d="100"/>
        </p:scale>
        <p:origin x="177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BAED-D1BE-45C9-ADE1-24A47ECBFD20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4696-C2D5-4087-8D92-BFB6F400C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416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BAED-D1BE-45C9-ADE1-24A47ECBFD20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4696-C2D5-4087-8D92-BFB6F400C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569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BAED-D1BE-45C9-ADE1-24A47ECBFD20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4696-C2D5-4087-8D92-BFB6F400C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087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BAED-D1BE-45C9-ADE1-24A47ECBFD20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4696-C2D5-4087-8D92-BFB6F400C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54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BAED-D1BE-45C9-ADE1-24A47ECBFD20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4696-C2D5-4087-8D92-BFB6F400C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39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BAED-D1BE-45C9-ADE1-24A47ECBFD20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4696-C2D5-4087-8D92-BFB6F400C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98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BAED-D1BE-45C9-ADE1-24A47ECBFD20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4696-C2D5-4087-8D92-BFB6F400C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16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BAED-D1BE-45C9-ADE1-24A47ECBFD20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4696-C2D5-4087-8D92-BFB6F400C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326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BAED-D1BE-45C9-ADE1-24A47ECBFD20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4696-C2D5-4087-8D92-BFB6F400C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3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BAED-D1BE-45C9-ADE1-24A47ECBFD20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4696-C2D5-4087-8D92-BFB6F400C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944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BAED-D1BE-45C9-ADE1-24A47ECBFD20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4696-C2D5-4087-8D92-BFB6F400C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307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1BAED-D1BE-45C9-ADE1-24A47ECBFD20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D4696-C2D5-4087-8D92-BFB6F400C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77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cfr.org/in-brief/quad-indo-pacific-what-know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cfr.org/in-brief/aukus-explained-how-will-trilateral-pact-shape-indo-pacific-security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whitehouse.gov/briefing-room/statements-releases/2023/06/16/joint-readout-of-trilateral-meeting-between-the-national-security-advisors-of-the-united-states-japan-and-the-philippines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uters.com/world/us-india-conclude-roadmap-defence-industrial-cooperation-2023-06-05/" TargetMode="External"/><Relationship Id="rId2" Type="http://schemas.openxmlformats.org/officeDocument/2006/relationships/hyperlink" Target="https://www.nytimes.com/2023/04/26/us/politics/biden-south-korea-state-visit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airuniversity.af.edu/Portals/10/CASI/documents/Translations/2022-02-04%20China%20Russia%20joint%20statement%20International%20Relations%20Entering%20a%20New%20Era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mprc.gov.cn/mfa_eng/wjbxw/202302/t20230221_11028348.html" TargetMode="External"/><Relationship Id="rId2" Type="http://schemas.openxmlformats.org/officeDocument/2006/relationships/hyperlink" Target="https://www.fmprc.gov.cn/eng/wjdt_665385/zyjh_665391/202109/t20210922_9580293.html#:~:text=I%20am%20convinced%20that%20the,a%20better%20world%20for%20all.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glish.scio.gov.cn/topnews/2023-03/16/content_85171478.htm#:~:text=We%20advocate%20the%20respect%20for,coexistence%20transcend%20feelings%20of%20superiority.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7501B-A0EA-8968-56DD-5E4ED225E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China, and the Russian Invasion of Ukraine</a:t>
            </a:r>
            <a:r>
              <a:rPr lang="en-US" sz="3200">
                <a:latin typeface="Arial Black" panose="020B0A04020102020204" pitchFamily="34" charset="0"/>
              </a:rPr>
              <a:t>: </a:t>
            </a:r>
            <a:br>
              <a:rPr lang="en-US" sz="3200">
                <a:latin typeface="Arial Black" panose="020B0A04020102020204" pitchFamily="34" charset="0"/>
              </a:rPr>
            </a:br>
            <a:r>
              <a:rPr lang="en-US" sz="3200">
                <a:latin typeface="Arial Black" panose="020B0A04020102020204" pitchFamily="34" charset="0"/>
              </a:rPr>
              <a:t>A </a:t>
            </a:r>
            <a:r>
              <a:rPr lang="en-US" sz="3200" dirty="0">
                <a:latin typeface="Arial Black" panose="020B0A04020102020204" pitchFamily="34" charset="0"/>
              </a:rPr>
              <a:t>New Great Power Challenge?</a:t>
            </a:r>
          </a:p>
        </p:txBody>
      </p:sp>
      <p:pic>
        <p:nvPicPr>
          <p:cNvPr id="1026" name="Picture 2" descr="Vladimir Putin and Xi Jinping pose for a photograph before their talks in Beijing, China">
            <a:extLst>
              <a:ext uri="{FF2B5EF4-FFF2-40B4-BE49-F238E27FC236}">
                <a16:creationId xmlns:a16="http://schemas.microsoft.com/office/drawing/2014/main" id="{5948BBA6-47CA-037D-6381-D42BCE01F3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14" y="2006082"/>
            <a:ext cx="6994459" cy="410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868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F156D-3E29-4378-87C7-46B8FA97A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26323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Global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EA9D4-9E43-42EC-AA00-80431F68C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91448"/>
            <a:ext cx="7886700" cy="50014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Arial Black" panose="020B0A04020102020204" pitchFamily="34" charset="0"/>
              </a:rPr>
              <a:t>European</a:t>
            </a:r>
          </a:p>
          <a:p>
            <a:pPr lvl="1"/>
            <a:r>
              <a:rPr lang="en-US" sz="2400" b="1" i="1" dirty="0">
                <a:latin typeface="Arial Black" panose="020B0A04020102020204" pitchFamily="34" charset="0"/>
              </a:rPr>
              <a:t>German increases in defense spending</a:t>
            </a:r>
          </a:p>
          <a:p>
            <a:pPr lvl="1"/>
            <a:r>
              <a:rPr lang="en-US" sz="2400" b="1" i="1" dirty="0">
                <a:latin typeface="Arial Black" panose="020B0A04020102020204" pitchFamily="34" charset="0"/>
              </a:rPr>
              <a:t>NATO Supplies to Ukraine</a:t>
            </a:r>
          </a:p>
          <a:p>
            <a:pPr lvl="1"/>
            <a:r>
              <a:rPr lang="en-US" sz="2400" b="1" i="1" dirty="0">
                <a:latin typeface="Arial Black" panose="020B0A04020102020204" pitchFamily="34" charset="0"/>
              </a:rPr>
              <a:t>Finland in NATO; Sweden wants in</a:t>
            </a:r>
          </a:p>
          <a:p>
            <a:pPr marL="342900" lvl="1" indent="0">
              <a:buNone/>
            </a:pPr>
            <a:endParaRPr lang="en-US" sz="2400" b="1" i="1" dirty="0">
              <a:latin typeface="Arial Black" panose="020B0A04020102020204" pitchFamily="34" charset="0"/>
            </a:endParaRPr>
          </a:p>
          <a:p>
            <a:pPr marL="342900" lvl="1" indent="0">
              <a:buNone/>
            </a:pPr>
            <a:endParaRPr lang="en-US" sz="3200" dirty="0">
              <a:latin typeface="Arial Black" panose="020B0A04020102020204" pitchFamily="34" charset="0"/>
            </a:endParaRPr>
          </a:p>
          <a:p>
            <a:pPr marL="342900" lvl="1" indent="0">
              <a:buNone/>
            </a:pPr>
            <a:r>
              <a:rPr lang="en-US" sz="4000" dirty="0">
                <a:solidFill>
                  <a:srgbClr val="FF0000"/>
                </a:solidFill>
                <a:latin typeface="Arial Black" panose="020B0A04020102020204" pitchFamily="34" charset="0"/>
              </a:rPr>
              <a:t>Asian Response</a:t>
            </a:r>
          </a:p>
          <a:p>
            <a:pPr lvl="1"/>
            <a:r>
              <a:rPr lang="en-US" sz="3200" i="1" dirty="0">
                <a:solidFill>
                  <a:srgbClr val="FF0000"/>
                </a:solidFill>
                <a:latin typeface="Arial Black" panose="020B0A04020102020204" pitchFamily="34" charset="0"/>
              </a:rPr>
              <a:t>Supplies to Ukraine</a:t>
            </a:r>
          </a:p>
          <a:p>
            <a:pPr lvl="1"/>
            <a:r>
              <a:rPr lang="en-US" sz="3200" i="1" dirty="0">
                <a:solidFill>
                  <a:srgbClr val="FF0000"/>
                </a:solidFill>
                <a:latin typeface="Arial Black" panose="020B0A04020102020204" pitchFamily="34" charset="0"/>
              </a:rPr>
              <a:t>Japan doubles defense </a:t>
            </a:r>
          </a:p>
          <a:p>
            <a:pPr marL="342900" lvl="1" indent="0">
              <a:buNone/>
            </a:pPr>
            <a:r>
              <a:rPr lang="en-US" sz="3200" i="1" dirty="0">
                <a:solidFill>
                  <a:srgbClr val="FF0000"/>
                </a:solidFill>
                <a:latin typeface="Arial Black" panose="020B0A04020102020204" pitchFamily="34" charset="0"/>
              </a:rPr>
              <a:t>	spending</a:t>
            </a:r>
          </a:p>
          <a:p>
            <a:pPr marL="342900" lvl="1" indent="0">
              <a:buNone/>
            </a:pPr>
            <a:endParaRPr lang="en-US" sz="2400" i="1" dirty="0">
              <a:latin typeface="Arial Black" panose="020B0A04020102020204" pitchFamily="34" charset="0"/>
            </a:endParaRPr>
          </a:p>
          <a:p>
            <a:pPr marL="342900" lvl="1" indent="0">
              <a:buNone/>
            </a:pPr>
            <a:endParaRPr lang="en-US" sz="2400" i="1" dirty="0">
              <a:latin typeface="Arial Black" panose="020B0A04020102020204" pitchFamily="34" charset="0"/>
            </a:endParaRPr>
          </a:p>
          <a:p>
            <a:pPr marL="342900" lvl="1" indent="0">
              <a:buNone/>
            </a:pPr>
            <a:endParaRPr lang="en-US" sz="2400" i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471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B7D7D-FFF3-E825-DFF0-C9ACFF16F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Blowback against China…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0E642-DC98-7637-85A3-CFAB4EE8A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67" y="1825624"/>
            <a:ext cx="8403383" cy="4873755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  <a:hlinkClick r:id="rId2"/>
              </a:rPr>
              <a:t>Quadrilateral Security Dialogue </a:t>
            </a:r>
            <a:r>
              <a:rPr lang="en-US" dirty="0">
                <a:latin typeface="Arial Black" panose="020B0A04020102020204" pitchFamily="34" charset="0"/>
              </a:rPr>
              <a:t>(Quad) Reinvigorated													</a:t>
            </a:r>
          </a:p>
          <a:p>
            <a:pPr marL="0" indent="0" algn="ctr">
              <a:buNone/>
            </a:pPr>
            <a:r>
              <a:rPr lang="en-US" dirty="0">
                <a:latin typeface="Arial Black" panose="020B0A04020102020204" pitchFamily="34" charset="0"/>
              </a:rPr>
              <a:t>US</a:t>
            </a:r>
          </a:p>
          <a:p>
            <a:pPr marL="0" indent="0" algn="ctr">
              <a:buNone/>
            </a:pPr>
            <a:endParaRPr lang="en-US" sz="2800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en-US" sz="2800" dirty="0">
                <a:latin typeface="Arial Black" panose="020B0A04020102020204" pitchFamily="34" charset="0"/>
              </a:rPr>
              <a:t>Japan</a:t>
            </a:r>
          </a:p>
          <a:p>
            <a:pPr marL="0" indent="0" algn="ctr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latin typeface="Arial Black" panose="020B0A04020102020204" pitchFamily="34" charset="0"/>
              </a:rPr>
              <a:t>India</a:t>
            </a:r>
          </a:p>
          <a:p>
            <a:pPr marL="0" indent="0" algn="ctr">
              <a:buNone/>
            </a:pPr>
            <a:r>
              <a:rPr lang="en-US" dirty="0">
                <a:latin typeface="Arial Black" panose="020B0A04020102020204" pitchFamily="34" charset="0"/>
              </a:rPr>
              <a:t>				</a:t>
            </a:r>
          </a:p>
          <a:p>
            <a:pPr marL="0" indent="0" algn="ctr">
              <a:buNone/>
            </a:pPr>
            <a:r>
              <a:rPr lang="en-US" dirty="0">
                <a:latin typeface="Arial Black" panose="020B0A04020102020204" pitchFamily="34" charset="0"/>
              </a:rPr>
              <a:t>Australia</a:t>
            </a:r>
          </a:p>
        </p:txBody>
      </p:sp>
      <p:pic>
        <p:nvPicPr>
          <p:cNvPr id="1028" name="Picture 4" descr="Flag of the United States of America">
            <a:extLst>
              <a:ext uri="{FF2B5EF4-FFF2-40B4-BE49-F238E27FC236}">
                <a16:creationId xmlns:a16="http://schemas.microsoft.com/office/drawing/2014/main" id="{0F0C6307-5F24-E3D4-1B5C-1887A9EDE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43" y="2790824"/>
            <a:ext cx="2736980" cy="172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lag of India.">
            <a:extLst>
              <a:ext uri="{FF2B5EF4-FFF2-40B4-BE49-F238E27FC236}">
                <a16:creationId xmlns:a16="http://schemas.microsoft.com/office/drawing/2014/main" id="{25527419-76B6-03A5-D028-EAA81CE26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43" y="4646772"/>
            <a:ext cx="2736980" cy="184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DF47BA-3624-7E08-7722-CC2F26923E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3094" y="4664074"/>
            <a:ext cx="2948281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05C673-B68C-3BB1-11E2-73A1B720DC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3094" y="2730176"/>
            <a:ext cx="2948473" cy="179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90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6B687-A0E9-3640-021D-C40D332AA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5191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More Blowback…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6A4EA-3567-8203-45EE-642C28114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68963"/>
            <a:ext cx="7886700" cy="490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Arial Black" panose="020B0A04020102020204" pitchFamily="34" charset="0"/>
                <a:hlinkClick r:id="rId2"/>
              </a:rPr>
              <a:t>AUKUS</a:t>
            </a:r>
            <a:r>
              <a:rPr lang="en-US" sz="3200" dirty="0">
                <a:latin typeface="Arial Black" panose="020B0A04020102020204" pitchFamily="34" charset="0"/>
              </a:rPr>
              <a:t>: 2021 accelerated</a:t>
            </a:r>
          </a:p>
          <a:p>
            <a:pPr marL="0" indent="0">
              <a:buNone/>
            </a:pPr>
            <a:endParaRPr lang="en-US" sz="32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sz="3200" dirty="0"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AF15FA-9AD1-05A9-0B84-A8393A192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532" y="2104103"/>
            <a:ext cx="6228935" cy="384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76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D2B42-D999-D3DB-7925-1DD0C146E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93403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More Blowback…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9A642-F148-86B3-9477-6967E045B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86348"/>
            <a:ext cx="7886700" cy="479061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  <a:hlinkClick r:id="rId2"/>
              </a:rPr>
              <a:t>US-Japan-Philippines Trilateral Agreement</a:t>
            </a:r>
            <a:r>
              <a:rPr lang="en-US" dirty="0">
                <a:latin typeface="Arial Black" panose="020B0A04020102020204" pitchFamily="34" charset="0"/>
              </a:rPr>
              <a:t> June 2023</a:t>
            </a: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4BEF70-63B7-42EC-51EE-4BEC13472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948" y="2590032"/>
            <a:ext cx="6676103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98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D56FB-579F-92DA-D2EF-892E42A14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0826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More Blowback…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BF9FF-A38E-C166-8BDB-5BB8688E5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303" y="1238865"/>
            <a:ext cx="8721213" cy="551589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US-South Korea		US-India</a:t>
            </a: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Nuclear Agreement	Defense Agreement</a:t>
            </a: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  <a:hlinkClick r:id="rId2"/>
              </a:rPr>
              <a:t>April 2023</a:t>
            </a:r>
            <a:r>
              <a:rPr lang="en-US" dirty="0">
                <a:latin typeface="Arial Black" panose="020B0A04020102020204" pitchFamily="34" charset="0"/>
              </a:rPr>
              <a:t>			</a:t>
            </a:r>
            <a:r>
              <a:rPr lang="en-US" dirty="0">
                <a:latin typeface="Arial Black" panose="020B0A04020102020204" pitchFamily="34" charset="0"/>
                <a:hlinkClick r:id="rId3"/>
              </a:rPr>
              <a:t>June 2023</a:t>
            </a: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Arial Black" panose="020B0A04020102020204" pitchFamily="34" charset="0"/>
              </a:rPr>
              <a:t>Pres. Yoon Suk-</a:t>
            </a:r>
            <a:r>
              <a:rPr lang="en-US" sz="2000" dirty="0" err="1">
                <a:latin typeface="Arial Black" panose="020B0A04020102020204" pitchFamily="34" charset="0"/>
              </a:rPr>
              <a:t>yoel</a:t>
            </a:r>
            <a:r>
              <a:rPr lang="en-US" sz="2000" dirty="0">
                <a:latin typeface="Arial Black" panose="020B0A04020102020204" pitchFamily="34" charset="0"/>
              </a:rPr>
              <a:t>		Pres. Biden and </a:t>
            </a:r>
          </a:p>
          <a:p>
            <a:pPr marL="0" indent="0">
              <a:buNone/>
            </a:pPr>
            <a:r>
              <a:rPr lang="en-US" sz="2000" dirty="0">
                <a:latin typeface="Arial Black" panose="020B0A04020102020204" pitchFamily="34" charset="0"/>
              </a:rPr>
              <a:t>And Pres. Biden			PM Narendra Modi</a:t>
            </a: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				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2CD113-5972-B986-D7B2-E941B0C943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516" r="35220"/>
          <a:stretch/>
        </p:blipFill>
        <p:spPr>
          <a:xfrm>
            <a:off x="393291" y="3783215"/>
            <a:ext cx="3460953" cy="27972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052585-1DBE-A9A7-D419-FBE58A479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7310" y="3783215"/>
            <a:ext cx="4453399" cy="278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46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F006F-414F-450B-97BF-D4EEAB517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13415"/>
          </a:xfrm>
        </p:spPr>
        <p:txBody>
          <a:bodyPr>
            <a:normAutofit fontScale="90000"/>
          </a:bodyPr>
          <a:lstStyle/>
          <a:p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AAEFE-019E-4980-9035-19FFFC761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084" y="1093694"/>
            <a:ext cx="8203266" cy="556428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Why Is Ukraine So Important?</a:t>
            </a:r>
          </a:p>
          <a:p>
            <a:endParaRPr lang="en-US" sz="3600" dirty="0">
              <a:latin typeface="Arial Black" panose="020B0A04020102020204" pitchFamily="34" charset="0"/>
            </a:endParaRPr>
          </a:p>
          <a:p>
            <a:endParaRPr lang="en-US" sz="3600" dirty="0">
              <a:latin typeface="Arial Black" panose="020B0A04020102020204" pitchFamily="34" charset="0"/>
            </a:endParaRPr>
          </a:p>
          <a:p>
            <a:endParaRPr lang="en-US" sz="3600" dirty="0">
              <a:latin typeface="Arial Black" panose="020B0A04020102020204" pitchFamily="34" charset="0"/>
            </a:endParaRPr>
          </a:p>
          <a:p>
            <a:endParaRPr lang="en-US" sz="3600" dirty="0">
              <a:latin typeface="Arial Black" panose="020B0A04020102020204" pitchFamily="34" charset="0"/>
            </a:endParaRPr>
          </a:p>
          <a:p>
            <a:endParaRPr lang="en-US" sz="3600" dirty="0">
              <a:latin typeface="Arial Black" panose="020B0A04020102020204" pitchFamily="34" charset="0"/>
            </a:endParaRPr>
          </a:p>
          <a:p>
            <a:endParaRPr lang="en-US" sz="3600" dirty="0">
              <a:latin typeface="Arial Black" panose="020B0A04020102020204" pitchFamily="34" charset="0"/>
            </a:endParaRPr>
          </a:p>
          <a:p>
            <a:r>
              <a:rPr lang="en-US" sz="2000" dirty="0">
                <a:latin typeface="Arial Black" panose="020B0A04020102020204" pitchFamily="34" charset="0"/>
              </a:rPr>
              <a:t>Left to right: Zelensky with German Chancellor Olaf Scholz, French PM Emmanuel Macron, then Italian PM Mario Draghi, Romanian President Klaus Iohannis, 2022; Zelensky with British PM Rishi Sunak, 2023; 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10898A-FF92-464B-98DD-F3B612F79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65" y="1869000"/>
            <a:ext cx="5581089" cy="33172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4636DF-F2A8-4240-963D-701AF924A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935" y="2602846"/>
            <a:ext cx="2514600" cy="254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36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658B3-D144-4D4C-B901-24C721D23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53" y="365127"/>
            <a:ext cx="8300197" cy="836144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March 21,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E6A0E-2511-4D4E-8565-F4F427E33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153" y="1201271"/>
            <a:ext cx="8713694" cy="4975692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latin typeface="Arial Black" panose="020B0A04020102020204" pitchFamily="34" charset="0"/>
              </a:rPr>
              <a:t>	Moscow				Kyiv</a:t>
            </a:r>
          </a:p>
          <a:p>
            <a:pPr marL="0" indent="0">
              <a:buNone/>
            </a:pPr>
            <a:r>
              <a:rPr lang="en-US" sz="2400" dirty="0">
                <a:latin typeface="Arial Black" panose="020B0A04020102020204" pitchFamily="34" charset="0"/>
              </a:rPr>
              <a:t>	Xi and Putin			Japanese PM 							Kishida 								and 	Pres. 							Zelensky	</a:t>
            </a:r>
            <a:r>
              <a:rPr lang="en-US" sz="2800" dirty="0">
                <a:latin typeface="Arial Black" panose="020B0A04020102020204" pitchFamily="34" charset="0"/>
              </a:rPr>
              <a:t>			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C3356-9904-41F9-AB94-61759CD755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89" r="3538"/>
          <a:stretch/>
        </p:blipFill>
        <p:spPr>
          <a:xfrm>
            <a:off x="329134" y="3065264"/>
            <a:ext cx="3575796" cy="32130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05353E-DF23-4C1F-A207-B96DEE821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945" y="3353349"/>
            <a:ext cx="3989293" cy="292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028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86371-929B-38F1-30D6-365989390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9A595-C7EC-4A3A-B46E-CDB7A1146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latin typeface="Arial Black" panose="020B0A04020102020204" pitchFamily="34" charset="0"/>
              </a:rPr>
              <a:t>Is this the beginning of new Great Power Challenge?</a:t>
            </a:r>
          </a:p>
          <a:p>
            <a:pPr marL="0" indent="0" algn="ctr">
              <a:buNone/>
            </a:pPr>
            <a:endParaRPr lang="en-US" sz="3600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en-US" sz="3600" dirty="0">
                <a:latin typeface="Arial Black" panose="020B0A04020102020204" pitchFamily="34" charset="0"/>
              </a:rPr>
              <a:t>If so, it’s starting </a:t>
            </a:r>
            <a:r>
              <a:rPr lang="en-US" sz="3600">
                <a:latin typeface="Arial Black" panose="020B0A04020102020204" pitchFamily="34" charset="0"/>
              </a:rPr>
              <a:t>out badly…</a:t>
            </a:r>
            <a:endParaRPr lang="en-US" sz="3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073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A9BA5-30EB-48C3-8FD7-B5A2AB6AF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57647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The Joint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59B33-FA5F-4F34-B617-52FCF8162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49" y="1322772"/>
            <a:ext cx="8226101" cy="5078027"/>
          </a:xfrm>
        </p:spPr>
        <p:txBody>
          <a:bodyPr/>
          <a:lstStyle/>
          <a:p>
            <a:r>
              <a:rPr lang="en-US" i="1" dirty="0">
                <a:hlinkClick r:id="rId2"/>
              </a:rPr>
              <a:t>Joint Statement </a:t>
            </a:r>
            <a:r>
              <a:rPr lang="en-US" i="1" dirty="0"/>
              <a:t>of the Russian Federation and the People’s Republic of China on the International Relations Entering a New Era and the Global Sustainable Development, February 4, 2022 </a:t>
            </a:r>
            <a:r>
              <a:rPr lang="en-US" sz="2000" dirty="0"/>
              <a:t>(Translation by US Air Force, Air University)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400" dirty="0">
                <a:latin typeface="Arial Black" panose="020B0A04020102020204" pitchFamily="34" charset="0"/>
              </a:rPr>
              <a:t>Putin and Xi</a:t>
            </a:r>
          </a:p>
          <a:p>
            <a:r>
              <a:rPr lang="en-US" sz="2400" dirty="0">
                <a:latin typeface="Arial Black" panose="020B0A04020102020204" pitchFamily="34" charset="0"/>
              </a:rPr>
              <a:t>February 4, 2022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AC1F37-B6BD-42C6-BC20-C9D1ABCB3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666" y="3268952"/>
            <a:ext cx="5015884" cy="322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53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26549-DC26-406C-A4F4-219AC21D8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Highlights of Joint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8484D-5E73-43B2-97CB-E283269A7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Multipolarity</a:t>
            </a:r>
          </a:p>
          <a:p>
            <a:r>
              <a:rPr lang="en-US" dirty="0">
                <a:latin typeface="Arial Black" panose="020B0A04020102020204" pitchFamily="34" charset="0"/>
              </a:rPr>
              <a:t>Redistribution of power in the world</a:t>
            </a:r>
          </a:p>
          <a:p>
            <a:r>
              <a:rPr lang="en-US" dirty="0">
                <a:latin typeface="Arial Black" panose="020B0A04020102020204" pitchFamily="34" charset="0"/>
              </a:rPr>
              <a:t>Cultural Diversity and civilizational diversity of nations</a:t>
            </a:r>
          </a:p>
          <a:p>
            <a:r>
              <a:rPr lang="en-US" dirty="0">
                <a:latin typeface="Arial Black" panose="020B0A04020102020204" pitchFamily="34" charset="0"/>
              </a:rPr>
              <a:t>Democracy is culturally defined</a:t>
            </a:r>
          </a:p>
          <a:p>
            <a:r>
              <a:rPr lang="en-US" dirty="0">
                <a:latin typeface="Arial Black" panose="020B0A04020102020204" pitchFamily="34" charset="0"/>
              </a:rPr>
              <a:t>Non-interference in internal affairs of nation</a:t>
            </a:r>
          </a:p>
          <a:p>
            <a:r>
              <a:rPr lang="en-US" dirty="0">
                <a:latin typeface="Arial Black" panose="020B0A04020102020204" pitchFamily="34" charset="0"/>
              </a:rPr>
              <a:t>All states must accept “diversity of their civilizational, cultural, and historical backgrounds…”</a:t>
            </a:r>
          </a:p>
          <a:p>
            <a:r>
              <a:rPr lang="en-US" dirty="0">
                <a:latin typeface="Arial Black" panose="020B0A04020102020204" pitchFamily="34" charset="0"/>
              </a:rPr>
              <a:t>“Certain states” cause “instability” by acting unilaterally </a:t>
            </a:r>
          </a:p>
          <a:p>
            <a:r>
              <a:rPr lang="en-US" dirty="0">
                <a:latin typeface="Arial Black" panose="020B0A04020102020204" pitchFamily="34" charset="0"/>
              </a:rPr>
              <a:t>“Certain states” impose their standards on others, and try to change other countries political systems</a:t>
            </a:r>
          </a:p>
        </p:txBody>
      </p:sp>
    </p:spTree>
    <p:extLst>
      <p:ext uri="{BB962C8B-B14F-4D97-AF65-F5344CB8AC3E}">
        <p14:creationId xmlns:p14="http://schemas.microsoft.com/office/powerpoint/2010/main" val="3599910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23A63-266F-4E6A-B2D3-A32EEAF93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More Highlights of Joint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73691-DFA0-4F56-8F83-1E45EA2D9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667249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Alliances are divisive (NATO expansion is bad)</a:t>
            </a:r>
          </a:p>
          <a:p>
            <a:r>
              <a:rPr lang="en-US" dirty="0">
                <a:latin typeface="Arial Black" panose="020B0A04020102020204" pitchFamily="34" charset="0"/>
              </a:rPr>
              <a:t>Oppose “certain states” attempts to gain military superiority and “ideologized cold war approaches”</a:t>
            </a:r>
          </a:p>
          <a:p>
            <a:r>
              <a:rPr lang="en-US" dirty="0">
                <a:latin typeface="Arial Black" panose="020B0A04020102020204" pitchFamily="34" charset="0"/>
              </a:rPr>
              <a:t>Russia-China friendships has no limits**</a:t>
            </a:r>
          </a:p>
          <a:p>
            <a:r>
              <a:rPr lang="en-US" dirty="0">
                <a:latin typeface="Arial Black" panose="020B0A04020102020204" pitchFamily="34" charset="0"/>
              </a:rPr>
              <a:t>Russia believes in one China and Taiwan is part of China</a:t>
            </a:r>
          </a:p>
          <a:p>
            <a:r>
              <a:rPr lang="en-US" dirty="0">
                <a:latin typeface="Arial Black" panose="020B0A04020102020204" pitchFamily="34" charset="0"/>
              </a:rPr>
              <a:t>Calls for “new kind of relationships between world powers on the basis of mutual respect, peaceful coexistence, and mutually beneficial cooperation.”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503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90535-F334-7F81-D681-29C0F02B4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289" y="365126"/>
            <a:ext cx="8122061" cy="1325563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Builds on Other China Policies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89C44-4DCB-C947-6E5E-A1EA583FA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289" y="1825625"/>
            <a:ext cx="8416413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  <a:hlinkClick r:id="rId2"/>
              </a:rPr>
              <a:t>Global Development Initiative</a:t>
            </a:r>
            <a:r>
              <a:rPr lang="en-US">
                <a:latin typeface="Arial Black" panose="020B0A04020102020204" pitchFamily="34" charset="0"/>
              </a:rPr>
              <a:t>, Sept </a:t>
            </a:r>
            <a:r>
              <a:rPr lang="en-US" dirty="0">
                <a:latin typeface="Arial Black" panose="020B0A04020102020204" pitchFamily="34" charset="0"/>
              </a:rPr>
              <a:t>2021</a:t>
            </a:r>
          </a:p>
          <a:p>
            <a:r>
              <a:rPr lang="en-US" dirty="0">
                <a:latin typeface="Arial Black" panose="020B0A04020102020204" pitchFamily="34" charset="0"/>
                <a:hlinkClick r:id="rId3"/>
              </a:rPr>
              <a:t>Global Security Initiative</a:t>
            </a:r>
            <a:r>
              <a:rPr lang="en-US" dirty="0">
                <a:latin typeface="Arial Black" panose="020B0A04020102020204" pitchFamily="34" charset="0"/>
              </a:rPr>
              <a:t>, February 2023</a:t>
            </a:r>
          </a:p>
          <a:p>
            <a:r>
              <a:rPr lang="en-US" dirty="0">
                <a:latin typeface="Arial Black" panose="020B0A04020102020204" pitchFamily="34" charset="0"/>
                <a:hlinkClick r:id="rId4"/>
              </a:rPr>
              <a:t>Global Civilization Initiative</a:t>
            </a:r>
            <a:r>
              <a:rPr lang="en-US" dirty="0">
                <a:latin typeface="Arial Black" panose="020B0A04020102020204" pitchFamily="34" charset="0"/>
              </a:rPr>
              <a:t>, March 2023</a:t>
            </a:r>
          </a:p>
          <a:p>
            <a:pPr lvl="1"/>
            <a:r>
              <a:rPr lang="en-US" dirty="0">
                <a:latin typeface="Arial Black" panose="020B0A04020102020204" pitchFamily="34" charset="0"/>
              </a:rPr>
              <a:t>Peace, Development, Equity, Justice, Democracy, Freedom</a:t>
            </a:r>
          </a:p>
          <a:p>
            <a:pPr lvl="1"/>
            <a:r>
              <a:rPr lang="en-US" dirty="0">
                <a:latin typeface="Arial Black" panose="020B0A04020102020204" pitchFamily="34" charset="0"/>
              </a:rPr>
              <a:t>All defined by civilization</a:t>
            </a:r>
          </a:p>
          <a:p>
            <a:pPr lvl="1"/>
            <a:r>
              <a:rPr lang="en-US" dirty="0">
                <a:latin typeface="Arial Black" panose="020B0A04020102020204" pitchFamily="34" charset="0"/>
              </a:rPr>
              <a:t>One nation or region can’t impose values on another</a:t>
            </a:r>
          </a:p>
          <a:p>
            <a:pPr lvl="1"/>
            <a:r>
              <a:rPr lang="en-US" dirty="0">
                <a:latin typeface="Arial Black" panose="020B0A04020102020204" pitchFamily="34" charset="0"/>
              </a:rPr>
              <a:t>No ideological hegemony</a:t>
            </a:r>
          </a:p>
        </p:txBody>
      </p:sp>
    </p:spTree>
    <p:extLst>
      <p:ext uri="{BB962C8B-B14F-4D97-AF65-F5344CB8AC3E}">
        <p14:creationId xmlns:p14="http://schemas.microsoft.com/office/powerpoint/2010/main" val="2244206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6B4F1-6803-4064-9CCE-BE8363078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73" y="365126"/>
            <a:ext cx="8658809" cy="894507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February 24, 2022: Invasion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BF534E7-E96E-4CD2-B9DD-CBFDE2B1C9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6847" y="1807870"/>
            <a:ext cx="77785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7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8236A-A64C-4B65-A95C-F8A363325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4876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Why Invade?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sz="3100" dirty="0">
                <a:latin typeface="Arial Black" panose="020B0A04020102020204" pitchFamily="34" charset="0"/>
              </a:rPr>
              <a:t>(For reference)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41B62-666C-4EA8-BA90-512BD00CA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44715"/>
            <a:ext cx="7886700" cy="4873840"/>
          </a:xfrm>
        </p:spPr>
        <p:txBody>
          <a:bodyPr>
            <a:normAutofit fontScale="92500"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Ukraine/Kyiv as heart of old Russia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Russian return to Great Power Status</a:t>
            </a:r>
          </a:p>
          <a:p>
            <a:pPr lvl="1"/>
            <a:r>
              <a:rPr lang="en-US" sz="2800" dirty="0">
                <a:latin typeface="Arial Black" panose="020B0A04020102020204" pitchFamily="34" charset="0"/>
              </a:rPr>
              <a:t>(“Putin the Great”)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NATO expansion and Russian traditional insecurity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Not enough NATO expansion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Few punishments after 2014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US commitment to Europe/NATO uncertain</a:t>
            </a:r>
          </a:p>
        </p:txBody>
      </p:sp>
    </p:spTree>
    <p:extLst>
      <p:ext uri="{BB962C8B-B14F-4D97-AF65-F5344CB8AC3E}">
        <p14:creationId xmlns:p14="http://schemas.microsoft.com/office/powerpoint/2010/main" val="4007366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99B08-3DF1-864D-956C-4D443FE14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27" y="365126"/>
            <a:ext cx="8574832" cy="677961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Why Would China Support Russia?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7BF5C-843C-4FDE-9C3E-729BDC9B9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23526"/>
            <a:ext cx="7886700" cy="4869347"/>
          </a:xfrm>
        </p:spPr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Balance of Power: China and Russia vs. US</a:t>
            </a:r>
          </a:p>
          <a:p>
            <a:r>
              <a:rPr lang="en-US" dirty="0">
                <a:latin typeface="Arial Black" panose="020B0A04020102020204" pitchFamily="34" charset="0"/>
              </a:rPr>
              <a:t>Test of US Response to Recapture of Territory</a:t>
            </a:r>
          </a:p>
          <a:p>
            <a:r>
              <a:rPr lang="en-US" dirty="0">
                <a:latin typeface="Arial Black" panose="020B0A04020102020204" pitchFamily="34" charset="0"/>
              </a:rPr>
              <a:t>Think Taiwan</a:t>
            </a:r>
          </a:p>
          <a:p>
            <a:r>
              <a:rPr lang="en-US" dirty="0">
                <a:latin typeface="Arial Black" panose="020B0A04020102020204" pitchFamily="34" charset="0"/>
              </a:rPr>
              <a:t>Two Front Challenge to US</a:t>
            </a:r>
          </a:p>
          <a:p>
            <a:pPr marL="0" indent="0">
              <a:buNone/>
            </a:pPr>
            <a:endParaRPr lang="en-US" sz="2400" dirty="0">
              <a:latin typeface="Arial Black" panose="020B0A04020102020204" pitchFamily="34" charset="0"/>
            </a:endParaRPr>
          </a:p>
          <a:p>
            <a:r>
              <a:rPr lang="en-US" sz="2400" dirty="0">
                <a:latin typeface="Arial Black" panose="020B0A04020102020204" pitchFamily="34" charset="0"/>
              </a:rPr>
              <a:t>Europe					</a:t>
            </a:r>
            <a:r>
              <a:rPr lang="en-US" sz="2400" dirty="0">
                <a:solidFill>
                  <a:srgbClr val="FFC000"/>
                </a:solidFill>
                <a:latin typeface="Arial Black" panose="020B0A04020102020204" pitchFamily="34" charset="0"/>
              </a:rPr>
              <a:t>Allies?</a:t>
            </a:r>
          </a:p>
          <a:p>
            <a:r>
              <a:rPr lang="en-US" sz="2400" dirty="0">
                <a:latin typeface="Arial Black" panose="020B0A04020102020204" pitchFamily="34" charset="0"/>
              </a:rPr>
              <a:t>Japan					</a:t>
            </a:r>
            <a:r>
              <a:rPr lang="en-US" sz="2400" dirty="0">
                <a:solidFill>
                  <a:srgbClr val="C00000"/>
                </a:solidFill>
                <a:latin typeface="Arial Black" panose="020B0A04020102020204" pitchFamily="34" charset="0"/>
              </a:rPr>
              <a:t>Russia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3200" dirty="0">
                <a:solidFill>
                  <a:schemeClr val="accent1"/>
                </a:solidFill>
                <a:latin typeface="Arial Black" panose="020B0A04020102020204" pitchFamily="34" charset="0"/>
              </a:rPr>
              <a:t>US</a:t>
            </a:r>
            <a:r>
              <a:rPr lang="en-US" sz="3200" dirty="0">
                <a:latin typeface="Arial Black" panose="020B0A04020102020204" pitchFamily="34" charset="0"/>
              </a:rPr>
              <a:t>					</a:t>
            </a:r>
            <a:r>
              <a:rPr lang="en-US" sz="3200" dirty="0">
                <a:solidFill>
                  <a:srgbClr val="C00000"/>
                </a:solidFill>
                <a:latin typeface="Arial Black" panose="020B0A04020102020204" pitchFamily="34" charset="0"/>
              </a:rPr>
              <a:t>China</a:t>
            </a:r>
            <a:endParaRPr lang="en-US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51A0771-11F1-8E22-7922-3E863ECA7584}"/>
              </a:ext>
            </a:extLst>
          </p:cNvPr>
          <p:cNvCxnSpPr/>
          <p:nvPr/>
        </p:nvCxnSpPr>
        <p:spPr>
          <a:xfrm>
            <a:off x="1380930" y="5719665"/>
            <a:ext cx="617686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EAD1BD-F0E6-035E-5811-4F09806F379C}"/>
              </a:ext>
            </a:extLst>
          </p:cNvPr>
          <p:cNvCxnSpPr/>
          <p:nvPr/>
        </p:nvCxnSpPr>
        <p:spPr>
          <a:xfrm flipH="1">
            <a:off x="3909527" y="5719665"/>
            <a:ext cx="569167" cy="47586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473397-EDE2-104C-FBE6-BE804EA7EB6F}"/>
              </a:ext>
            </a:extLst>
          </p:cNvPr>
          <p:cNvCxnSpPr/>
          <p:nvPr/>
        </p:nvCxnSpPr>
        <p:spPr>
          <a:xfrm>
            <a:off x="4469363" y="5710335"/>
            <a:ext cx="606490" cy="48519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7B1908-8340-E942-063A-808296D496CE}"/>
              </a:ext>
            </a:extLst>
          </p:cNvPr>
          <p:cNvCxnSpPr/>
          <p:nvPr/>
        </p:nvCxnSpPr>
        <p:spPr>
          <a:xfrm flipH="1" flipV="1">
            <a:off x="3974841" y="6186197"/>
            <a:ext cx="1063689" cy="932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537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EC1DF-75E2-44D4-9C78-8FCC17A41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0306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US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686D0-463A-411D-B0A8-F10BB1C41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71" y="1335741"/>
            <a:ext cx="8659905" cy="484122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President Zelensky addresses US Congress  12/2022</a:t>
            </a: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Biden in Ukraine February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909F42-09BC-4468-A759-32F2B2CC7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283" y="3934807"/>
            <a:ext cx="3941669" cy="27398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59E327-A820-452F-843D-F115E8E58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48" y="2131594"/>
            <a:ext cx="5576047" cy="287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5202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70</TotalTime>
  <Words>618</Words>
  <Application>Microsoft Office PowerPoint</Application>
  <PresentationFormat>On-screen Show (4:3)</PresentationFormat>
  <Paragraphs>108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Office Theme</vt:lpstr>
      <vt:lpstr>China, and the Russian Invasion of Ukraine:  A New Great Power Challenge?</vt:lpstr>
      <vt:lpstr>The Joint Statement</vt:lpstr>
      <vt:lpstr>Highlights of Joint Statement</vt:lpstr>
      <vt:lpstr>More Highlights of Joint Statement</vt:lpstr>
      <vt:lpstr>Builds on Other China Policies</vt:lpstr>
      <vt:lpstr>February 24, 2022: Invasion</vt:lpstr>
      <vt:lpstr>Why Invade? (For reference)</vt:lpstr>
      <vt:lpstr>Why Would China Support Russia?</vt:lpstr>
      <vt:lpstr>US Response</vt:lpstr>
      <vt:lpstr>Global Response</vt:lpstr>
      <vt:lpstr>Blowback against China…</vt:lpstr>
      <vt:lpstr>More Blowback…</vt:lpstr>
      <vt:lpstr>More Blowback…</vt:lpstr>
      <vt:lpstr>More Blowback…</vt:lpstr>
      <vt:lpstr>PowerPoint Presentation</vt:lpstr>
      <vt:lpstr>March 21, 2023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China, Russia, and A New Great Power Challenge?</dc:title>
  <dc:creator>William Newmann</dc:creator>
  <cp:lastModifiedBy>William Newmann</cp:lastModifiedBy>
  <cp:revision>7</cp:revision>
  <dcterms:created xsi:type="dcterms:W3CDTF">2023-07-15T16:37:29Z</dcterms:created>
  <dcterms:modified xsi:type="dcterms:W3CDTF">2023-07-28T17:12:32Z</dcterms:modified>
</cp:coreProperties>
</file>