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355" r:id="rId2"/>
    <p:sldId id="356" r:id="rId3"/>
    <p:sldId id="357" r:id="rId4"/>
    <p:sldId id="262" r:id="rId5"/>
    <p:sldId id="361" r:id="rId6"/>
    <p:sldId id="263" r:id="rId7"/>
    <p:sldId id="264" r:id="rId8"/>
    <p:sldId id="265" r:id="rId9"/>
    <p:sldId id="362" r:id="rId10"/>
    <p:sldId id="312" r:id="rId11"/>
    <p:sldId id="363" r:id="rId12"/>
    <p:sldId id="364" r:id="rId13"/>
    <p:sldId id="268" r:id="rId14"/>
    <p:sldId id="270" r:id="rId15"/>
    <p:sldId id="358" r:id="rId16"/>
    <p:sldId id="272" r:id="rId17"/>
    <p:sldId id="359" r:id="rId18"/>
    <p:sldId id="360" r:id="rId19"/>
    <p:sldId id="366" r:id="rId20"/>
    <p:sldId id="285" r:id="rId21"/>
    <p:sldId id="369" r:id="rId22"/>
    <p:sldId id="370" r:id="rId23"/>
    <p:sldId id="286" r:id="rId24"/>
    <p:sldId id="365" r:id="rId25"/>
    <p:sldId id="367" r:id="rId26"/>
    <p:sldId id="368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E9686-A11E-4AA0-ABE3-09E38562251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73FB75-0B8F-4811-879E-F1E91271F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33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38A955-9E8C-4146-AF7C-7AEBC8192E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482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90DF7-7D9E-4A71-ADBA-BD8E286EA46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040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9AB84-9481-4CB5-8A34-AF72A58EF1E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305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FB5059-5A30-4DBA-B66E-CCD1732039D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516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D714A-C8F6-473F-B664-55955DD06675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31CB3-7F3D-4189-9BFB-A191A5160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36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D714A-C8F6-473F-B664-55955DD06675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31CB3-7F3D-4189-9BFB-A191A5160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47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D714A-C8F6-473F-B664-55955DD06675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31CB3-7F3D-4189-9BFB-A191A5160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06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D714A-C8F6-473F-B664-55955DD06675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31CB3-7F3D-4189-9BFB-A191A5160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0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D714A-C8F6-473F-B664-55955DD06675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31CB3-7F3D-4189-9BFB-A191A5160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11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D714A-C8F6-473F-B664-55955DD06675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31CB3-7F3D-4189-9BFB-A191A5160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635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D714A-C8F6-473F-B664-55955DD06675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31CB3-7F3D-4189-9BFB-A191A5160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177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D714A-C8F6-473F-B664-55955DD06675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31CB3-7F3D-4189-9BFB-A191A5160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71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D714A-C8F6-473F-B664-55955DD06675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31CB3-7F3D-4189-9BFB-A191A5160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6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D714A-C8F6-473F-B664-55955DD06675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31CB3-7F3D-4189-9BFB-A191A5160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93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D714A-C8F6-473F-B664-55955DD06675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31CB3-7F3D-4189-9BFB-A191A5160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885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D714A-C8F6-473F-B664-55955DD06675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31CB3-7F3D-4189-9BFB-A191A5160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254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airuniversity.af.edu/Portals/10/CASI/documents/Translations/2022-02-04%20China%20Russia%20joint%20statement%20International%20Relations%20Entering%20a%20New%20Era.pdf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us.china-embassy.gov.cn/eng/zgyw/202208/t20220810_10740168.htm#:~:text=This%20new%20white%20paper%20is,government%20in%20the%20new%20era.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nti.org/analysis/articles/chinas-growing-missile-arsenal-and-the-risk-of-a-taiwan-missile-crisis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thediplomat.com/2022/07/the-1992-consensus-why-it-worked-and-why-it-fell-apart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30"/>
            <a:ext cx="7886700" cy="835391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latin typeface="Arial Black" panose="020B0A04020102020204" pitchFamily="34" charset="0"/>
              </a:rPr>
              <a:t>BIG</a:t>
            </a:r>
            <a:r>
              <a:rPr lang="en-US" dirty="0">
                <a:latin typeface="Arial Black" panose="020B0A04020102020204" pitchFamily="34" charset="0"/>
              </a:rPr>
              <a:t> Changes since 1970s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200518"/>
            <a:ext cx="7886700" cy="5455260"/>
          </a:xfrm>
        </p:spPr>
        <p:txBody>
          <a:bodyPr>
            <a:normAutofit/>
          </a:bodyPr>
          <a:lstStyle/>
          <a:p>
            <a:pPr marL="514338" indent="-514338">
              <a:buFont typeface="+mj-lt"/>
              <a:buAutoNum type="arabicPeriod"/>
            </a:pPr>
            <a:r>
              <a:rPr lang="en-US" dirty="0">
                <a:latin typeface="Arial Black" panose="020B0A04020102020204" pitchFamily="34" charset="0"/>
              </a:rPr>
              <a:t>Chinese Economic Reform</a:t>
            </a:r>
          </a:p>
          <a:p>
            <a:pPr marL="514338" indent="-514338">
              <a:buFont typeface="+mj-lt"/>
              <a:buAutoNum type="arabicPeriod"/>
            </a:pPr>
            <a:r>
              <a:rPr lang="en-US" dirty="0">
                <a:latin typeface="Arial Black" panose="020B0A04020102020204" pitchFamily="34" charset="0"/>
              </a:rPr>
              <a:t>Taiwanese Democracy</a:t>
            </a: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Deng Xiaoping		DPP in Taiwan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11" y="2788630"/>
            <a:ext cx="2667000" cy="30494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393" y="2861530"/>
            <a:ext cx="2841381" cy="279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28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0419EA58-4C05-4D3A-9E21-C2AF0DBAD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b="1" dirty="0">
                <a:latin typeface="Arial Black" panose="020B0A04020102020204" pitchFamily="34" charset="0"/>
              </a:rPr>
              <a:t>Xi Jinping’s Chinese Dream</a:t>
            </a:r>
            <a:endParaRPr lang="en-US" altLang="en-US" sz="2000" b="1" dirty="0">
              <a:latin typeface="Arial Black" panose="020B0A04020102020204" pitchFamily="34" charset="0"/>
            </a:endParaRPr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54E31E93-219D-4779-A131-A35AD94F83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9101" y="1825627"/>
            <a:ext cx="5029979" cy="4667249"/>
          </a:xfrm>
        </p:spPr>
        <p:txBody>
          <a:bodyPr>
            <a:normAutofit fontScale="92500"/>
          </a:bodyPr>
          <a:lstStyle/>
          <a:p>
            <a:r>
              <a:rPr lang="en-US" altLang="en-US" sz="3600" b="1" dirty="0">
                <a:latin typeface="Arial Black" panose="020B0A04020102020204" pitchFamily="34" charset="0"/>
              </a:rPr>
              <a:t>End of low profile</a:t>
            </a:r>
          </a:p>
          <a:p>
            <a:r>
              <a:rPr lang="en-US" altLang="en-US" sz="3600" b="1" dirty="0">
                <a:latin typeface="Arial Black" panose="020B0A04020102020204" pitchFamily="34" charset="0"/>
              </a:rPr>
              <a:t>“Great Rejuvenation of the Chinese Nation”</a:t>
            </a:r>
          </a:p>
          <a:p>
            <a:r>
              <a:rPr lang="en-US" altLang="en-US" sz="3600" b="1" dirty="0">
                <a:latin typeface="Arial Black" panose="020B0A04020102020204" pitchFamily="34" charset="0"/>
              </a:rPr>
              <a:t>Meaning of Iraq War (2003) and Great recession (2008)</a:t>
            </a:r>
          </a:p>
          <a:p>
            <a:r>
              <a:rPr lang="en-US" altLang="en-US" sz="3600" b="1" dirty="0">
                <a:latin typeface="Arial Black" panose="020B0A04020102020204" pitchFamily="34" charset="0"/>
              </a:rPr>
              <a:t>Confucianism</a:t>
            </a:r>
          </a:p>
          <a:p>
            <a:endParaRPr lang="en-US" altLang="en-US" sz="3600" b="1" dirty="0">
              <a:latin typeface="Arial Black" panose="020B0A040201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545354-BFF3-B336-DE40-302FDAF387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25375" y="1825626"/>
            <a:ext cx="3199527" cy="4351339"/>
          </a:xfrm>
        </p:spPr>
        <p:txBody>
          <a:bodyPr>
            <a:normAutofit fontScale="92500"/>
          </a:bodyPr>
          <a:lstStyle/>
          <a:p>
            <a:endParaRPr lang="en-US" dirty="0"/>
          </a:p>
        </p:txBody>
      </p:sp>
      <p:sp>
        <p:nvSpPr>
          <p:cNvPr id="2" name="AutoShape 2" descr="China's newly appointed leader Xi Jinping attends a meeting with foreign experts at the Great Hall of the People in Beijing on December 5, 2012.">
            <a:extLst>
              <a:ext uri="{FF2B5EF4-FFF2-40B4-BE49-F238E27FC236}">
                <a16:creationId xmlns:a16="http://schemas.microsoft.com/office/drawing/2014/main" id="{ADB69697-B369-0461-E4F4-7F34A1582C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189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7818355C-734A-4FC6-C353-FC987782F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502" y="2333683"/>
            <a:ext cx="2512851" cy="333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A9BA5-30EB-48C3-8FD7-B5A2AB6AF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30"/>
            <a:ext cx="7886700" cy="957647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The Joint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59B33-FA5F-4F34-B617-52FCF8162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52" y="1322774"/>
            <a:ext cx="8226101" cy="5078027"/>
          </a:xfrm>
        </p:spPr>
        <p:txBody>
          <a:bodyPr/>
          <a:lstStyle/>
          <a:p>
            <a:r>
              <a:rPr lang="en-US" i="1" dirty="0">
                <a:hlinkClick r:id="rId2"/>
              </a:rPr>
              <a:t>Joint Statement </a:t>
            </a:r>
            <a:r>
              <a:rPr lang="en-US" i="1" dirty="0"/>
              <a:t>of the Russian Federation and the People’s Republic of China on the International Relations Entering a New Era and the Global Sustainable Development, February 4, 2022 </a:t>
            </a:r>
            <a:r>
              <a:rPr lang="en-US" sz="2000" dirty="0"/>
              <a:t>(Translation by US Air Force, Air University)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400" dirty="0">
                <a:latin typeface="Arial Black" panose="020B0A04020102020204" pitchFamily="34" charset="0"/>
              </a:rPr>
              <a:t>Putin and Xi</a:t>
            </a:r>
          </a:p>
          <a:p>
            <a:r>
              <a:rPr lang="en-US" sz="2400" dirty="0">
                <a:latin typeface="Arial Black" panose="020B0A04020102020204" pitchFamily="34" charset="0"/>
              </a:rPr>
              <a:t>February 4, 2022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AC1F37-B6BD-42C6-BC20-C9D1ABCB3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667" y="3268953"/>
            <a:ext cx="5015884" cy="322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53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6221E-09DE-4F8D-2871-59A44E5EC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Reunification (By 2049?)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27B07-E3CE-BF70-A6D3-A3531AF04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2"/>
              </a:rPr>
              <a:t>White Paper: The Taiwan Question and China's Reunification in the New Era</a:t>
            </a:r>
            <a:endParaRPr lang="en-US" b="1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lvl="1"/>
            <a:r>
              <a:rPr lang="en-US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“China's Complete Reunification Is a Process That Cannot Be Halted”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“The US authorities have stated that they remain committed to the one-China policy and that they do not support "Taiwan independence". But their actions contradict their words.”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One Country; Two Systems</a:t>
            </a:r>
          </a:p>
          <a:p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China view of Taiwan Independence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014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latin typeface="Arial Black" panose="020B0A04020102020204" pitchFamily="34" charset="0"/>
              </a:rPr>
              <a:t>2. Taiwan Democracy</a:t>
            </a:r>
          </a:p>
          <a:p>
            <a:pPr marL="0" indent="0" algn="ctr">
              <a:buNone/>
            </a:pPr>
            <a:r>
              <a:rPr lang="en-US" sz="4400" dirty="0">
                <a:latin typeface="Arial Black" panose="020B0A04020102020204" pitchFamily="34" charset="0"/>
              </a:rPr>
              <a:t>  </a:t>
            </a:r>
          </a:p>
          <a:p>
            <a:pPr marL="0" indent="0" algn="ctr">
              <a:buNone/>
            </a:pPr>
            <a:endParaRPr lang="en-US" sz="4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883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The Transition 1980s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531" y="1544130"/>
            <a:ext cx="8738559" cy="463283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200" dirty="0">
                <a:latin typeface="Arial Black" panose="020B0A04020102020204" pitchFamily="34" charset="0"/>
              </a:rPr>
              <a:t>Chiang Kai-shek	Chiang Ching-</a:t>
            </a:r>
            <a:r>
              <a:rPr lang="en-US" sz="2200" dirty="0" err="1">
                <a:latin typeface="Arial Black" panose="020B0A04020102020204" pitchFamily="34" charset="0"/>
              </a:rPr>
              <a:t>kuo</a:t>
            </a:r>
            <a:r>
              <a:rPr lang="en-US" sz="2200" dirty="0">
                <a:latin typeface="Arial Black" panose="020B0A04020102020204" pitchFamily="34" charset="0"/>
              </a:rPr>
              <a:t>	       Lee Teng-hui</a:t>
            </a:r>
          </a:p>
          <a:p>
            <a:pPr marL="0" indent="0">
              <a:buNone/>
            </a:pPr>
            <a:r>
              <a:rPr lang="en-US" sz="2200" dirty="0">
                <a:latin typeface="Arial Black" panose="020B0A04020102020204" pitchFamily="34" charset="0"/>
              </a:rPr>
              <a:t>Pres. 1948-75	Pres. 1978-1988	     Pres. 1988-2000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18" y="1815978"/>
            <a:ext cx="2397707" cy="32090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807" y="2238879"/>
            <a:ext cx="2097207" cy="27861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893" y="3269189"/>
            <a:ext cx="2609315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29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045" y="365128"/>
            <a:ext cx="8731549" cy="1006475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KMT vs. Democratic Progressive Party (DPP)</a:t>
            </a:r>
            <a:br>
              <a:rPr lang="en-US" sz="2400" dirty="0">
                <a:latin typeface="Arial Black" panose="020B0A04020102020204" pitchFamily="34" charset="0"/>
              </a:rPr>
            </a:br>
            <a:r>
              <a:rPr lang="en-US" sz="2400" dirty="0">
                <a:latin typeface="Arial Black" panose="020B0A04020102020204" pitchFamily="34" charset="0"/>
              </a:rPr>
              <a:t>Presidents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045" y="1825627"/>
            <a:ext cx="8731549" cy="482534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000" dirty="0">
                <a:latin typeface="Arial Black" panose="020B0A04020102020204" pitchFamily="34" charset="0"/>
              </a:rPr>
              <a:t>Chen Shui-bian	    Ma Ying-</a:t>
            </a:r>
            <a:r>
              <a:rPr lang="en-US" sz="2000" dirty="0" err="1">
                <a:latin typeface="Arial Black" panose="020B0A04020102020204" pitchFamily="34" charset="0"/>
              </a:rPr>
              <a:t>jeou</a:t>
            </a:r>
            <a:r>
              <a:rPr lang="en-US" sz="2000" dirty="0">
                <a:latin typeface="Arial Black" panose="020B0A04020102020204" pitchFamily="34" charset="0"/>
              </a:rPr>
              <a:t>	         Tsai </a:t>
            </a:r>
            <a:r>
              <a:rPr lang="en-US" sz="2000" dirty="0" err="1">
                <a:latin typeface="Arial Black" panose="020B0A04020102020204" pitchFamily="34" charset="0"/>
              </a:rPr>
              <a:t>Ing</a:t>
            </a:r>
            <a:r>
              <a:rPr lang="en-US" sz="2000" dirty="0">
                <a:latin typeface="Arial Black" panose="020B0A04020102020204" pitchFamily="34" charset="0"/>
              </a:rPr>
              <a:t>-wen</a:t>
            </a:r>
          </a:p>
          <a:p>
            <a:pPr marL="0" indent="0">
              <a:buNone/>
            </a:pPr>
            <a:r>
              <a:rPr lang="en-US" sz="2000" dirty="0">
                <a:latin typeface="Arial Black" panose="020B0A04020102020204" pitchFamily="34" charset="0"/>
              </a:rPr>
              <a:t>DPP			    KMT		         DPP</a:t>
            </a:r>
          </a:p>
          <a:p>
            <a:pPr marL="0" indent="0">
              <a:buNone/>
            </a:pPr>
            <a:r>
              <a:rPr lang="en-US" sz="2000" dirty="0">
                <a:latin typeface="Arial Black" panose="020B0A04020102020204" pitchFamily="34" charset="0"/>
              </a:rPr>
              <a:t>2000-2008		    2008-2016	         	         2016--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4811" y="1515075"/>
            <a:ext cx="2635009" cy="35375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788" y="1515076"/>
            <a:ext cx="2700247" cy="35375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45" y="1515076"/>
            <a:ext cx="2610749" cy="353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25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30"/>
            <a:ext cx="7886700" cy="85119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Taiwan-China Interdependence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2535" y="1825625"/>
            <a:ext cx="703892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6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254" y="227106"/>
            <a:ext cx="7886700" cy="1325563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China Military Coercion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457866"/>
            <a:ext cx="7886700" cy="4719099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March 1996 Presidential Election</a:t>
            </a:r>
          </a:p>
          <a:p>
            <a:r>
              <a:rPr lang="en-US" dirty="0">
                <a:latin typeface="Arial Black" panose="020B0A04020102020204" pitchFamily="34" charset="0"/>
              </a:rPr>
              <a:t>Chinese Missile Tests/Exercises March 1996</a:t>
            </a: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  <a:hlinkClick r:id="rId2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  <a:hlinkClick r:id="rId2"/>
            </a:endParaRP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  <a:hlinkClick r:id="rId2"/>
              </a:rPr>
              <a:t>Current </a:t>
            </a: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  <a:hlinkClick r:id="rId2"/>
              </a:rPr>
              <a:t>Missile </a:t>
            </a: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  <a:hlinkClick r:id="rId2"/>
              </a:rPr>
              <a:t>Deployments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554" y="2510290"/>
            <a:ext cx="4473875" cy="381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95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“</a:t>
            </a:r>
            <a:r>
              <a:rPr lang="en-US" dirty="0">
                <a:latin typeface="Arial Black" panose="020B0A04020102020204" pitchFamily="34" charset="0"/>
                <a:hlinkClick r:id="rId2"/>
              </a:rPr>
              <a:t>1992 Consensus</a:t>
            </a:r>
            <a:r>
              <a:rPr lang="en-US" dirty="0">
                <a:latin typeface="Arial Black" panose="020B0A04020102020204" pitchFamily="34" charset="0"/>
              </a:rPr>
              <a:t>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One China</a:t>
            </a:r>
          </a:p>
          <a:p>
            <a:r>
              <a:rPr lang="en-US" dirty="0">
                <a:latin typeface="Arial Black" panose="020B0A04020102020204" pitchFamily="34" charset="0"/>
              </a:rPr>
              <a:t>Increase ties, exchanges</a:t>
            </a:r>
          </a:p>
          <a:p>
            <a:r>
              <a:rPr lang="en-US" dirty="0">
                <a:latin typeface="Arial Black" panose="020B0A04020102020204" pitchFamily="34" charset="0"/>
              </a:rPr>
              <a:t>We’ll leave it undefined for now</a:t>
            </a:r>
          </a:p>
          <a:p>
            <a:r>
              <a:rPr lang="en-US" dirty="0">
                <a:latin typeface="Arial Black" panose="020B0A04020102020204" pitchFamily="34" charset="0"/>
              </a:rPr>
              <a:t>But both have defined it differently…</a:t>
            </a: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1993 Meeting</a:t>
            </a: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695" y="3872273"/>
            <a:ext cx="3882247" cy="261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02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5788-FAEF-4842-3515-94CD14373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KMT vs. DPP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DE4951-9C81-6A38-5C88-CF608A9E1A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KMT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556EE0-81DA-86A4-739E-32B5BD195AB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Closer ties with China</a:t>
            </a:r>
          </a:p>
          <a:p>
            <a:r>
              <a:rPr lang="en-US" dirty="0">
                <a:latin typeface="Arial Black" panose="020B0A04020102020204" pitchFamily="34" charset="0"/>
              </a:rPr>
              <a:t>Still talks about reunification</a:t>
            </a:r>
          </a:p>
          <a:p>
            <a:r>
              <a:rPr lang="en-US" dirty="0">
                <a:latin typeface="Arial Black" panose="020B0A04020102020204" pitchFamily="34" charset="0"/>
              </a:rPr>
              <a:t>No independence</a:t>
            </a:r>
          </a:p>
          <a:p>
            <a:r>
              <a:rPr lang="en-US" dirty="0">
                <a:latin typeface="Arial Black" panose="020B0A04020102020204" pitchFamily="34" charset="0"/>
              </a:rPr>
              <a:t>Taiwanese are Chinese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37B6DE-2E85-3DFE-DD5F-4E6744726E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Arial Black" panose="020B0A04020102020204" pitchFamily="34" charset="0"/>
              </a:rPr>
              <a:t>DPP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C6226E6-1D70-978A-6AFF-54FA3D060F4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Nervous abut ties with China</a:t>
            </a:r>
          </a:p>
          <a:p>
            <a:r>
              <a:rPr lang="en-US" dirty="0">
                <a:latin typeface="Arial Black" panose="020B0A04020102020204" pitchFamily="34" charset="0"/>
              </a:rPr>
              <a:t>Avoids talk of reunification</a:t>
            </a:r>
          </a:p>
          <a:p>
            <a:r>
              <a:rPr lang="en-US" dirty="0">
                <a:latin typeface="Arial Black" panose="020B0A04020102020204" pitchFamily="34" charset="0"/>
              </a:rPr>
              <a:t>Flirts with independence</a:t>
            </a:r>
          </a:p>
          <a:p>
            <a:r>
              <a:rPr lang="en-US" dirty="0">
                <a:latin typeface="Arial Black" panose="020B0A04020102020204" pitchFamily="34" charset="0"/>
              </a:rPr>
              <a:t>Taiwanese, not Chinese</a:t>
            </a:r>
          </a:p>
        </p:txBody>
      </p:sp>
    </p:spTree>
    <p:extLst>
      <p:ext uri="{BB962C8B-B14F-4D97-AF65-F5344CB8AC3E}">
        <p14:creationId xmlns:p14="http://schemas.microsoft.com/office/powerpoint/2010/main" val="1297306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latin typeface="Arial Black" panose="020B0A04020102020204" pitchFamily="34" charset="0"/>
              </a:rPr>
              <a:t>1. Chinese Economic Reform</a:t>
            </a:r>
          </a:p>
          <a:p>
            <a:pPr marL="0" indent="0" algn="ctr">
              <a:buNone/>
            </a:pPr>
            <a:endParaRPr lang="en-US" sz="4000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en-US" sz="4000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Arial Black" panose="020B0A04020102020204" pitchFamily="34" charset="0"/>
              </a:rPr>
              <a:t>Goal: Returning China to its Rightful Status</a:t>
            </a:r>
          </a:p>
        </p:txBody>
      </p:sp>
    </p:spTree>
    <p:extLst>
      <p:ext uri="{BB962C8B-B14F-4D97-AF65-F5344CB8AC3E}">
        <p14:creationId xmlns:p14="http://schemas.microsoft.com/office/powerpoint/2010/main" val="4288442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C5140-72E3-5B46-3F4E-4CE2C674B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President Tsai Ing-wen</a:t>
            </a:r>
            <a:br>
              <a:rPr lang="en-US" sz="4000" dirty="0">
                <a:latin typeface="Arial Black" panose="020B0A04020102020204" pitchFamily="34" charset="0"/>
              </a:rPr>
            </a:br>
            <a:r>
              <a:rPr lang="en-US" sz="4000" dirty="0">
                <a:latin typeface="Arial Black" panose="020B0A04020102020204" pitchFamily="34" charset="0"/>
              </a:rPr>
              <a:t>Rejects 1992 Consensus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BE83D-179C-11D4-A423-0B9D76C1F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418" y="1928262"/>
            <a:ext cx="7886700" cy="4351339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294D0D-10E3-28AF-01D0-C4110A5C3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18" y="1772819"/>
            <a:ext cx="3729915" cy="2143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145873-0DF4-EC76-9431-6C4937511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203" y="3228491"/>
            <a:ext cx="5083047" cy="305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69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0E33C-DC33-13A2-599B-130CD8810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For Taiwan: Hong Kong is a Warning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90217-940D-7859-4052-34335073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Arial Black" panose="020B0A04020102020204" pitchFamily="34" charset="0"/>
              </a:rPr>
              <a:t>2014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BAC86D-0B69-BFA5-0017-85A59EED3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377" y="2560285"/>
            <a:ext cx="6888324" cy="39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3299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CF111-191E-1B02-7E43-472DDA089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Hong Kong under One Country; Two Systems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FC590-A834-89AD-7076-AE70C81E5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620" y="1825626"/>
            <a:ext cx="8748616" cy="4351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Arial Black" panose="020B0A04020102020204" pitchFamily="34" charset="0"/>
              </a:rPr>
              <a:t>2020</a:t>
            </a:r>
          </a:p>
          <a:p>
            <a:endParaRPr lang="en-US" sz="3600" dirty="0">
              <a:latin typeface="Arial Black" panose="020B0A04020102020204" pitchFamily="34" charset="0"/>
            </a:endParaRPr>
          </a:p>
          <a:p>
            <a:endParaRPr lang="en-US" sz="3600" dirty="0">
              <a:latin typeface="Arial Black" panose="020B0A040201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6493D2-FEC3-EC1D-F4C1-5AFD1335A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65" y="3205764"/>
            <a:ext cx="4241931" cy="28964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218DC7-78C1-074A-F6B1-C64D7C44C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308" y="3205764"/>
            <a:ext cx="4036656" cy="274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10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6DAE9-9973-F3E9-2CB7-7FF6A28C1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61" y="365127"/>
            <a:ext cx="8462865" cy="69856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Summer 2022: Visit of US House Speaker </a:t>
            </a:r>
            <a:br>
              <a:rPr lang="en-US" sz="2800" dirty="0">
                <a:latin typeface="Arial Black" panose="020B0A04020102020204" pitchFamily="34" charset="0"/>
              </a:rPr>
            </a:br>
            <a:r>
              <a:rPr lang="en-US" sz="2800" dirty="0">
                <a:latin typeface="Arial Black" panose="020B0A04020102020204" pitchFamily="34" charset="0"/>
              </a:rPr>
              <a:t>Nancy Pelosi to Taiwan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D82844A-5337-089A-060C-BAA07EAFE1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5429" y="1825625"/>
            <a:ext cx="371314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88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FFD624-0742-E310-E6CE-D9092EB1E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2024 Taiwan Presidential Election</a:t>
            </a:r>
            <a:br>
              <a:rPr lang="en-US" sz="3200" dirty="0">
                <a:latin typeface="Arial Black" panose="020B0A04020102020204" pitchFamily="34" charset="0"/>
              </a:rPr>
            </a:br>
            <a:r>
              <a:rPr lang="en-US" sz="3200" dirty="0">
                <a:latin typeface="Arial Black" panose="020B0A04020102020204" pitchFamily="34" charset="0"/>
              </a:rPr>
              <a:t>January 13, 2024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DBEE5D-1BBD-76F1-02CC-C4FBEC4A1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3" y="1681164"/>
            <a:ext cx="3868340" cy="1325563"/>
          </a:xfrm>
        </p:spPr>
        <p:txBody>
          <a:bodyPr>
            <a:normAutofit fontScale="77500" lnSpcReduction="20000"/>
          </a:bodyPr>
          <a:lstStyle/>
          <a:p>
            <a:r>
              <a:rPr lang="en-US" sz="4000" dirty="0"/>
              <a:t>KMT Candidate</a:t>
            </a:r>
          </a:p>
          <a:p>
            <a:r>
              <a:rPr lang="en-US" sz="4000" dirty="0"/>
              <a:t>Hou Yu-</a:t>
            </a:r>
            <a:r>
              <a:rPr lang="en-US" sz="4000" dirty="0" err="1"/>
              <a:t>ih</a:t>
            </a:r>
            <a:r>
              <a:rPr lang="en-US" sz="4000" dirty="0"/>
              <a:t> </a:t>
            </a:r>
          </a:p>
          <a:p>
            <a:r>
              <a:rPr lang="en-US" dirty="0"/>
              <a:t>(pronounced like Ho </a:t>
            </a:r>
            <a:r>
              <a:rPr lang="en-US" dirty="0" err="1"/>
              <a:t>Yo-ee</a:t>
            </a:r>
            <a:r>
              <a:rPr lang="en-US" dirty="0"/>
              <a:t>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645B50B-DB02-6040-927A-252392CDCD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4605" y="3301830"/>
            <a:ext cx="4414547" cy="2592731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8833687-82B3-3602-CF85-5F7F6AC651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29203" y="1681166"/>
            <a:ext cx="3487341" cy="1248649"/>
          </a:xfrm>
        </p:spPr>
        <p:txBody>
          <a:bodyPr>
            <a:normAutofit fontScale="77500" lnSpcReduction="20000"/>
          </a:bodyPr>
          <a:lstStyle/>
          <a:p>
            <a:r>
              <a:rPr lang="en-US" sz="3800" dirty="0"/>
              <a:t>DPP Candidate</a:t>
            </a:r>
          </a:p>
          <a:p>
            <a:r>
              <a:rPr lang="en-US" sz="3800" dirty="0"/>
              <a:t>Lai Ching-</a:t>
            </a:r>
            <a:r>
              <a:rPr lang="en-US" sz="3800" dirty="0" err="1"/>
              <a:t>te</a:t>
            </a:r>
            <a:endParaRPr lang="en-US" sz="3800" dirty="0"/>
          </a:p>
          <a:p>
            <a:r>
              <a:rPr lang="en-US" dirty="0"/>
              <a:t>(pronounced like Lie Ching-tee)</a:t>
            </a:r>
          </a:p>
        </p:txBody>
      </p:sp>
      <p:pic>
        <p:nvPicPr>
          <p:cNvPr id="1026" name="Picture 2" descr="Taiwan ruling party's new chair vows to safeguard democracy | AP News">
            <a:extLst>
              <a:ext uri="{FF2B5EF4-FFF2-40B4-BE49-F238E27FC236}">
                <a16:creationId xmlns:a16="http://schemas.microsoft.com/office/drawing/2014/main" id="{1348C011-A7FF-004D-673C-2B3C40C83480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29150" y="3051004"/>
            <a:ext cx="3887788" cy="259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9967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98CDE-56BD-6C53-C467-3542DF3B9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65130"/>
            <a:ext cx="7886700" cy="823913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2024 Taiwan Presidential Election</a:t>
            </a:r>
            <a:br>
              <a:rPr lang="en-US" sz="2800" dirty="0">
                <a:latin typeface="Arial Black" panose="020B0A04020102020204" pitchFamily="34" charset="0"/>
              </a:rPr>
            </a:br>
            <a:r>
              <a:rPr lang="en-US" sz="2800" dirty="0">
                <a:latin typeface="Arial Black" panose="020B0A04020102020204" pitchFamily="34" charset="0"/>
              </a:rPr>
              <a:t>January 13, 2024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CD4763-D341-8CCD-853F-E92C5972CA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Terry Gou (Foxconn)</a:t>
            </a:r>
          </a:p>
          <a:p>
            <a:r>
              <a:rPr lang="en-US" dirty="0">
                <a:latin typeface="Arial Black" panose="020B0A04020102020204" pitchFamily="34" charset="0"/>
              </a:rPr>
              <a:t>Independent </a:t>
            </a:r>
            <a:r>
              <a:rPr lang="en-US" sz="2000" dirty="0">
                <a:latin typeface="Arial Black" panose="020B0A04020102020204" pitchFamily="34" charset="0"/>
              </a:rPr>
              <a:t>(was KMT)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2052" name="Picture 4" descr="Terry Gou, Taiwan presidential candidate and Foxconn head">
            <a:extLst>
              <a:ext uri="{FF2B5EF4-FFF2-40B4-BE49-F238E27FC236}">
                <a16:creationId xmlns:a16="http://schemas.microsoft.com/office/drawing/2014/main" id="{180C2C5A-9149-FBA1-B9EE-F64B2920AF8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2" r="17648"/>
          <a:stretch/>
        </p:blipFill>
        <p:spPr bwMode="auto">
          <a:xfrm>
            <a:off x="629842" y="2668558"/>
            <a:ext cx="3470987" cy="352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929FDE-7B1E-5FCE-C8EC-0733EFEFE9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04698" y="1681163"/>
            <a:ext cx="3887391" cy="823912"/>
          </a:xfrm>
        </p:spPr>
        <p:txBody>
          <a:bodyPr>
            <a:normAutofit lnSpcReduction="10000"/>
          </a:bodyPr>
          <a:lstStyle/>
          <a:p>
            <a:r>
              <a:rPr lang="en-US" b="1" i="0" dirty="0">
                <a:solidFill>
                  <a:srgbClr val="163449"/>
                </a:solidFill>
                <a:effectLst/>
                <a:latin typeface="Arial Black" panose="020B0A04020102020204" pitchFamily="34" charset="0"/>
              </a:rPr>
              <a:t>Ko Wen-je</a:t>
            </a:r>
          </a:p>
          <a:p>
            <a:r>
              <a:rPr lang="en-US" dirty="0">
                <a:solidFill>
                  <a:srgbClr val="163449"/>
                </a:solidFill>
                <a:latin typeface="Arial Black" panose="020B0A04020102020204" pitchFamily="34" charset="0"/>
              </a:rPr>
              <a:t>Taiwan People’s Party</a:t>
            </a:r>
            <a:endParaRPr lang="en-US" b="0" i="0" dirty="0">
              <a:solidFill>
                <a:srgbClr val="163449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2050" name="Picture 2" descr="Former Taipei Mayor Ko Wen-je To Run for Party He Founded - TaiwanPlus">
            <a:extLst>
              <a:ext uri="{FF2B5EF4-FFF2-40B4-BE49-F238E27FC236}">
                <a16:creationId xmlns:a16="http://schemas.microsoft.com/office/drawing/2014/main" id="{D2EFDFB1-8B26-66C1-A10B-67217F96EA3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629150" y="3253929"/>
            <a:ext cx="3887788" cy="218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3443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4866BE4-E630-A4E4-E46F-C90B544A5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7F8F9D2-8B1D-E5CE-ED9B-CA8A18323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What if Taiwan declares independence</a:t>
            </a:r>
          </a:p>
          <a:p>
            <a:r>
              <a:rPr lang="en-US" sz="4000" dirty="0">
                <a:latin typeface="Arial Black" panose="020B0A04020102020204" pitchFamily="34" charset="0"/>
              </a:rPr>
              <a:t>What if China tires to coerce Taiwan to reunify?</a:t>
            </a:r>
          </a:p>
        </p:txBody>
      </p:sp>
    </p:spTree>
    <p:extLst>
      <p:ext uri="{BB962C8B-B14F-4D97-AF65-F5344CB8AC3E}">
        <p14:creationId xmlns:p14="http://schemas.microsoft.com/office/powerpoint/2010/main" val="3538280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>
                <a:latin typeface="Arial Black" panose="020B0A04020102020204" pitchFamily="34" charset="0"/>
              </a:rPr>
              <a:t>China Under Reform 1978--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295402"/>
            <a:ext cx="8229600" cy="48307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600" b="1" dirty="0">
                <a:latin typeface="Arial Black" panose="020B0A04020102020204" pitchFamily="34" charset="0"/>
              </a:rPr>
              <a:t>Deng’s Policies</a:t>
            </a:r>
          </a:p>
          <a:p>
            <a:r>
              <a:rPr lang="en-US" altLang="en-US" sz="3600" b="1" dirty="0">
                <a:latin typeface="Arial Black" panose="020B0A04020102020204" pitchFamily="34" charset="0"/>
              </a:rPr>
              <a:t>Priority on economic modernization</a:t>
            </a:r>
          </a:p>
          <a:p>
            <a:r>
              <a:rPr lang="en-US" altLang="en-US" sz="3600" b="1" dirty="0">
                <a:latin typeface="Arial Black" panose="020B0A04020102020204" pitchFamily="34" charset="0"/>
              </a:rPr>
              <a:t>Integrating into the world</a:t>
            </a:r>
          </a:p>
          <a:p>
            <a:r>
              <a:rPr lang="en-US" altLang="en-US" sz="3600" b="1" dirty="0">
                <a:latin typeface="Arial Black" panose="020B0A04020102020204" pitchFamily="34" charset="0"/>
              </a:rPr>
              <a:t>A more powerful China</a:t>
            </a:r>
          </a:p>
          <a:p>
            <a:r>
              <a:rPr lang="en-US" altLang="en-US" sz="3600" b="1" dirty="0">
                <a:latin typeface="Arial Black" panose="020B0A04020102020204" pitchFamily="34" charset="0"/>
              </a:rPr>
              <a:t>Foreign Policy</a:t>
            </a:r>
          </a:p>
          <a:p>
            <a:pPr lvl="1"/>
            <a:r>
              <a:rPr lang="en-US" altLang="en-US" sz="3200" b="1" dirty="0">
                <a:latin typeface="Arial Black" panose="020B0A04020102020204" pitchFamily="34" charset="0"/>
              </a:rPr>
              <a:t>“low profile” </a:t>
            </a:r>
          </a:p>
          <a:p>
            <a:pPr lvl="1"/>
            <a:r>
              <a:rPr lang="en-US" altLang="en-US" sz="3200" b="1" dirty="0">
                <a:latin typeface="Arial Black" panose="020B0A04020102020204" pitchFamily="34" charset="0"/>
              </a:rPr>
              <a:t>“bide time”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095" y="3837348"/>
            <a:ext cx="2207367" cy="25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10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Fastest growing Large economy in the World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1270" y="1825626"/>
            <a:ext cx="7297947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22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FE974-DB0F-3B29-0CAE-7EC782999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Largest Economies in the World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978CD5-EAD9-13A8-BC6F-376CF68D7E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510" y="1825626"/>
            <a:ext cx="7632441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81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Shenzhen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74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28803"/>
            <a:ext cx="7162800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075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3"/>
          </a:xfrm>
        </p:spPr>
        <p:txBody>
          <a:bodyPr/>
          <a:lstStyle/>
          <a:p>
            <a:pPr eaLnBrk="1" hangingPunct="1"/>
            <a:r>
              <a:rPr lang="en-US" altLang="en-US" b="1"/>
              <a:t>Guangzhou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87626"/>
            <a:ext cx="8229600" cy="4838539"/>
          </a:xfrm>
        </p:spPr>
        <p:txBody>
          <a:bodyPr/>
          <a:lstStyle/>
          <a:p>
            <a:pPr marL="0" indent="0">
              <a:buNone/>
            </a:pPr>
            <a:endParaRPr lang="en-US" altLang="en-US" dirty="0"/>
          </a:p>
        </p:txBody>
      </p:sp>
      <p:pic>
        <p:nvPicPr>
          <p:cNvPr id="1026" name="Picture 2" descr="Guangzhou — City Introduction and Visitor Info">
            <a:extLst>
              <a:ext uri="{FF2B5EF4-FFF2-40B4-BE49-F238E27FC236}">
                <a16:creationId xmlns:a16="http://schemas.microsoft.com/office/drawing/2014/main" id="{950B8AD9-2FA0-E89E-F801-C48155CF5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47751"/>
            <a:ext cx="762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712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Shanghai</a:t>
            </a:r>
          </a:p>
        </p:txBody>
      </p:sp>
      <p:pic>
        <p:nvPicPr>
          <p:cNvPr id="21507" name="Picture 4" descr="Billy China 06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3" y="3276603"/>
            <a:ext cx="4697413" cy="3305175"/>
          </a:xfrm>
          <a:noFill/>
        </p:spPr>
      </p:pic>
      <p:pic>
        <p:nvPicPr>
          <p:cNvPr id="2150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295401"/>
            <a:ext cx="5029200" cy="3061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5995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7FA81-2664-C49D-D644-ADE05847D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58659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Defense Spending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CE5A4-597F-7FA5-28B0-16EA41A36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825626"/>
            <a:ext cx="7886700" cy="4789779"/>
          </a:xfrm>
        </p:spPr>
        <p:txBody>
          <a:bodyPr>
            <a:normAutofit fontScale="775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//twitter.com/</a:t>
            </a:r>
            <a:r>
              <a:rPr lang="en-US" dirty="0" err="1"/>
              <a:t>stlouisfed</a:t>
            </a:r>
            <a:r>
              <a:rPr lang="en-US" dirty="0"/>
              <a:t>/status/1617266021810724866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797333-FF9D-E4B4-94C0-2109028E3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1" y="1333892"/>
            <a:ext cx="7848600" cy="472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166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70</TotalTime>
  <Words>496</Words>
  <Application>Microsoft Office PowerPoint</Application>
  <PresentationFormat>On-screen Show (4:3)</PresentationFormat>
  <Paragraphs>137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Times New Roman</vt:lpstr>
      <vt:lpstr>Office Theme</vt:lpstr>
      <vt:lpstr>BIG Changes since 1970s</vt:lpstr>
      <vt:lpstr>PowerPoint Presentation</vt:lpstr>
      <vt:lpstr>China Under Reform 1978--</vt:lpstr>
      <vt:lpstr>Fastest growing Large economy in the World</vt:lpstr>
      <vt:lpstr>Largest Economies in the World</vt:lpstr>
      <vt:lpstr>Shenzhen</vt:lpstr>
      <vt:lpstr>Guangzhou</vt:lpstr>
      <vt:lpstr>Shanghai</vt:lpstr>
      <vt:lpstr>Defense Spending</vt:lpstr>
      <vt:lpstr>Xi Jinping’s Chinese Dream</vt:lpstr>
      <vt:lpstr>The Joint Statement</vt:lpstr>
      <vt:lpstr>Reunification (By 2049?)</vt:lpstr>
      <vt:lpstr>PowerPoint Presentation</vt:lpstr>
      <vt:lpstr>The Transition 1980s</vt:lpstr>
      <vt:lpstr>KMT vs. Democratic Progressive Party (DPP) Presidents</vt:lpstr>
      <vt:lpstr>Taiwan-China Interdependence</vt:lpstr>
      <vt:lpstr>China Military Coercion</vt:lpstr>
      <vt:lpstr>“1992 Consensus”</vt:lpstr>
      <vt:lpstr>KMT vs. DPP</vt:lpstr>
      <vt:lpstr>President Tsai Ing-wen Rejects 1992 Consensus</vt:lpstr>
      <vt:lpstr>For Taiwan: Hong Kong is a Warning</vt:lpstr>
      <vt:lpstr>Hong Kong under One Country; Two Systems</vt:lpstr>
      <vt:lpstr>Summer 2022: Visit of US House Speaker  Nancy Pelosi to Taiwan</vt:lpstr>
      <vt:lpstr>2024 Taiwan Presidential Election January 13, 2024</vt:lpstr>
      <vt:lpstr>2024 Taiwan Presidential Election January 13, 2024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Changes since 1970s</dc:title>
  <dc:creator>William Newmann</dc:creator>
  <cp:lastModifiedBy>William Newmann</cp:lastModifiedBy>
  <cp:revision>1</cp:revision>
  <dcterms:created xsi:type="dcterms:W3CDTF">2023-09-16T22:03:12Z</dcterms:created>
  <dcterms:modified xsi:type="dcterms:W3CDTF">2023-09-18T17:55:13Z</dcterms:modified>
</cp:coreProperties>
</file>