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57" r:id="rId3"/>
    <p:sldId id="258" r:id="rId4"/>
    <p:sldId id="256" r:id="rId5"/>
    <p:sldId id="271" r:id="rId6"/>
    <p:sldId id="273" r:id="rId7"/>
    <p:sldId id="297" r:id="rId8"/>
    <p:sldId id="282" r:id="rId9"/>
    <p:sldId id="281" r:id="rId10"/>
    <p:sldId id="295" r:id="rId11"/>
    <p:sldId id="283" r:id="rId12"/>
    <p:sldId id="296" r:id="rId13"/>
    <p:sldId id="298" r:id="rId14"/>
    <p:sldId id="269" r:id="rId15"/>
    <p:sldId id="346" r:id="rId16"/>
    <p:sldId id="352" r:id="rId17"/>
    <p:sldId id="351" r:id="rId18"/>
    <p:sldId id="353" r:id="rId19"/>
    <p:sldId id="350" r:id="rId20"/>
    <p:sldId id="300" r:id="rId21"/>
    <p:sldId id="35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7CB2F-AC05-4974-A5A8-E66D5674A71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CB81D-D76D-439C-BC68-5AECA519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67805CE-1D14-4833-AA44-E8C93B767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22966F-4F40-4AD4-AD64-A9B311A2B51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9155" name="Slide Image Placeholder 1">
            <a:extLst>
              <a:ext uri="{FF2B5EF4-FFF2-40B4-BE49-F238E27FC236}">
                <a16:creationId xmlns:a16="http://schemas.microsoft.com/office/drawing/2014/main" id="{434A47E3-DB6F-4491-9285-341CFD37D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>
            <a:extLst>
              <a:ext uri="{FF2B5EF4-FFF2-40B4-BE49-F238E27FC236}">
                <a16:creationId xmlns:a16="http://schemas.microsoft.com/office/drawing/2014/main" id="{F6A17F98-A138-465F-8F0B-AF44903E9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7" name="Slide Number Placeholder 3">
            <a:extLst>
              <a:ext uri="{FF2B5EF4-FFF2-40B4-BE49-F238E27FC236}">
                <a16:creationId xmlns:a16="http://schemas.microsoft.com/office/drawing/2014/main" id="{0BAF125D-1901-4486-ABCA-57CBBF5636A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C969299-A18F-46B1-8BF4-54690D1BE465}" type="slidenum">
              <a:rPr lang="en-US" altLang="en-US">
                <a:latin typeface="Verdana" panose="020B0604030504040204" pitchFamily="34" charset="0"/>
              </a:rPr>
              <a:pPr algn="r">
                <a:spcBef>
                  <a:spcPct val="0"/>
                </a:spcBef>
              </a:pPr>
              <a:t>19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1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1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7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6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3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5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714A-C8F6-473F-B664-55955DD0667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1CB3-7F3D-4189-9BFB-A191A5160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hina.usc.edu/treaty-shimonoseki-189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5863-BF45-40FB-8AE7-DC13BC99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China and Taiwan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2C81-AE35-411C-A89B-932B21380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One China?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Two Chinas?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One China, One Taiwan?</a:t>
            </a:r>
          </a:p>
        </p:txBody>
      </p:sp>
    </p:spTree>
    <p:extLst>
      <p:ext uri="{BB962C8B-B14F-4D97-AF65-F5344CB8AC3E}">
        <p14:creationId xmlns:p14="http://schemas.microsoft.com/office/powerpoint/2010/main" val="385907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FF51C02-FFF0-4401-A645-D1EDBC78B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365126"/>
            <a:ext cx="8045053" cy="972607"/>
          </a:xfrm>
        </p:spPr>
        <p:txBody>
          <a:bodyPr/>
          <a:lstStyle/>
          <a:p>
            <a:r>
              <a:rPr lang="en-US" altLang="en-US" b="1" dirty="0">
                <a:latin typeface="Arial Black" panose="020B0A04020102020204" pitchFamily="34" charset="0"/>
              </a:rPr>
              <a:t>2. Communists (1921)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28675" name="Text Placeholder 3">
            <a:extLst>
              <a:ext uri="{FF2B5EF4-FFF2-40B4-BE49-F238E27FC236}">
                <a16:creationId xmlns:a16="http://schemas.microsoft.com/office/drawing/2014/main" id="{4B899D59-5BC3-4CA9-8666-3EEAB2753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1690689"/>
            <a:ext cx="4040187" cy="854074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Arial Black" panose="020B0A04020102020204" pitchFamily="34" charset="0"/>
              </a:rPr>
              <a:t>No.76 </a:t>
            </a:r>
            <a:r>
              <a:rPr lang="en-US" altLang="en-US" dirty="0" err="1">
                <a:latin typeface="Arial Black" panose="020B0A04020102020204" pitchFamily="34" charset="0"/>
              </a:rPr>
              <a:t>Xingye</a:t>
            </a:r>
            <a:r>
              <a:rPr lang="en-US" altLang="en-US" dirty="0">
                <a:latin typeface="Arial Black" panose="020B0A04020102020204" pitchFamily="34" charset="0"/>
              </a:rPr>
              <a:t> Road, </a:t>
            </a:r>
          </a:p>
          <a:p>
            <a:r>
              <a:rPr lang="en-US" altLang="en-US" dirty="0">
                <a:latin typeface="Arial Black" panose="020B0A04020102020204" pitchFamily="34" charset="0"/>
              </a:rPr>
              <a:t>Shanghai</a:t>
            </a:r>
          </a:p>
        </p:txBody>
      </p:sp>
      <p:sp>
        <p:nvSpPr>
          <p:cNvPr id="28676" name="Text Placeholder 5">
            <a:extLst>
              <a:ext uri="{FF2B5EF4-FFF2-40B4-BE49-F238E27FC236}">
                <a16:creationId xmlns:a16="http://schemas.microsoft.com/office/drawing/2014/main" id="{C161F3A4-46C8-4DEF-A1C4-0405E61243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32327" y="1690689"/>
            <a:ext cx="4041775" cy="854073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Arial Black" panose="020B0A04020102020204" pitchFamily="34" charset="0"/>
              </a:rPr>
              <a:t>Mao Zedong </a:t>
            </a:r>
          </a:p>
          <a:p>
            <a:r>
              <a:rPr lang="en-US" altLang="en-US" dirty="0">
                <a:latin typeface="Arial Black" panose="020B0A04020102020204" pitchFamily="34" charset="0"/>
              </a:rPr>
              <a:t>(1893-1976)</a:t>
            </a:r>
          </a:p>
        </p:txBody>
      </p:sp>
      <p:pic>
        <p:nvPicPr>
          <p:cNvPr id="28677" name="Picture 5" descr="10025625tm">
            <a:extLst>
              <a:ext uri="{FF2B5EF4-FFF2-40B4-BE49-F238E27FC236}">
                <a16:creationId xmlns:a16="http://schemas.microsoft.com/office/drawing/2014/main" id="{3C9750BC-6998-4697-92FE-FD2C8FC4D9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8" y="3074988"/>
            <a:ext cx="3795712" cy="3009900"/>
          </a:xfrm>
          <a:noFill/>
        </p:spPr>
      </p:pic>
      <p:pic>
        <p:nvPicPr>
          <p:cNvPr id="28678" name="Content Placeholder 8" descr="mao-zedong">
            <a:extLst>
              <a:ext uri="{FF2B5EF4-FFF2-40B4-BE49-F238E27FC236}">
                <a16:creationId xmlns:a16="http://schemas.microsoft.com/office/drawing/2014/main" id="{B0F48E18-8CDF-418C-AD93-737873FB449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074988"/>
            <a:ext cx="2514600" cy="30099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AB300C-D70E-4159-9F0A-2F7A9F7ED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046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/>
              <a:t>Collapse of Qing Dynasty and Chaos 1911-1949</a:t>
            </a:r>
            <a:br>
              <a:rPr lang="en-US" altLang="en-US" sz="3600" b="1" dirty="0"/>
            </a:br>
            <a:r>
              <a:rPr lang="en-US" altLang="en-US" sz="3600" b="1" dirty="0"/>
              <a:t>(for reference)</a:t>
            </a:r>
            <a:endParaRPr lang="en-US" altLang="en-US" sz="2800" b="1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4AD7EDC-4C36-4522-9093-54295F389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50267"/>
          </a:xfrm>
        </p:spPr>
        <p:txBody>
          <a:bodyPr/>
          <a:lstStyle/>
          <a:p>
            <a:pPr eaLnBrk="1" hangingPunct="1"/>
            <a:r>
              <a:rPr lang="en-US" altLang="en-US" b="1" dirty="0"/>
              <a:t>1911: Birth of Republic of China</a:t>
            </a:r>
          </a:p>
          <a:p>
            <a:pPr eaLnBrk="1" hangingPunct="1"/>
            <a:r>
              <a:rPr lang="en-US" altLang="en-US" b="1" dirty="0"/>
              <a:t>Provisional President Sun </a:t>
            </a:r>
            <a:r>
              <a:rPr lang="en-US" altLang="en-US" b="1" dirty="0" err="1"/>
              <a:t>Yat</a:t>
            </a:r>
            <a:r>
              <a:rPr lang="en-US" altLang="en-US" b="1" dirty="0"/>
              <a:t>-Sen 1911</a:t>
            </a:r>
          </a:p>
          <a:p>
            <a:pPr eaLnBrk="1" hangingPunct="1"/>
            <a:r>
              <a:rPr lang="en-US" altLang="en-US" b="1" dirty="0"/>
              <a:t>Sun Overthrown 1912 (by military)</a:t>
            </a:r>
          </a:p>
          <a:p>
            <a:pPr eaLnBrk="1" hangingPunct="1"/>
            <a:r>
              <a:rPr lang="en-US" altLang="en-US" b="1" dirty="0"/>
              <a:t>1916-1927: Warlord Period</a:t>
            </a:r>
          </a:p>
          <a:p>
            <a:pPr eaLnBrk="1" hangingPunct="1"/>
            <a:r>
              <a:rPr lang="en-US" altLang="en-US" b="1" dirty="0"/>
              <a:t>Japan in Manchuria 1931</a:t>
            </a:r>
          </a:p>
          <a:p>
            <a:pPr eaLnBrk="1" hangingPunct="1"/>
            <a:r>
              <a:rPr lang="en-US" altLang="en-US" b="1" dirty="0"/>
              <a:t>1937 Japanese invasion</a:t>
            </a:r>
          </a:p>
          <a:p>
            <a:pPr eaLnBrk="1" hangingPunct="1"/>
            <a:r>
              <a:rPr lang="en-US" altLang="en-US" b="1" dirty="0"/>
              <a:t>1946-1949 Chinese Civil War</a:t>
            </a:r>
          </a:p>
          <a:p>
            <a:pPr lvl="1" eaLnBrk="1" hangingPunct="1"/>
            <a:r>
              <a:rPr lang="en-US" altLang="en-US" b="1" dirty="0"/>
              <a:t>Nationalists vs. Communists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A7C2-8238-487A-8080-2C93DEAB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334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Two Rivals</a:t>
            </a:r>
          </a:p>
        </p:txBody>
      </p:sp>
      <p:pic>
        <p:nvPicPr>
          <p:cNvPr id="7170" name="Picture 2" descr="What's the dispute between China and Taiwan about? Does Australia recognise  Taiwan? Your basic questions answered - ABC News">
            <a:extLst>
              <a:ext uri="{FF2B5EF4-FFF2-40B4-BE49-F238E27FC236}">
                <a16:creationId xmlns:a16="http://schemas.microsoft.com/office/drawing/2014/main" id="{DFCFAFA8-3CCB-4D04-AD89-929339F99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88" y="1825625"/>
            <a:ext cx="65232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3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A217-6E8F-4970-8126-C3A7D2B6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7"/>
            <a:ext cx="8099714" cy="61161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After 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67BD-C222-4793-9129-5E2DE145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278082"/>
            <a:ext cx="8224405" cy="5330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Taipei: We are the legitimate government of China</a:t>
            </a:r>
          </a:p>
          <a:p>
            <a:r>
              <a:rPr lang="en-US" dirty="0"/>
              <a:t>Beijing: We are the legitimate government of China</a:t>
            </a:r>
          </a:p>
          <a:p>
            <a:endParaRPr lang="en-US" dirty="0"/>
          </a:p>
          <a:p>
            <a:r>
              <a:rPr lang="en-US" dirty="0"/>
              <a:t>US: Taipei is right</a:t>
            </a:r>
          </a:p>
          <a:p>
            <a:r>
              <a:rPr lang="en-US" dirty="0"/>
              <a:t>USSR: Beijing is right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Mao and Stalin 1949	Eisenhower and Chiang </a:t>
            </a:r>
            <a:r>
              <a:rPr lang="en-US" dirty="0" err="1"/>
              <a:t>Kaishek</a:t>
            </a:r>
            <a:r>
              <a:rPr lang="en-US" dirty="0"/>
              <a:t>, 				1960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AF3D1-A029-42EF-BA7F-B0945AD59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3657167"/>
            <a:ext cx="3101686" cy="1912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3489B-5F36-4220-A375-27CE7F798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4" t="1133" r="22425" b="41791"/>
          <a:stretch/>
        </p:blipFill>
        <p:spPr>
          <a:xfrm>
            <a:off x="4779818" y="2317173"/>
            <a:ext cx="3387437" cy="32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1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854D4AF0-CE67-9345-C39D-05A2DE590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365126"/>
            <a:ext cx="8708960" cy="12350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latin typeface="Arial Black" panose="020B0A04020102020204" pitchFamily="34" charset="0"/>
              </a:rPr>
              <a:t>The Cold War Balance of Power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1945-1990</a:t>
            </a: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5CD7891D-2566-C7C4-0754-6822444A0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07400" cy="496855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Israel</a:t>
            </a:r>
            <a:r>
              <a:rPr lang="en-US" sz="2000" dirty="0">
                <a:latin typeface="Arial Black" panose="020B0A04020102020204" pitchFamily="34" charset="0"/>
              </a:rPr>
              <a:t>		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Syria/Egypt/PLO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Ethiopia</a:t>
            </a:r>
            <a:r>
              <a:rPr lang="en-US" sz="2000" dirty="0">
                <a:latin typeface="Arial Black" panose="020B0A04020102020204" pitchFamily="34" charset="0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Somalia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Taiwan</a:t>
            </a:r>
            <a:r>
              <a:rPr lang="en-US" sz="3200" dirty="0">
                <a:latin typeface="Arial Black" panose="020B0A04020102020204" pitchFamily="34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(Taipei)</a:t>
            </a:r>
            <a:r>
              <a:rPr lang="en-US" sz="2400" dirty="0">
                <a:latin typeface="Arial Black" panose="020B0A04020102020204" pitchFamily="34" charset="0"/>
              </a:rPr>
              <a:t>	</a:t>
            </a:r>
            <a:r>
              <a:rPr lang="en-US" sz="3200" dirty="0">
                <a:latin typeface="Arial Black" panose="020B0A04020102020204" pitchFamily="34" charset="0"/>
              </a:rPr>
              <a:t>		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China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(Beijing)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S. Korea</a:t>
            </a:r>
            <a:r>
              <a:rPr lang="en-US" sz="2000" dirty="0">
                <a:latin typeface="Arial Black" panose="020B0A04020102020204" pitchFamily="34" charset="0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N. Korea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S. Viet Nam</a:t>
            </a:r>
            <a:r>
              <a:rPr lang="en-US" sz="2000" dirty="0">
                <a:latin typeface="Arial Black" panose="020B0A04020102020204" pitchFamily="34" charset="0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N. Viet Nam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W. Berlin</a:t>
            </a:r>
            <a:r>
              <a:rPr lang="en-US" sz="2000" dirty="0">
                <a:latin typeface="Arial Black" panose="020B0A04020102020204" pitchFamily="34" charset="0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E. Berlin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W. Germany</a:t>
            </a:r>
            <a:r>
              <a:rPr lang="en-US" sz="2000" dirty="0">
                <a:latin typeface="Arial Black" panose="020B0A04020102020204" pitchFamily="34" charset="0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E. Germany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Britain/France/Japan</a:t>
            </a:r>
            <a:r>
              <a:rPr lang="en-US" sz="2400" dirty="0">
                <a:latin typeface="Arial Black" panose="020B0A04020102020204" pitchFamily="34" charset="0"/>
              </a:rPr>
              <a:t>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Poland/Czech</a:t>
            </a:r>
          </a:p>
          <a:p>
            <a:pPr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Nuclear Weapons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				Nuclear Weapons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 dirty="0">
                <a:solidFill>
                  <a:srgbClr val="0070C0"/>
                </a:solidFill>
                <a:latin typeface="Arial Black" panose="020B0A04020102020204" pitchFamily="34" charset="0"/>
              </a:rPr>
              <a:t>US</a:t>
            </a:r>
            <a:r>
              <a:rPr lang="en-US" sz="2400" dirty="0">
                <a:latin typeface="Arial Black" panose="020B0A04020102020204" pitchFamily="34" charset="0"/>
              </a:rPr>
              <a:t>						</a:t>
            </a:r>
            <a:r>
              <a:rPr 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  <a:t>USSR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99748486-A13D-ABFB-34F6-0E3E0921A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441302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655D0FF4-8837-7F0C-BF88-ED3E6AA5C6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5441302"/>
            <a:ext cx="685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D3A17E89-65FB-FA04-22B2-ADE9AB573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441302"/>
            <a:ext cx="685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F8A34457-66A9-F45C-497B-4E40435E3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431902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032D718-9030-476A-8C91-E7D689811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But…Sino-Soviet Conflict</a:t>
            </a:r>
          </a:p>
        </p:txBody>
      </p:sp>
      <p:pic>
        <p:nvPicPr>
          <p:cNvPr id="38915" name="il_fi">
            <a:extLst>
              <a:ext uri="{FF2B5EF4-FFF2-40B4-BE49-F238E27FC236}">
                <a16:creationId xmlns:a16="http://schemas.microsoft.com/office/drawing/2014/main" id="{7EFCB503-ED6D-4654-91A7-24B9CECB9ED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55751"/>
            <a:ext cx="5638800" cy="4800600"/>
          </a:xfrm>
        </p:spPr>
      </p:pic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B0447B08-9DA6-4A45-9FDC-B034259F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014F8-B728-45D1-BBB0-DBBBCF7847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854D4AF0-CE67-9345-C39D-05A2DE590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365126"/>
            <a:ext cx="8708960" cy="12350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latin typeface="Arial Black" panose="020B0A04020102020204" pitchFamily="34" charset="0"/>
              </a:rPr>
              <a:t>US Thinking 1970s: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Changing the Balance of Power?</a:t>
            </a: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5CD7891D-2566-C7C4-0754-6822444A0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07400" cy="496855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Taiwan</a:t>
            </a:r>
            <a:r>
              <a:rPr lang="en-US" sz="2400" dirty="0">
                <a:latin typeface="Arial Black" panose="020B0A04020102020204" pitchFamily="34" charset="0"/>
              </a:rPr>
              <a:t>	      </a:t>
            </a:r>
            <a:r>
              <a:rPr lang="en-US" sz="4400" dirty="0">
                <a:solidFill>
                  <a:schemeClr val="accent1"/>
                </a:solidFill>
                <a:latin typeface="Arial Black" panose="020B0A04020102020204" pitchFamily="34" charset="0"/>
              </a:rPr>
              <a:t>?	</a:t>
            </a:r>
            <a:r>
              <a:rPr lang="en-US" sz="3200" dirty="0">
                <a:latin typeface="Arial Black" panose="020B0A04020102020204" pitchFamily="34" charset="0"/>
              </a:rPr>
              <a:t>		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China 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S. Korea</a:t>
            </a:r>
            <a:r>
              <a:rPr lang="en-US" sz="2000" dirty="0">
                <a:latin typeface="Arial Black" panose="020B0A04020102020204" pitchFamily="34" charset="0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N. Korea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Indonesia</a:t>
            </a:r>
            <a:r>
              <a:rPr lang="en-US" sz="2000" dirty="0">
                <a:latin typeface="Arial Black" panose="020B0A04020102020204" pitchFamily="34" charset="0"/>
              </a:rPr>
              <a:t>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	Viet Nam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W. Berlin</a:t>
            </a:r>
            <a:r>
              <a:rPr lang="en-US" sz="2000" dirty="0">
                <a:latin typeface="Arial Black" panose="020B0A04020102020204" pitchFamily="34" charset="0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E. Berlin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W. Germany</a:t>
            </a:r>
            <a:r>
              <a:rPr lang="en-US" sz="2000" dirty="0">
                <a:latin typeface="Arial Black" panose="020B0A04020102020204" pitchFamily="34" charset="0"/>
              </a:rPr>
              <a:t>		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E. Germany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Britain/France/</a:t>
            </a: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Japan</a:t>
            </a:r>
            <a:r>
              <a:rPr lang="en-US" sz="2400" dirty="0">
                <a:latin typeface="Arial Black" panose="020B0A04020102020204" pitchFamily="34" charset="0"/>
              </a:rPr>
              <a:t>			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Poland/Czech</a:t>
            </a:r>
          </a:p>
          <a:p>
            <a:pPr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Nuclear Weapons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				Nuclear Weapons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 dirty="0">
                <a:solidFill>
                  <a:srgbClr val="0070C0"/>
                </a:solidFill>
                <a:latin typeface="Arial Black" panose="020B0A04020102020204" pitchFamily="34" charset="0"/>
              </a:rPr>
              <a:t>US</a:t>
            </a:r>
            <a:r>
              <a:rPr lang="en-US" sz="2400" dirty="0">
                <a:latin typeface="Arial Black" panose="020B0A04020102020204" pitchFamily="34" charset="0"/>
              </a:rPr>
              <a:t>						</a:t>
            </a:r>
            <a:r>
              <a:rPr 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  <a:t>USSR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99748486-A13D-ABFB-34F6-0E3E0921A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441302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655D0FF4-8837-7F0C-BF88-ED3E6AA5C6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5441302"/>
            <a:ext cx="685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D3A17E89-65FB-FA04-22B2-ADE9AB573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441302"/>
            <a:ext cx="685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F8A34457-66A9-F45C-497B-4E40435E3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431902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340F1C-8F1F-C3BB-F4E3-E456511BDB8D}"/>
              </a:ext>
            </a:extLst>
          </p:cNvPr>
          <p:cNvCxnSpPr/>
          <p:nvPr/>
        </p:nvCxnSpPr>
        <p:spPr>
          <a:xfrm flipV="1">
            <a:off x="2174033" y="1922106"/>
            <a:ext cx="606490" cy="746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53770C-3FF9-7735-69C6-447215BCBAC9}"/>
              </a:ext>
            </a:extLst>
          </p:cNvPr>
          <p:cNvCxnSpPr/>
          <p:nvPr/>
        </p:nvCxnSpPr>
        <p:spPr>
          <a:xfrm flipH="1">
            <a:off x="4366727" y="1996751"/>
            <a:ext cx="1492897" cy="1007706"/>
          </a:xfrm>
          <a:prstGeom prst="straightConnector1">
            <a:avLst/>
          </a:prstGeom>
          <a:ln w="76200">
            <a:solidFill>
              <a:srgbClr val="AA5E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4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6B72-BF32-4ED9-9251-C163EDFA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Chinese Thinking 1970s: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Balance of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B80D-A63F-49F5-8462-7421A9B8F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Premier Zhou Enlai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		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US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PRC</a:t>
            </a: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	</a:t>
            </a:r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USSR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1C8D9-F2B0-4B71-84B9-D78EF6B3C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436" y="1825625"/>
            <a:ext cx="3251763" cy="46117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38FDED-0416-4AA3-8FFE-C18DEB63BC41}"/>
              </a:ext>
            </a:extLst>
          </p:cNvPr>
          <p:cNvCxnSpPr/>
          <p:nvPr/>
        </p:nvCxnSpPr>
        <p:spPr>
          <a:xfrm>
            <a:off x="848139" y="5605670"/>
            <a:ext cx="401540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0888DAB-A3FF-4DD8-877B-999B00FDF1B7}"/>
              </a:ext>
            </a:extLst>
          </p:cNvPr>
          <p:cNvSpPr/>
          <p:nvPr/>
        </p:nvSpPr>
        <p:spPr>
          <a:xfrm>
            <a:off x="2292625" y="5706857"/>
            <a:ext cx="1126435" cy="887204"/>
          </a:xfrm>
          <a:prstGeom prst="triangle">
            <a:avLst>
              <a:gd name="adj" fmla="val 52353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BF8E3A-0E23-4C03-BD79-170F163890C6}"/>
              </a:ext>
            </a:extLst>
          </p:cNvPr>
          <p:cNvCxnSpPr/>
          <p:nvPr/>
        </p:nvCxnSpPr>
        <p:spPr>
          <a:xfrm flipH="1">
            <a:off x="1404730" y="3856383"/>
            <a:ext cx="1099931" cy="98066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5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C366-A106-CBBD-AF37-2CAAF373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584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United Nations: 1971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FF3F-EA08-B281-7D17-ACCDE2A20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825625"/>
            <a:ext cx="8416213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    IN						  OUT		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A10A0-DC92-0E87-FE8F-C30EAB467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06" y="1728504"/>
            <a:ext cx="3514141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5526F4-0393-DEDD-8358-0493D78A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403" y="1679732"/>
            <a:ext cx="1792379" cy="1066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F2F-710F-A1D0-1732-D7A28A01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9" y="1728504"/>
            <a:ext cx="1902117" cy="101812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7EF6E0-CD8D-CDC3-458B-46F8E9A9373B}"/>
              </a:ext>
            </a:extLst>
          </p:cNvPr>
          <p:cNvCxnSpPr>
            <a:stCxn id="7" idx="3"/>
            <a:endCxn id="8" idx="2"/>
          </p:cNvCxnSpPr>
          <p:nvPr/>
        </p:nvCxnSpPr>
        <p:spPr>
          <a:xfrm flipV="1">
            <a:off x="6291747" y="2746624"/>
            <a:ext cx="1554846" cy="11575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F8E3C4-EDF0-D40A-DC71-1F83A949E835}"/>
              </a:ext>
            </a:extLst>
          </p:cNvPr>
          <p:cNvCxnSpPr>
            <a:stCxn id="9" idx="2"/>
            <a:endCxn id="7" idx="1"/>
          </p:cNvCxnSpPr>
          <p:nvPr/>
        </p:nvCxnSpPr>
        <p:spPr>
          <a:xfrm>
            <a:off x="1277628" y="2746624"/>
            <a:ext cx="1499978" cy="11575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91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CB1893F-ED0E-47A0-BE84-332550FD20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Arial Black" panose="020B0A04020102020204" pitchFamily="34" charset="0"/>
              </a:rPr>
              <a:t>Nixon-Mao Summit in China, February 1972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A04F8DB-9F2F-45C1-B34D-D8F7482F56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8132" name="Picture 5" descr="Nixon-Mao">
            <a:extLst>
              <a:ext uri="{FF2B5EF4-FFF2-40B4-BE49-F238E27FC236}">
                <a16:creationId xmlns:a16="http://schemas.microsoft.com/office/drawing/2014/main" id="{8F05BC55-352A-436D-85E5-9688477F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0483_lg">
            <a:extLst>
              <a:ext uri="{FF2B5EF4-FFF2-40B4-BE49-F238E27FC236}">
                <a16:creationId xmlns:a16="http://schemas.microsoft.com/office/drawing/2014/main" id="{CB9E1DD9-8BAC-49FF-BF2B-273D65A8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72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Slide Number Placeholder 1">
            <a:extLst>
              <a:ext uri="{FF2B5EF4-FFF2-40B4-BE49-F238E27FC236}">
                <a16:creationId xmlns:a16="http://schemas.microsoft.com/office/drawing/2014/main" id="{71B1D1C5-6EBB-4C99-B567-709EA0CB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95922-1AAC-462C-83C9-561918250E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5A5EFD-4161-4F0C-1509-371A6376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19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East Asia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75DE7FA-22CC-EBDB-695D-0E63028989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13823" r="10526" b="12569"/>
          <a:stretch/>
        </p:blipFill>
        <p:spPr bwMode="auto">
          <a:xfrm>
            <a:off x="1399590" y="1063690"/>
            <a:ext cx="6102221" cy="52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6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1AC5-97E8-4868-A8B5-DDF5F287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732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Shanghai Communique 1972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and Unwritten Understandings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C72B-67F9-49C3-A8AF-63E79A50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97496"/>
            <a:ext cx="8587409" cy="4995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Agree and Disagree in writing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Disagree: Non-Use of Force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Agree: Anti-hegemonism</a:t>
            </a:r>
          </a:p>
          <a:p>
            <a:pPr marL="0" indent="0">
              <a:buNone/>
            </a:pPr>
            <a:endParaRPr lang="en-US" sz="3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Taiwan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Both: There is one China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China: Reunification is internal matter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US: Peaceful Resolution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US will remove forces from Taiwan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Japanese troops will not replace them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End US-Taiwan Mutual Defense Treaty</a:t>
            </a:r>
          </a:p>
        </p:txBody>
      </p:sp>
    </p:spTree>
    <p:extLst>
      <p:ext uri="{BB962C8B-B14F-4D97-AF65-F5344CB8AC3E}">
        <p14:creationId xmlns:p14="http://schemas.microsoft.com/office/powerpoint/2010/main" val="315847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CC50-0509-2DB0-E55A-149DF896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365126"/>
            <a:ext cx="8351227" cy="1325563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94E0-8CFF-5153-A8E9-FEB2F2293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1825624"/>
            <a:ext cx="8351227" cy="4667249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3900" dirty="0">
                <a:latin typeface="Arial Black" panose="020B0A04020102020204" pitchFamily="34" charset="0"/>
              </a:rPr>
              <a:t>1972 				1979</a:t>
            </a:r>
          </a:p>
          <a:p>
            <a:pPr marL="457200" lvl="1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457200" lvl="1" indent="-457200">
              <a:buNone/>
            </a:pPr>
            <a:r>
              <a:rPr lang="en-US" dirty="0">
                <a:latin typeface="Arial Black" panose="020B0A04020102020204" pitchFamily="34" charset="0"/>
              </a:rPr>
              <a:t>Japan PM Tanaka </a:t>
            </a:r>
            <a:r>
              <a:rPr lang="en-US" dirty="0" err="1">
                <a:latin typeface="Arial Black" panose="020B0A04020102020204" pitchFamily="34" charset="0"/>
              </a:rPr>
              <a:t>Kekuei</a:t>
            </a:r>
            <a:r>
              <a:rPr lang="en-US" dirty="0">
                <a:latin typeface="Arial Black" panose="020B0A04020102020204" pitchFamily="34" charset="0"/>
              </a:rPr>
              <a:t>	Pres. Jimmy Carter</a:t>
            </a:r>
          </a:p>
          <a:p>
            <a:pPr marL="457200" lvl="1" indent="-457200">
              <a:buNone/>
            </a:pPr>
            <a:r>
              <a:rPr lang="en-US" dirty="0">
                <a:latin typeface="Arial Black" panose="020B0A04020102020204" pitchFamily="34" charset="0"/>
              </a:rPr>
              <a:t>and Chinese Premier 		and Deng Xiaoping</a:t>
            </a:r>
          </a:p>
          <a:p>
            <a:pPr marL="457200" lvl="1" indent="-457200">
              <a:buNone/>
            </a:pPr>
            <a:r>
              <a:rPr lang="en-US" dirty="0">
                <a:latin typeface="Arial Black" panose="020B0A04020102020204" pitchFamily="34" charset="0"/>
              </a:rPr>
              <a:t>Zhou Enlai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A0389-59D7-5855-61F3-209BF4160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6" y="2368366"/>
            <a:ext cx="3453695" cy="2726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65031-4E66-5794-93EB-86EDCE4D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68366"/>
            <a:ext cx="3900854" cy="27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9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3A6A-F0DA-375D-3637-7CA9A8DA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32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East Asia Again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92E698-CE4E-DBE8-4DF8-4F8316DE10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24" y="1054359"/>
            <a:ext cx="6671388" cy="54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6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33A1DB-81BF-4308-BA0B-921649C0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The Big Bang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9677D0-C035-40A6-9CE9-EB9E41AD5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3DE1FB9-18E3-4073-A019-73844C8AB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Chinese Dynasties </a:t>
            </a:r>
            <a:r>
              <a:rPr lang="en-US" altLang="en-US" sz="3600" b="1"/>
              <a:t>(Reference)</a:t>
            </a:r>
            <a:endParaRPr lang="en-US" altLang="en-US" sz="3600" b="1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7ADC7E-7130-4C16-84E2-666C34EB8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i="1" dirty="0"/>
              <a:t>Three Sovereigns and Five Emperors 		2852-2205 (Pre-Dynasty)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Xia					2205-1766 BCE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Shang					1766-1122 BCE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Zhou					1122-221 BCE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/>
              <a:t>Spring and Autumn Period		770-476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/>
              <a:t>Warring States Period			475-221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Qin					221-206 BCE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Han					206 BCE-220 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Three Kingdoms				220-280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Western </a:t>
            </a:r>
            <a:r>
              <a:rPr lang="en-US" altLang="en-US" sz="1800" b="1" dirty="0" err="1"/>
              <a:t>Jin</a:t>
            </a:r>
            <a:r>
              <a:rPr lang="en-US" altLang="en-US" sz="1800" b="1" dirty="0"/>
              <a:t>				265-316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Eastern </a:t>
            </a:r>
            <a:r>
              <a:rPr lang="en-US" altLang="en-US" sz="1800" b="1" dirty="0" err="1"/>
              <a:t>Jin</a:t>
            </a:r>
            <a:r>
              <a:rPr lang="en-US" altLang="en-US" sz="1800" b="1" dirty="0"/>
              <a:t>				317-439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Southern and Northern			386-589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Sui					589-618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Tang					618-906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Five Dynasties and Ten Kingdoms		907-960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Song					960-1279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Yuan (Mongol)				1279-1368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Ming					1368-1644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Qing (Manchu)				1644-1911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44E7458-3684-4C23-B607-51AC7A94E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/>
              <a:t>“Carving Up China like a Ripe melon”</a:t>
            </a:r>
            <a:br>
              <a:rPr lang="en-US" altLang="en-US" sz="3200" b="1" dirty="0"/>
            </a:br>
            <a:r>
              <a:rPr lang="en-US" altLang="en-US" sz="3200" b="1" dirty="0"/>
              <a:t>1842-1949: “100 Years of Humiliation”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8515820-F182-49C1-AAD6-F33163D61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/>
              <a:t>From: http://www.resourcefinder.org/imperialism/Colonial%20China.jpg</a:t>
            </a:r>
          </a:p>
        </p:txBody>
      </p:sp>
      <p:pic>
        <p:nvPicPr>
          <p:cNvPr id="25604" name="Picture 7" descr="colonial%20china">
            <a:extLst>
              <a:ext uri="{FF2B5EF4-FFF2-40B4-BE49-F238E27FC236}">
                <a16:creationId xmlns:a16="http://schemas.microsoft.com/office/drawing/2014/main" id="{177A0B9E-32CA-4FD0-BA59-F5BE0B43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84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EC36-7B1B-42FF-8743-8C3E48D0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6"/>
            <a:ext cx="8286750" cy="6324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Japan 1914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1F94F-941B-4AB2-BB76-84CACFBD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1371600"/>
            <a:ext cx="8738753" cy="5278582"/>
          </a:xfrm>
        </p:spPr>
        <p:txBody>
          <a:bodyPr/>
          <a:lstStyle/>
          <a:p>
            <a:r>
              <a:rPr lang="en-US" dirty="0"/>
              <a:t>Sino-Japanese War</a:t>
            </a:r>
          </a:p>
          <a:p>
            <a:r>
              <a:rPr lang="en-US" dirty="0"/>
              <a:t>1894-1895</a:t>
            </a:r>
          </a:p>
          <a:p>
            <a:r>
              <a:rPr lang="en-US" dirty="0">
                <a:hlinkClick r:id="rId2"/>
              </a:rPr>
              <a:t>Treaty of Shimonoseki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9FCDC-ABA5-48D1-9CEC-6987C87E6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463" y="976745"/>
            <a:ext cx="4950833" cy="549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9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573C55-EC60-4605-9738-C057E2AB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74" y="365126"/>
            <a:ext cx="8017667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1911-1912: Qing Falls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Republic of China Born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8FFA2-2F66-4DF9-8046-FCB1C26B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2065867"/>
            <a:ext cx="3969281" cy="9559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 Black" panose="020B0A04020102020204" pitchFamily="34" charset="0"/>
              </a:rPr>
              <a:t>ROC Flag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Arial Black" panose="020B0A04020102020204" pitchFamily="34" charset="0"/>
              </a:rPr>
              <a:t>1911-1928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55FB8-2811-4170-A11B-9DCC3DDD4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467" y="3149599"/>
            <a:ext cx="4362715" cy="304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 Black" panose="020B0A04020102020204" pitchFamily="34" charset="0"/>
              </a:rPr>
              <a:t>						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31C30B-00CF-410E-AFC3-58E22F9C9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49" y="2065867"/>
            <a:ext cx="3887391" cy="95594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ROC Flag 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1928 to present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113989B-3147-4BE1-84AA-C327AE5DBC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29150" y="3634184"/>
            <a:ext cx="3887788" cy="1943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D9AD6-9A85-41A9-A6C8-CBBC9743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74" y="3429000"/>
            <a:ext cx="3868340" cy="25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50706E15-8F0C-496D-BE3E-D39098EC8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latin typeface="Arial Black" panose="020B0A04020102020204" pitchFamily="34" charset="0"/>
                <a:ea typeface="+mn-ea"/>
              </a:rPr>
              <a:t>1. Nationalists: Guomindang </a:t>
            </a:r>
            <a:br>
              <a:rPr lang="en-US" sz="3200" b="1" dirty="0">
                <a:latin typeface="Arial Black" panose="020B0A04020102020204" pitchFamily="34" charset="0"/>
                <a:ea typeface="+mn-ea"/>
              </a:rPr>
            </a:br>
            <a:r>
              <a:rPr lang="en-US" sz="3200" b="1" dirty="0">
                <a:latin typeface="Arial Black" panose="020B0A04020102020204" pitchFamily="34" charset="0"/>
                <a:ea typeface="+mn-ea"/>
              </a:rPr>
              <a:t>(Kuomintang-KMT)  1890s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952D80A3-300E-408F-814E-AA2014A5C6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63133"/>
            <a:ext cx="8229600" cy="4763030"/>
          </a:xfrm>
        </p:spPr>
        <p:txBody>
          <a:bodyPr/>
          <a:lstStyle/>
          <a:p>
            <a:pPr marL="514350" indent="-514350" eaLnBrk="1" hangingPunct="1">
              <a:buFontTx/>
              <a:buNone/>
              <a:defRPr/>
            </a:pPr>
            <a:endParaRPr lang="en-US" sz="2000" b="1" dirty="0">
              <a:ea typeface="+mn-ea"/>
            </a:endParaRPr>
          </a:p>
          <a:p>
            <a:pPr marL="514350" indent="-514350" eaLnBrk="1" hangingPunct="1">
              <a:buFontTx/>
              <a:buNone/>
              <a:defRPr/>
            </a:pPr>
            <a:r>
              <a:rPr lang="en-US" b="1" dirty="0">
                <a:latin typeface="Arial Black" panose="020B0A04020102020204" pitchFamily="34" charset="0"/>
              </a:rPr>
              <a:t>Dr. Sun </a:t>
            </a:r>
            <a:r>
              <a:rPr lang="en-US" b="1" dirty="0" err="1">
                <a:latin typeface="Arial Black" panose="020B0A04020102020204" pitchFamily="34" charset="0"/>
              </a:rPr>
              <a:t>Yat</a:t>
            </a:r>
            <a:r>
              <a:rPr lang="en-US" b="1" dirty="0">
                <a:latin typeface="Arial Black" panose="020B0A04020102020204" pitchFamily="34" charset="0"/>
              </a:rPr>
              <a:t> Sen               Chiang Kai-shek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latin typeface="Arial Black" panose="020B0A04020102020204" pitchFamily="34" charset="0"/>
              </a:rPr>
              <a:t>    </a:t>
            </a:r>
            <a:r>
              <a:rPr lang="en-US" sz="2800" b="1" dirty="0">
                <a:latin typeface="Arial Black" panose="020B0A04020102020204" pitchFamily="34" charset="0"/>
              </a:rPr>
              <a:t>1866-1925</a:t>
            </a:r>
            <a:r>
              <a:rPr lang="en-US" b="1" dirty="0">
                <a:latin typeface="Arial Black" panose="020B0A04020102020204" pitchFamily="34" charset="0"/>
              </a:rPr>
              <a:t>			     1887-1975</a:t>
            </a:r>
          </a:p>
        </p:txBody>
      </p:sp>
      <p:pic>
        <p:nvPicPr>
          <p:cNvPr id="27652" name="Picture 5" descr="Sun%20Yat-sen-thumb-350x270">
            <a:extLst>
              <a:ext uri="{FF2B5EF4-FFF2-40B4-BE49-F238E27FC236}">
                <a16:creationId xmlns:a16="http://schemas.microsoft.com/office/drawing/2014/main" id="{0C4EACB7-9C8C-428E-B434-623E0F61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3158067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Chiang Kai-Shek.">
            <a:extLst>
              <a:ext uri="{FF2B5EF4-FFF2-40B4-BE49-F238E27FC236}">
                <a16:creationId xmlns:a16="http://schemas.microsoft.com/office/drawing/2014/main" id="{6B5EAB03-13D1-44AF-81EB-A4049BF1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841096"/>
            <a:ext cx="259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713</Words>
  <Application>Microsoft Office PowerPoint</Application>
  <PresentationFormat>On-screen Show (4:3)</PresentationFormat>
  <Paragraphs>161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Verdana</vt:lpstr>
      <vt:lpstr>Wingdings</vt:lpstr>
      <vt:lpstr>Office Theme</vt:lpstr>
      <vt:lpstr>China and Taiwan</vt:lpstr>
      <vt:lpstr>East Asia</vt:lpstr>
      <vt:lpstr>East Asia Again</vt:lpstr>
      <vt:lpstr>The Big Bang</vt:lpstr>
      <vt:lpstr>Chinese Dynasties (Reference)</vt:lpstr>
      <vt:lpstr>“Carving Up China like a Ripe melon” 1842-1949: “100 Years of Humiliation”</vt:lpstr>
      <vt:lpstr>Japan 1914</vt:lpstr>
      <vt:lpstr>1911-1912: Qing Falls Republic of China Born</vt:lpstr>
      <vt:lpstr>1. Nationalists: Guomindang  (Kuomintang-KMT)  1890s</vt:lpstr>
      <vt:lpstr>2. Communists (1921)</vt:lpstr>
      <vt:lpstr>Collapse of Qing Dynasty and Chaos 1911-1949 (for reference)</vt:lpstr>
      <vt:lpstr>Two Rivals</vt:lpstr>
      <vt:lpstr>After 1949</vt:lpstr>
      <vt:lpstr>The Cold War Balance of Power  1945-1990</vt:lpstr>
      <vt:lpstr>But…Sino-Soviet Conflict</vt:lpstr>
      <vt:lpstr>US Thinking 1970s: Changing the Balance of Power?</vt:lpstr>
      <vt:lpstr>Chinese Thinking 1970s: Balance of Power</vt:lpstr>
      <vt:lpstr>United Nations: 1971</vt:lpstr>
      <vt:lpstr>Nixon-Mao Summit in China, February 1972</vt:lpstr>
      <vt:lpstr>Shanghai Communique 1972 and Unwritten Understandings</vt:lpstr>
      <vt:lpstr>Normalization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Taiwan</dc:title>
  <dc:creator>William Newmann</dc:creator>
  <cp:lastModifiedBy>William Newmann</cp:lastModifiedBy>
  <cp:revision>17</cp:revision>
  <dcterms:created xsi:type="dcterms:W3CDTF">2023-08-28T16:00:04Z</dcterms:created>
  <dcterms:modified xsi:type="dcterms:W3CDTF">2023-09-18T17:55:02Z</dcterms:modified>
</cp:coreProperties>
</file>