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3" r:id="rId4"/>
    <p:sldId id="283" r:id="rId5"/>
    <p:sldId id="289" r:id="rId6"/>
    <p:sldId id="288" r:id="rId7"/>
    <p:sldId id="294" r:id="rId8"/>
    <p:sldId id="296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2FFF7-5A57-4F82-BF0C-1DEB200E45F2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15F17-51A0-4A0D-97C4-67AD10937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4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22984-BB36-47F8-A8D6-95905099B9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6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1395A-B036-4B30-9444-5B083AD8E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1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6FC1-D084-4B3E-9C2F-B1C202840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95BCE-21BA-49CE-BB78-FECBB085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ACA89-877A-4C8C-9496-52DA8B73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B9E77-444B-482E-9967-0712BF56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AD58-BEB1-4D0B-B22B-299F46EF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8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57CF-7230-4EAF-9011-D86D228F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3EF87-B473-46BE-AE53-061C5FE11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88E7-251C-4D49-8B79-04F75934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8EE51-B5F4-4A40-8FD1-0629234E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1C247-8492-49F5-93C9-6DDF17F9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653B-1EAE-4851-B9AF-957F63135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FCC18-9911-4F33-9365-73F9EE1D1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478C-C8A0-492F-8EB8-CC00F944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04B3A-896A-48F1-89BF-101C2A80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D55B-41A0-48B1-ADB3-365C9BA5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4C51-8525-4F0E-A1C6-90F4AFBC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402EF-E6A5-4508-AF4C-0602781A8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9DF5-C6ED-44FA-803A-C0B33137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33F0-5AC2-4E0D-98FC-F4B6BF0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EDEB-6E26-403E-9FC1-B05FE670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8F07-A974-43BF-948F-D2C36D50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29D1F-D65F-4077-8F18-F22BA62F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3DD5-0655-4453-998C-52CB7942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926CC-B196-4377-BC47-B7A56466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8D8D2-9646-49C2-AD90-C440BABA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1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7064-47A6-44C4-AA29-78F4AB0D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258AD-C198-4BD6-A8F0-C77D8350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6636-BD64-4088-B12B-39018FF5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011F-973F-40BA-8F63-AB3B35BF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D831F-40A0-4324-8944-92B0DF35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CB9D-C032-46DF-B506-4568B901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7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1201-F075-42EC-837C-7857F080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19A01-E4AB-4101-9DF0-9B4ACAEF9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1C11-8BF8-431F-A315-9EC3F21AB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254BE-F1BF-4D2A-A17C-47B82E802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6AB39-0446-400A-A50B-AB2E9DF00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1AADBC-C3B1-4ADB-8668-C08AD1E3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EAE09-2D82-454A-B466-9C44D393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9A423-F4A5-4A1D-A57E-4BC34DDC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8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4A72-D17A-4955-94F3-C0B08901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09D8A-1D67-4848-8016-46805EE5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8BB80-683B-4EB9-A052-10198A5A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C3211-299C-43FA-8120-03362363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0EDD8-D380-43F2-9753-FED1C163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15D9A-90E3-4D67-933D-A119D3F9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E6FBF-EE21-47B5-B6D9-8B72A2A7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1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30785-1DD5-46EA-B5AF-D5A16B5C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0EF8-5D39-4C62-A986-62D05A09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34C53-0370-4688-91AF-5A1A8218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E807E-1D62-4F6C-BD25-BED5E30B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8776A-85B1-4352-BC0E-154E915C8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64767-3D51-47AF-8D49-6C27D617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0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48BB-551A-4849-9122-4CB9CE93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2A3EE7-0831-4CAA-B8E6-AD171326A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C9A84-C75B-4D51-BDEB-83C2C7697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771EE-83F4-42CB-B8AE-C26231D8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10B3D-ECD7-43B8-BFC6-FD488857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3CEF4-8886-400A-A31C-96927CA56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05F2D-7E33-42C5-B7F2-502A07D3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0770D-E513-4265-8D17-240981C42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9F69B-A1BE-4CD4-BBDF-F100FC882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2721-3D52-499F-8564-AB4BE553ED4C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825E-FED8-4F8C-BD47-0AFD7EB40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8535-5DD7-4854-A90B-253438FAF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C2AF-E05C-4B10-B66B-494C63E9C5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5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q.osd.mil/tc/treaties/start2/text.htm" TargetMode="External"/><Relationship Id="rId2" Type="http://schemas.openxmlformats.org/officeDocument/2006/relationships/hyperlink" Target="http://www.fas.org/nuke/control/start1/tex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.org/nuke/control/salt1/text/salt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s.org/nuke/control/abmt/text/index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as.org/nuke/control/salt2/text/salt2-2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D7EE08-3598-4455-A74E-4735B4D6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Arms Control and Stability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38271-999E-4BB9-9D88-1BE15FDE0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7722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President Nixon and General Secretary Brezhnev Signing SALT I in Moscow, May 26, 1972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C65D9-3E92-4AB6-9AD3-4D56717E0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52" y="2321683"/>
            <a:ext cx="7593496" cy="41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5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48412-D8B8-47F5-AF88-E51C214C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Buildup then End of the Cold War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9F68F-C0CC-4ACF-84CB-B9F447AC3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87" y="2406096"/>
            <a:ext cx="9443907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chemeClr val="accent1">
                  <a:lumMod val="45000"/>
                  <a:lumOff val="55000"/>
                </a:schemeClr>
              </a:gs>
              <a:gs pos="56000">
                <a:srgbClr val="F74F5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b="1" dirty="0">
                <a:latin typeface="Arial Black" panose="020B0A04020102020204" pitchFamily="34" charset="0"/>
              </a:rPr>
              <a:t>End of the Cold War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7000">
                <a:srgbClr val="D188A2"/>
              </a:gs>
              <a:gs pos="0">
                <a:srgbClr val="F74F5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hlinkClick r:id="rId2"/>
              </a:rPr>
              <a:t>Strategic Arms Reduction Treaty (START) I 1991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>
                <a:hlinkClick r:id="rId3"/>
              </a:rPr>
              <a:t>START II 1993</a:t>
            </a:r>
            <a:endParaRPr lang="en-US" altLang="en-US" sz="36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C08D29-FBEB-4070-896F-10510797D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61313"/>
              </p:ext>
            </p:extLst>
          </p:nvPr>
        </p:nvGraphicFramePr>
        <p:xfrm>
          <a:off x="437321" y="4066912"/>
          <a:ext cx="5141841" cy="1517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907">
                  <a:extLst>
                    <a:ext uri="{9D8B030D-6E8A-4147-A177-3AD203B41FA5}">
                      <a16:colId xmlns:a16="http://schemas.microsoft.com/office/drawing/2014/main" val="3919189299"/>
                    </a:ext>
                  </a:extLst>
                </a:gridCol>
                <a:gridCol w="858129">
                  <a:extLst>
                    <a:ext uri="{9D8B030D-6E8A-4147-A177-3AD203B41FA5}">
                      <a16:colId xmlns:a16="http://schemas.microsoft.com/office/drawing/2014/main" val="2160879834"/>
                    </a:ext>
                  </a:extLst>
                </a:gridCol>
                <a:gridCol w="1153551">
                  <a:extLst>
                    <a:ext uri="{9D8B030D-6E8A-4147-A177-3AD203B41FA5}">
                      <a16:colId xmlns:a16="http://schemas.microsoft.com/office/drawing/2014/main" val="1716025167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3313006989"/>
                    </a:ext>
                  </a:extLst>
                </a:gridCol>
                <a:gridCol w="1401057">
                  <a:extLst>
                    <a:ext uri="{9D8B030D-6E8A-4147-A177-3AD203B41FA5}">
                      <a16:colId xmlns:a16="http://schemas.microsoft.com/office/drawing/2014/main" val="2144723061"/>
                    </a:ext>
                  </a:extLst>
                </a:gridCol>
              </a:tblGrid>
              <a:tr h="674649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92797"/>
                  </a:ext>
                </a:extLst>
              </a:tr>
              <a:tr h="843312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377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E5CBC3-485D-485B-B0D7-F30ABE0A7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18661"/>
              </p:ext>
            </p:extLst>
          </p:nvPr>
        </p:nvGraphicFramePr>
        <p:xfrm>
          <a:off x="6338667" y="4066913"/>
          <a:ext cx="5628862" cy="151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122">
                  <a:extLst>
                    <a:ext uri="{9D8B030D-6E8A-4147-A177-3AD203B41FA5}">
                      <a16:colId xmlns:a16="http://schemas.microsoft.com/office/drawing/2014/main" val="2918298668"/>
                    </a:ext>
                  </a:extLst>
                </a:gridCol>
                <a:gridCol w="964949">
                  <a:extLst>
                    <a:ext uri="{9D8B030D-6E8A-4147-A177-3AD203B41FA5}">
                      <a16:colId xmlns:a16="http://schemas.microsoft.com/office/drawing/2014/main" val="3653079985"/>
                    </a:ext>
                  </a:extLst>
                </a:gridCol>
                <a:gridCol w="1206185">
                  <a:extLst>
                    <a:ext uri="{9D8B030D-6E8A-4147-A177-3AD203B41FA5}">
                      <a16:colId xmlns:a16="http://schemas.microsoft.com/office/drawing/2014/main" val="1392158981"/>
                    </a:ext>
                  </a:extLst>
                </a:gridCol>
                <a:gridCol w="1125772">
                  <a:extLst>
                    <a:ext uri="{9D8B030D-6E8A-4147-A177-3AD203B41FA5}">
                      <a16:colId xmlns:a16="http://schemas.microsoft.com/office/drawing/2014/main" val="1665148275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854993549"/>
                    </a:ext>
                  </a:extLst>
                </a:gridCol>
              </a:tblGrid>
              <a:tr h="689982">
                <a:tc>
                  <a:txBody>
                    <a:bodyPr/>
                    <a:lstStyle/>
                    <a:p>
                      <a:r>
                        <a:rPr lang="en-US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70738"/>
                  </a:ext>
                </a:extLst>
              </a:tr>
              <a:tr h="827978"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142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106A05-61EC-4F13-9FB9-9A4E80DB8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82703"/>
              </p:ext>
            </p:extLst>
          </p:nvPr>
        </p:nvGraphicFramePr>
        <p:xfrm>
          <a:off x="6338668" y="3445070"/>
          <a:ext cx="56288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122">
                  <a:extLst>
                    <a:ext uri="{9D8B030D-6E8A-4147-A177-3AD203B41FA5}">
                      <a16:colId xmlns:a16="http://schemas.microsoft.com/office/drawing/2014/main" val="168615072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58391675"/>
                    </a:ext>
                  </a:extLst>
                </a:gridCol>
                <a:gridCol w="1213178">
                  <a:extLst>
                    <a:ext uri="{9D8B030D-6E8A-4147-A177-3AD203B41FA5}">
                      <a16:colId xmlns:a16="http://schemas.microsoft.com/office/drawing/2014/main" val="3436649995"/>
                    </a:ext>
                  </a:extLst>
                </a:gridCol>
                <a:gridCol w="1125772">
                  <a:extLst>
                    <a:ext uri="{9D8B030D-6E8A-4147-A177-3AD203B41FA5}">
                      <a16:colId xmlns:a16="http://schemas.microsoft.com/office/drawing/2014/main" val="2001382296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1603112070"/>
                    </a:ext>
                  </a:extLst>
                </a:gridCol>
              </a:tblGrid>
              <a:tr h="60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RVs on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SLBMs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RVs on SLBMs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8362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25DFA3-2367-458B-A0C3-2639BCC9C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64576"/>
              </p:ext>
            </p:extLst>
          </p:nvPr>
        </p:nvGraphicFramePr>
        <p:xfrm>
          <a:off x="453887" y="3445070"/>
          <a:ext cx="514184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884">
                  <a:extLst>
                    <a:ext uri="{9D8B030D-6E8A-4147-A177-3AD203B41FA5}">
                      <a16:colId xmlns:a16="http://schemas.microsoft.com/office/drawing/2014/main" val="3666925998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1983372168"/>
                    </a:ext>
                  </a:extLst>
                </a:gridCol>
                <a:gridCol w="1160302">
                  <a:extLst>
                    <a:ext uri="{9D8B030D-6E8A-4147-A177-3AD203B41FA5}">
                      <a16:colId xmlns:a16="http://schemas.microsoft.com/office/drawing/2014/main" val="3763570570"/>
                    </a:ext>
                  </a:extLst>
                </a:gridCol>
                <a:gridCol w="877379">
                  <a:extLst>
                    <a:ext uri="{9D8B030D-6E8A-4147-A177-3AD203B41FA5}">
                      <a16:colId xmlns:a16="http://schemas.microsoft.com/office/drawing/2014/main" val="1308533258"/>
                    </a:ext>
                  </a:extLst>
                </a:gridCol>
                <a:gridCol w="1407885">
                  <a:extLst>
                    <a:ext uri="{9D8B030D-6E8A-4147-A177-3AD203B41FA5}">
                      <a16:colId xmlns:a16="http://schemas.microsoft.com/office/drawing/2014/main" val="3888087455"/>
                    </a:ext>
                  </a:extLst>
                </a:gridCol>
              </a:tblGrid>
              <a:tr h="462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RVs on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SLBMs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RVs on SLBMs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602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1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390F-1908-4FB3-B25B-B181AF76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Arms 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7D86-99BB-48EA-80B7-FDE51682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351722"/>
            <a:ext cx="10903226" cy="4825241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Action-Reaction Phenomenon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SecDef Robert McNamara 1961-1968</a:t>
            </a:r>
          </a:p>
          <a:p>
            <a:endParaRPr lang="en-US" sz="2400" b="1" dirty="0">
              <a:latin typeface="Arial Black" panose="020B0A04020102020204" pitchFamily="34" charset="0"/>
            </a:endParaRPr>
          </a:p>
          <a:p>
            <a:pPr lvl="8"/>
            <a:r>
              <a:rPr lang="en-US" sz="1400" b="1" dirty="0">
                <a:latin typeface="Arial Black" panose="020B0A04020102020204" pitchFamily="34" charset="0"/>
              </a:rPr>
              <a:t>N			          </a:t>
            </a:r>
            <a:r>
              <a:rPr lang="en-US" sz="2400" b="1" dirty="0">
                <a:latin typeface="Arial Black" panose="020B0A04020102020204" pitchFamily="34" charset="0"/>
              </a:rPr>
              <a:t>Nixon and Johnson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C8F41-2081-4569-9281-131DB3F5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2632627"/>
            <a:ext cx="5677728" cy="3860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AE259-344F-4B5E-A232-941A8C940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0" r="13698"/>
          <a:stretch/>
        </p:blipFill>
        <p:spPr>
          <a:xfrm>
            <a:off x="7238585" y="3370194"/>
            <a:ext cx="3975652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9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 Black" panose="020B0A04020102020204" pitchFamily="34" charset="0"/>
              </a:rPr>
              <a:t>Arms Control Goals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0574" y="1825625"/>
            <a:ext cx="109032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3200" b="1" dirty="0">
                <a:latin typeface="Arial Black" panose="020B0A04020102020204" pitchFamily="34" charset="0"/>
              </a:rPr>
              <a:t>Arms Race Stability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Management of the arms race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Cut costs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Increase predictability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Increase transparency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No “Breakout”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“Essential equivalence”</a:t>
            </a:r>
          </a:p>
          <a:p>
            <a:r>
              <a:rPr lang="en-US" altLang="en-US" b="1" dirty="0">
                <a:latin typeface="Arial Black" panose="020B0A04020102020204" pitchFamily="34" charset="0"/>
              </a:rPr>
              <a:t>Allow modernization</a:t>
            </a:r>
          </a:p>
          <a:p>
            <a:r>
              <a:rPr lang="en-US" altLang="en-US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Maintain deterrence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7870D-98D2-4812-9540-F44CACD46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9" t="24145" r="9573" b="8616"/>
          <a:stretch/>
        </p:blipFill>
        <p:spPr>
          <a:xfrm>
            <a:off x="6745356" y="2454827"/>
            <a:ext cx="5155097" cy="38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Two Arms Races by 1960s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77078" y="1825625"/>
            <a:ext cx="10876722" cy="4351338"/>
          </a:xfrm>
        </p:spPr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Offense-offense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b="1" dirty="0"/>
              <a:t>Offense-defense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b="1" dirty="0"/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 b="1" dirty="0"/>
          </a:p>
          <a:p>
            <a:pPr marL="0" indent="0" eaLnBrk="1" hangingPunct="1">
              <a:buNone/>
            </a:pPr>
            <a:r>
              <a:rPr lang="en-US" altLang="en-US" b="1" dirty="0"/>
              <a:t>LBJ Sentinel System 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(proposed)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86A41-7BB7-4B40-8F19-5A1421193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8" y="1719155"/>
            <a:ext cx="7354956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617" y="304799"/>
            <a:ext cx="10469218" cy="102041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atin typeface="Arial Black" panose="020B0A04020102020204" pitchFamily="34" charset="0"/>
              </a:rPr>
              <a:t>Stable Deterrence: Guaranteed Second Strike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17" y="1603512"/>
            <a:ext cx="9495183" cy="44924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Arial Black" panose="020B0A04020102020204" pitchFamily="34" charset="0"/>
              </a:rPr>
              <a:t>Soviet First Strike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US Second strike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Scenario: Everyone Dies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438400" y="4648200"/>
            <a:ext cx="1676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US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305800" y="4724400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USSR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5943600" y="3962400"/>
            <a:ext cx="2590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3733800" y="3962400"/>
            <a:ext cx="2209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V="1">
            <a:off x="3276600" y="2895600"/>
            <a:ext cx="33528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6629400" y="2895600"/>
            <a:ext cx="2362200" cy="182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9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latin typeface="Arial Black" panose="020B0A04020102020204" pitchFamily="34" charset="0"/>
              </a:rPr>
              <a:t>Destabilizing </a:t>
            </a:r>
            <a:r>
              <a:rPr lang="en-US" altLang="en-US" sz="4000" dirty="0">
                <a:latin typeface="Arial Black" panose="020B0A04020102020204" pitchFamily="34" charset="0"/>
              </a:rPr>
              <a:t>Defenses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7009"/>
            <a:ext cx="10515600" cy="45999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 Black" panose="020B0A04020102020204" pitchFamily="34" charset="0"/>
              </a:rPr>
              <a:t>Soviet First Strike: Successful: USSR “wins”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								</a:t>
            </a:r>
            <a:r>
              <a:rPr lang="en-US" altLang="en-US" sz="2400" dirty="0">
                <a:latin typeface="Arial Black" panose="020B0A04020102020204" pitchFamily="34" charset="0"/>
              </a:rPr>
              <a:t>Soviet ABMs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			</a:t>
            </a:r>
            <a:r>
              <a:rPr lang="en-US" altLang="en-US" sz="2000" dirty="0">
                <a:latin typeface="Arial Black" panose="020B0A04020102020204" pitchFamily="34" charset="0"/>
              </a:rPr>
              <a:t>US Second strike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438400" y="4648200"/>
            <a:ext cx="1676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US</a:t>
            </a:r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8305800" y="4724400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</a:rPr>
              <a:t>USSR</a:t>
            </a:r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 flipH="1" flipV="1">
            <a:off x="5943600" y="3962400"/>
            <a:ext cx="25908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 flipH="1">
            <a:off x="3733800" y="3962400"/>
            <a:ext cx="2209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84DF30-0A50-443C-B63A-2A733651E05B}"/>
              </a:ext>
            </a:extLst>
          </p:cNvPr>
          <p:cNvCxnSpPr>
            <a:stCxn id="21508" idx="0"/>
          </p:cNvCxnSpPr>
          <p:nvPr/>
        </p:nvCxnSpPr>
        <p:spPr>
          <a:xfrm flipV="1">
            <a:off x="3276600" y="2862470"/>
            <a:ext cx="3349487" cy="1785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48652-95D8-4555-BD0E-E511D1027991}"/>
              </a:ext>
            </a:extLst>
          </p:cNvPr>
          <p:cNvCxnSpPr/>
          <p:nvPr/>
        </p:nvCxnSpPr>
        <p:spPr>
          <a:xfrm>
            <a:off x="6616148" y="2875723"/>
            <a:ext cx="1245704" cy="1826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1CFA32-4F01-43AA-8E77-20BBA2AE927A}"/>
              </a:ext>
            </a:extLst>
          </p:cNvPr>
          <p:cNvCxnSpPr>
            <a:stCxn id="21509" idx="0"/>
          </p:cNvCxnSpPr>
          <p:nvPr/>
        </p:nvCxnSpPr>
        <p:spPr>
          <a:xfrm flipH="1" flipV="1">
            <a:off x="8163339" y="3321102"/>
            <a:ext cx="1094961" cy="14032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7048690B-2D71-4E29-AA40-E0AB4EA90B09}"/>
              </a:ext>
            </a:extLst>
          </p:cNvPr>
          <p:cNvSpPr/>
          <p:nvPr/>
        </p:nvSpPr>
        <p:spPr>
          <a:xfrm>
            <a:off x="7530548" y="2912994"/>
            <a:ext cx="1258129" cy="87961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 Black" panose="020B0A04020102020204" pitchFamily="34" charset="0"/>
              </a:rPr>
              <a:t>Strategic Arms Limitation Talks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10817" y="1825625"/>
            <a:ext cx="11668540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600" b="1" dirty="0"/>
              <a:t>SALT I</a:t>
            </a:r>
          </a:p>
          <a:p>
            <a:pPr lvl="1" eaLnBrk="1" hangingPunct="1"/>
            <a:r>
              <a:rPr lang="en-US" altLang="en-US" sz="3200" b="1" dirty="0">
                <a:hlinkClick r:id="rId2"/>
              </a:rPr>
              <a:t>Interim Agreement on Offensive Arms 1972</a:t>
            </a:r>
            <a:endParaRPr lang="en-US" altLang="en-US" sz="3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0CD99D-0EB9-442D-901D-D9EE29C87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0568"/>
              </p:ext>
            </p:extLst>
          </p:nvPr>
        </p:nvGraphicFramePr>
        <p:xfrm>
          <a:off x="304803" y="3268236"/>
          <a:ext cx="514184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884">
                  <a:extLst>
                    <a:ext uri="{9D8B030D-6E8A-4147-A177-3AD203B41FA5}">
                      <a16:colId xmlns:a16="http://schemas.microsoft.com/office/drawing/2014/main" val="3307476900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2506813473"/>
                    </a:ext>
                  </a:extLst>
                </a:gridCol>
                <a:gridCol w="1160302">
                  <a:extLst>
                    <a:ext uri="{9D8B030D-6E8A-4147-A177-3AD203B41FA5}">
                      <a16:colId xmlns:a16="http://schemas.microsoft.com/office/drawing/2014/main" val="2328658235"/>
                    </a:ext>
                  </a:extLst>
                </a:gridCol>
                <a:gridCol w="877379">
                  <a:extLst>
                    <a:ext uri="{9D8B030D-6E8A-4147-A177-3AD203B41FA5}">
                      <a16:colId xmlns:a16="http://schemas.microsoft.com/office/drawing/2014/main" val="693257832"/>
                    </a:ext>
                  </a:extLst>
                </a:gridCol>
                <a:gridCol w="1407885">
                  <a:extLst>
                    <a:ext uri="{9D8B030D-6E8A-4147-A177-3AD203B41FA5}">
                      <a16:colId xmlns:a16="http://schemas.microsoft.com/office/drawing/2014/main" val="58948735"/>
                    </a:ext>
                  </a:extLst>
                </a:gridCol>
              </a:tblGrid>
              <a:tr h="462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RVs on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SLBMs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 RVs on SLBMs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464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76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May 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1054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 Black" panose="020B0A04020102020204" pitchFamily="34" charset="0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0336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573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45CF67-7511-4ECB-BB32-6F3653030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93726"/>
              </p:ext>
            </p:extLst>
          </p:nvPr>
        </p:nvGraphicFramePr>
        <p:xfrm>
          <a:off x="5724939" y="3260211"/>
          <a:ext cx="5628861" cy="215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122">
                  <a:extLst>
                    <a:ext uri="{9D8B030D-6E8A-4147-A177-3AD203B41FA5}">
                      <a16:colId xmlns:a16="http://schemas.microsoft.com/office/drawing/2014/main" val="2930470193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3010974143"/>
                    </a:ext>
                  </a:extLst>
                </a:gridCol>
                <a:gridCol w="1213178">
                  <a:extLst>
                    <a:ext uri="{9D8B030D-6E8A-4147-A177-3AD203B41FA5}">
                      <a16:colId xmlns:a16="http://schemas.microsoft.com/office/drawing/2014/main" val="3414000654"/>
                    </a:ext>
                  </a:extLst>
                </a:gridCol>
                <a:gridCol w="1125772">
                  <a:extLst>
                    <a:ext uri="{9D8B030D-6E8A-4147-A177-3AD203B41FA5}">
                      <a16:colId xmlns:a16="http://schemas.microsoft.com/office/drawing/2014/main" val="295759327"/>
                    </a:ext>
                  </a:extLst>
                </a:gridCol>
                <a:gridCol w="1527834">
                  <a:extLst>
                    <a:ext uri="{9D8B030D-6E8A-4147-A177-3AD203B41FA5}">
                      <a16:colId xmlns:a16="http://schemas.microsoft.com/office/drawing/2014/main" val="3893105809"/>
                    </a:ext>
                  </a:extLst>
                </a:gridCol>
              </a:tblGrid>
              <a:tr h="609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RVs on ICBMs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SLBMs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Soviet RVs on SLBMs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9133"/>
                  </a:ext>
                </a:extLst>
              </a:tr>
              <a:tr h="513099">
                <a:tc>
                  <a:txBody>
                    <a:bodyPr/>
                    <a:lstStyle/>
                    <a:p>
                      <a:r>
                        <a:rPr lang="en-US" dirty="0"/>
                        <a:t>1970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42754"/>
                  </a:ext>
                </a:extLst>
              </a:tr>
              <a:tr h="59922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May 1972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1607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64578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r>
                        <a:rPr lang="en-US" dirty="0"/>
                        <a:t>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5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47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F2C8-3EDA-4EA6-A870-1D5C0C7E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Strategic Arms Limitation Talks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73F5F-A79D-4A5C-8D7F-F9287B531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3200" b="1" dirty="0">
                <a:latin typeface="Arial Black" panose="020B0A04020102020204" pitchFamily="34" charset="0"/>
              </a:rPr>
              <a:t>SALT I</a:t>
            </a:r>
            <a:endParaRPr lang="en-US" altLang="en-US" sz="3200" b="1" dirty="0">
              <a:latin typeface="Arial Black" panose="020B0A04020102020204" pitchFamily="34" charset="0"/>
              <a:hlinkClick r:id="rId2"/>
            </a:endParaRPr>
          </a:p>
          <a:p>
            <a:pPr lvl="1"/>
            <a:r>
              <a:rPr lang="en-US" altLang="en-US" sz="3200" b="1" dirty="0">
                <a:latin typeface="Arial Black" panose="020B0A04020102020204" pitchFamily="34" charset="0"/>
                <a:hlinkClick r:id="rId2"/>
              </a:rPr>
              <a:t>ABM Treaty</a:t>
            </a:r>
            <a:r>
              <a:rPr lang="en-US" altLang="en-US" sz="3200" b="1" dirty="0">
                <a:latin typeface="Arial Black" panose="020B0A04020102020204" pitchFamily="34" charset="0"/>
              </a:rPr>
              <a:t> 1972</a:t>
            </a:r>
          </a:p>
          <a:p>
            <a:pPr lvl="1"/>
            <a:endParaRPr lang="en-US" altLang="en-US" sz="3200" b="1" dirty="0"/>
          </a:p>
          <a:p>
            <a:pPr lvl="1"/>
            <a:endParaRPr lang="en-US" altLang="en-US" sz="3200" b="1" dirty="0"/>
          </a:p>
          <a:p>
            <a:pPr lvl="1"/>
            <a:endParaRPr lang="en-US" altLang="en-US" sz="3200" b="1" dirty="0"/>
          </a:p>
          <a:p>
            <a:pPr marL="457200" lvl="1" indent="0">
              <a:buNone/>
            </a:pPr>
            <a:r>
              <a:rPr lang="en-US" altLang="en-US" sz="3200" b="1" dirty="0"/>
              <a:t>US Spartan </a:t>
            </a:r>
          </a:p>
          <a:p>
            <a:pPr marL="457200" lvl="1" indent="0">
              <a:buNone/>
            </a:pPr>
            <a:r>
              <a:rPr lang="en-US" altLang="en-US" sz="3200" b="1" dirty="0"/>
              <a:t>	Missile</a:t>
            </a:r>
          </a:p>
          <a:p>
            <a:pPr marL="457200" lvl="1" indent="0" eaLnBrk="1" hangingPunct="1">
              <a:buNone/>
            </a:pPr>
            <a:endParaRPr lang="en-US" altLang="en-US" sz="32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1650E-A371-44FA-897F-2A6BCF08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08" y="3327123"/>
            <a:ext cx="7050156" cy="27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4F5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D59B-504F-4075-9341-5C8A102F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Strategic Arms Limitation Talks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FA5B-3B91-482E-92F9-50F8349D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dirty="0">
                <a:latin typeface="Arial Black" panose="020B0A04020102020204" pitchFamily="34" charset="0"/>
                <a:hlinkClick r:id="rId2"/>
              </a:rPr>
              <a:t>SALT II Agreement 1979</a:t>
            </a:r>
            <a:endParaRPr lang="en-US" altLang="en-US" sz="3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altLang="en-US" sz="28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Pres Carter and </a:t>
            </a:r>
          </a:p>
          <a:p>
            <a:pPr marL="0" indent="0">
              <a:buNone/>
            </a:pPr>
            <a:r>
              <a:rPr lang="en-US" altLang="en-US" sz="2800" b="1" dirty="0">
                <a:latin typeface="Arial Black" panose="020B0A04020102020204" pitchFamily="34" charset="0"/>
              </a:rPr>
              <a:t>Brezhnev signing</a:t>
            </a:r>
          </a:p>
          <a:p>
            <a:pPr marL="0" indent="0">
              <a:buNone/>
            </a:pPr>
            <a:r>
              <a:rPr lang="en-US" altLang="en-US" b="1" dirty="0">
                <a:latin typeface="Arial Black" panose="020B0A04020102020204" pitchFamily="34" charset="0"/>
              </a:rPr>
              <a:t>SALT II</a:t>
            </a:r>
            <a:endParaRPr lang="en-US" altLang="en-US" sz="2800" b="1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C3018-A890-4237-8EB3-26501D28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9" y="2425148"/>
            <a:ext cx="6758609" cy="40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293</Words>
  <Application>Microsoft Office PowerPoint</Application>
  <PresentationFormat>Widescreen</PresentationFormat>
  <Paragraphs>127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Office Theme</vt:lpstr>
      <vt:lpstr>Arms Control and Stability</vt:lpstr>
      <vt:lpstr>Arms Race</vt:lpstr>
      <vt:lpstr>Arms Control Goals</vt:lpstr>
      <vt:lpstr>Two Arms Races by 1960s</vt:lpstr>
      <vt:lpstr>Stable Deterrence: Guaranteed Second Strike</vt:lpstr>
      <vt:lpstr>Destabilizing Defenses</vt:lpstr>
      <vt:lpstr>Strategic Arms Limitation Talks</vt:lpstr>
      <vt:lpstr>Strategic Arms Limitation Talks</vt:lpstr>
      <vt:lpstr>Strategic Arms Limitation Talks</vt:lpstr>
      <vt:lpstr>Buildup then End of the Cold War</vt:lpstr>
      <vt:lpstr>End of the Cold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Arms Control and Stability</dc:title>
  <dc:creator>William Newmann</dc:creator>
  <cp:lastModifiedBy>William W Newmann</cp:lastModifiedBy>
  <cp:revision>13</cp:revision>
  <dcterms:created xsi:type="dcterms:W3CDTF">2021-01-31T15:35:01Z</dcterms:created>
  <dcterms:modified xsi:type="dcterms:W3CDTF">2021-08-03T18:42:44Z</dcterms:modified>
</cp:coreProperties>
</file>