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1" r:id="rId2"/>
    <p:sldId id="276" r:id="rId3"/>
    <p:sldId id="277" r:id="rId4"/>
    <p:sldId id="278" r:id="rId5"/>
    <p:sldId id="274" r:id="rId6"/>
    <p:sldId id="292" r:id="rId7"/>
    <p:sldId id="275" r:id="rId8"/>
    <p:sldId id="296" r:id="rId9"/>
    <p:sldId id="279" r:id="rId10"/>
    <p:sldId id="287" r:id="rId11"/>
    <p:sldId id="288" r:id="rId12"/>
    <p:sldId id="297" r:id="rId13"/>
    <p:sldId id="281" r:id="rId14"/>
    <p:sldId id="298" r:id="rId15"/>
    <p:sldId id="282" r:id="rId16"/>
    <p:sldId id="294" r:id="rId17"/>
    <p:sldId id="256" r:id="rId18"/>
    <p:sldId id="257" r:id="rId19"/>
    <p:sldId id="259" r:id="rId20"/>
    <p:sldId id="286" r:id="rId21"/>
    <p:sldId id="284" r:id="rId22"/>
    <p:sldId id="290" r:id="rId23"/>
    <p:sldId id="283" r:id="rId24"/>
    <p:sldId id="295"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660"/>
  </p:normalViewPr>
  <p:slideViewPr>
    <p:cSldViewPr snapToGrid="0">
      <p:cViewPr varScale="1">
        <p:scale>
          <a:sx n="111" d="100"/>
          <a:sy n="111" d="100"/>
        </p:scale>
        <p:origin x="1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D0AB5-22F3-4BFC-8BA2-F42D9A705A32}" type="datetimeFigureOut">
              <a:rPr lang="en-US" smtClean="0"/>
              <a:t>10/18/2022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C04E3-EF41-4CAC-8A29-F2B2BEE4051D}" type="slidenum">
              <a:rPr lang="en-US" smtClean="0"/>
              <a:t>‹#›</a:t>
            </a:fld>
            <a:endParaRPr lang="en-US" dirty="0"/>
          </a:p>
        </p:txBody>
      </p:sp>
    </p:spTree>
    <p:extLst>
      <p:ext uri="{BB962C8B-B14F-4D97-AF65-F5344CB8AC3E}">
        <p14:creationId xmlns:p14="http://schemas.microsoft.com/office/powerpoint/2010/main" val="49501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2CECDC5-2B26-48BE-98A8-E10ADF9649A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1A34F0A-61BF-4B02-95DB-A078E805BF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9940" name="Slide Number Placeholder 3">
            <a:extLst>
              <a:ext uri="{FF2B5EF4-FFF2-40B4-BE49-F238E27FC236}">
                <a16:creationId xmlns:a16="http://schemas.microsoft.com/office/drawing/2014/main" id="{373A84C3-F5FF-4EBF-8446-38A71FFA53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B38A43C-922D-403E-8F14-5568B44963CF}" type="slidenum">
              <a:rPr lang="en-US" altLang="en-US"/>
              <a:pPr/>
              <a:t>5</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BC2510B-113E-4741-BC8D-22DB1A5CCD9C}"/>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C8BFF47-B336-4EAE-8D9E-4E69D2097C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0964" name="Slide Number Placeholder 3">
            <a:extLst>
              <a:ext uri="{FF2B5EF4-FFF2-40B4-BE49-F238E27FC236}">
                <a16:creationId xmlns:a16="http://schemas.microsoft.com/office/drawing/2014/main" id="{C8CC3322-F4F5-4D2E-9A13-A2A6D54D97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6BEF7C9-C233-4B92-9D0E-72ABA8C89D86}" type="slidenum">
              <a:rPr lang="en-US" altLang="en-US"/>
              <a:pPr/>
              <a:t>7</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699227-4175-46F8-812E-59F6F7925F90}"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355179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722386-82FC-4421-B619-333FE6E5E58B}"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171453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A40A95-099A-4BA2-87DD-BD70C564FB7A}"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1588247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BACA58-506E-4092-AB92-F5F9CBED5FF4}"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93328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4B6C5F-5BF8-41E4-8DE2-6C85F2470895}"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30132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9D03B8-BE36-407E-9E7C-C0B3A179373F}"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21416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76A626-6E6F-46ED-BEC7-153FB8D99EC3}" type="datetime1">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1511854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58E661-23AA-4EAA-97A4-A76D63DE95F3}" type="datetime1">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187364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35F0B-154F-489C-81C9-E11896385003}" type="datetime1">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314955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771A67-0E4F-48FF-BDEF-023680F93552}"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196801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8173AE-EF2C-4F9B-93CC-17FD77C1AF61}"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67AAE6-3F0E-46F1-A89C-4A2C8CA0E17A}" type="slidenum">
              <a:rPr lang="en-US" smtClean="0"/>
              <a:t>‹#›</a:t>
            </a:fld>
            <a:endParaRPr lang="en-US" dirty="0"/>
          </a:p>
        </p:txBody>
      </p:sp>
    </p:spTree>
    <p:extLst>
      <p:ext uri="{BB962C8B-B14F-4D97-AF65-F5344CB8AC3E}">
        <p14:creationId xmlns:p14="http://schemas.microsoft.com/office/powerpoint/2010/main" val="110162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50657-0B56-42AF-8E2F-9372E59D2DAD}" type="datetime1">
              <a:rPr lang="en-US" smtClean="0"/>
              <a:t>10/18/2022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7AAE6-3F0E-46F1-A89C-4A2C8CA0E17A}" type="slidenum">
              <a:rPr lang="en-US" smtClean="0"/>
              <a:t>‹#›</a:t>
            </a:fld>
            <a:endParaRPr lang="en-US" dirty="0"/>
          </a:p>
        </p:txBody>
      </p:sp>
    </p:spTree>
    <p:extLst>
      <p:ext uri="{BB962C8B-B14F-4D97-AF65-F5344CB8AC3E}">
        <p14:creationId xmlns:p14="http://schemas.microsoft.com/office/powerpoint/2010/main" val="1885276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ashingtonpost.com/wp-srv/nation/specials/watergate/watergatefront.htm" TargetMode="External"/><Relationship Id="rId2" Type="http://schemas.openxmlformats.org/officeDocument/2006/relationships/hyperlink" Target="https://www.landmarkcases.org/cases/united-states-v-nixon"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nixontapes.org/transcripts.html" TargetMode="External"/><Relationship Id="rId4" Type="http://schemas.openxmlformats.org/officeDocument/2006/relationships/hyperlink" Target="http://www.watergate.info/tapes/72-06-23_smoking-gun.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people.vcu.edu/~wnewmann/Scandals.ht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watergate.info/judiciary/" TargetMode="External"/><Relationship Id="rId2" Type="http://schemas.openxmlformats.org/officeDocument/2006/relationships/hyperlink" Target="https://watergate.info/impeachment/articles-of-impeachment"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fordlibrarymuseum.gov/museum/exhibits/watergate_fil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law.cornell.edu/constitution/amendmentxx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e/eb/Richard_Nixon_letter_of_resignation_1974.png" TargetMode="External"/><Relationship Id="rId2" Type="http://schemas.openxmlformats.org/officeDocument/2006/relationships/hyperlink" Target="https://www.c-span.org/video/?8664-1/president-nixon-resignation-address"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atergate.info/1974/09/08/ford-pardons-nixon.html"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whitehouse.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DF2E-7B14-47A2-9BC0-E9341452851A}"/>
              </a:ext>
            </a:extLst>
          </p:cNvPr>
          <p:cNvSpPr>
            <a:spLocks noGrp="1"/>
          </p:cNvSpPr>
          <p:nvPr>
            <p:ph type="title"/>
          </p:nvPr>
        </p:nvSpPr>
        <p:spPr/>
        <p:txBody>
          <a:bodyPr/>
          <a:lstStyle/>
          <a:p>
            <a:r>
              <a:rPr lang="en-US" dirty="0">
                <a:latin typeface="Arial Black" panose="020B0A04020102020204" pitchFamily="34" charset="0"/>
              </a:rPr>
              <a:t>Watergate</a:t>
            </a:r>
          </a:p>
        </p:txBody>
      </p:sp>
      <p:pic>
        <p:nvPicPr>
          <p:cNvPr id="4" name="Content Placeholder 3">
            <a:extLst>
              <a:ext uri="{FF2B5EF4-FFF2-40B4-BE49-F238E27FC236}">
                <a16:creationId xmlns:a16="http://schemas.microsoft.com/office/drawing/2014/main" id="{35FCDB60-C783-4383-9B5D-F93D09E1A6D5}"/>
              </a:ext>
            </a:extLst>
          </p:cNvPr>
          <p:cNvPicPr>
            <a:picLocks noGrp="1" noChangeAspect="1"/>
          </p:cNvPicPr>
          <p:nvPr>
            <p:ph idx="1"/>
          </p:nvPr>
        </p:nvPicPr>
        <p:blipFill>
          <a:blip r:embed="rId2"/>
          <a:stretch>
            <a:fillRect/>
          </a:stretch>
        </p:blipFill>
        <p:spPr>
          <a:xfrm>
            <a:off x="1643062" y="2055019"/>
            <a:ext cx="5443538" cy="3671888"/>
          </a:xfrm>
          <a:prstGeom prst="rect">
            <a:avLst/>
          </a:prstGeom>
        </p:spPr>
      </p:pic>
      <p:sp>
        <p:nvSpPr>
          <p:cNvPr id="5" name="Slide Number Placeholder 4">
            <a:extLst>
              <a:ext uri="{FF2B5EF4-FFF2-40B4-BE49-F238E27FC236}">
                <a16:creationId xmlns:a16="http://schemas.microsoft.com/office/drawing/2014/main" id="{994DE120-3153-441A-8A73-F0F21ACD043A}"/>
              </a:ext>
            </a:extLst>
          </p:cNvPr>
          <p:cNvSpPr>
            <a:spLocks noGrp="1"/>
          </p:cNvSpPr>
          <p:nvPr>
            <p:ph type="sldNum" sz="quarter" idx="12"/>
          </p:nvPr>
        </p:nvSpPr>
        <p:spPr/>
        <p:txBody>
          <a:bodyPr/>
          <a:lstStyle/>
          <a:p>
            <a:fld id="{3967AAE6-3F0E-46F1-A89C-4A2C8CA0E17A}" type="slidenum">
              <a:rPr lang="en-US" sz="1800" b="1"/>
              <a:t>1</a:t>
            </a:fld>
            <a:endParaRPr lang="en-US" sz="1800" b="1" dirty="0"/>
          </a:p>
        </p:txBody>
      </p:sp>
    </p:spTree>
    <p:extLst>
      <p:ext uri="{BB962C8B-B14F-4D97-AF65-F5344CB8AC3E}">
        <p14:creationId xmlns:p14="http://schemas.microsoft.com/office/powerpoint/2010/main" val="2572374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C6E9DB-74ED-42BB-9B7E-E47E36377478}"/>
              </a:ext>
            </a:extLst>
          </p:cNvPr>
          <p:cNvSpPr>
            <a:spLocks noGrp="1"/>
          </p:cNvSpPr>
          <p:nvPr>
            <p:ph type="title"/>
          </p:nvPr>
        </p:nvSpPr>
        <p:spPr>
          <a:xfrm>
            <a:off x="343744" y="351726"/>
            <a:ext cx="8068089" cy="1078211"/>
          </a:xfrm>
        </p:spPr>
        <p:txBody>
          <a:bodyPr>
            <a:normAutofit fontScale="90000"/>
          </a:bodyPr>
          <a:lstStyle/>
          <a:p>
            <a:r>
              <a:rPr lang="en-US" dirty="0">
                <a:latin typeface="Arial Black" panose="020B0A04020102020204" pitchFamily="34" charset="0"/>
              </a:rPr>
              <a:t>Judicial </a:t>
            </a:r>
            <a:r>
              <a:rPr lang="en-US" dirty="0" smtClean="0">
                <a:latin typeface="Arial Black" panose="020B0A04020102020204" pitchFamily="34" charset="0"/>
              </a:rPr>
              <a:t>Branch</a:t>
            </a:r>
            <a:br>
              <a:rPr lang="en-US" dirty="0" smtClean="0">
                <a:latin typeface="Arial Black" panose="020B0A04020102020204" pitchFamily="34" charset="0"/>
              </a:rPr>
            </a:br>
            <a:r>
              <a:rPr lang="en-US" dirty="0" smtClean="0">
                <a:latin typeface="Arial Black" panose="020B0A04020102020204" pitchFamily="34" charset="0"/>
              </a:rPr>
              <a:t>(reference)</a:t>
            </a:r>
            <a:endParaRPr lang="en-US" dirty="0"/>
          </a:p>
        </p:txBody>
      </p:sp>
      <p:pic>
        <p:nvPicPr>
          <p:cNvPr id="15" name="Content Placeholder 14">
            <a:extLst>
              <a:ext uri="{FF2B5EF4-FFF2-40B4-BE49-F238E27FC236}">
                <a16:creationId xmlns:a16="http://schemas.microsoft.com/office/drawing/2014/main" id="{4F492BC1-26E7-4DCF-860B-5E4A48D0DAA0}"/>
              </a:ext>
            </a:extLst>
          </p:cNvPr>
          <p:cNvPicPr>
            <a:picLocks noGrp="1" noChangeAspect="1"/>
          </p:cNvPicPr>
          <p:nvPr>
            <p:ph idx="1"/>
          </p:nvPr>
        </p:nvPicPr>
        <p:blipFill>
          <a:blip r:embed="rId2"/>
          <a:stretch>
            <a:fillRect/>
          </a:stretch>
        </p:blipFill>
        <p:spPr>
          <a:xfrm>
            <a:off x="5616361" y="2243440"/>
            <a:ext cx="2683564" cy="3666519"/>
          </a:xfrm>
          <a:prstGeom prst="rect">
            <a:avLst/>
          </a:prstGeom>
        </p:spPr>
      </p:pic>
      <p:sp>
        <p:nvSpPr>
          <p:cNvPr id="2" name="Slide Number Placeholder 1">
            <a:extLst>
              <a:ext uri="{FF2B5EF4-FFF2-40B4-BE49-F238E27FC236}">
                <a16:creationId xmlns:a16="http://schemas.microsoft.com/office/drawing/2014/main" id="{69026AC5-1E34-442B-B806-E5D050084909}"/>
              </a:ext>
            </a:extLst>
          </p:cNvPr>
          <p:cNvSpPr>
            <a:spLocks noGrp="1"/>
          </p:cNvSpPr>
          <p:nvPr>
            <p:ph type="sldNum" sz="quarter" idx="12"/>
          </p:nvPr>
        </p:nvSpPr>
        <p:spPr/>
        <p:txBody>
          <a:bodyPr/>
          <a:lstStyle/>
          <a:p>
            <a:fld id="{3967AAE6-3F0E-46F1-A89C-4A2C8CA0E17A}" type="slidenum">
              <a:rPr lang="en-US" smtClean="0"/>
              <a:t>10</a:t>
            </a:fld>
            <a:endParaRPr lang="en-US" dirty="0"/>
          </a:p>
        </p:txBody>
      </p:sp>
      <p:sp>
        <p:nvSpPr>
          <p:cNvPr id="9" name="Text Placeholder 8">
            <a:extLst>
              <a:ext uri="{FF2B5EF4-FFF2-40B4-BE49-F238E27FC236}">
                <a16:creationId xmlns:a16="http://schemas.microsoft.com/office/drawing/2014/main" id="{C9BD10E4-67BC-488F-9FD2-97DEDC2B28D9}"/>
              </a:ext>
            </a:extLst>
          </p:cNvPr>
          <p:cNvSpPr>
            <a:spLocks noGrp="1"/>
          </p:cNvSpPr>
          <p:nvPr>
            <p:ph type="body" idx="4294967295"/>
          </p:nvPr>
        </p:nvSpPr>
        <p:spPr>
          <a:xfrm>
            <a:off x="586596" y="2427288"/>
            <a:ext cx="4333067" cy="3671587"/>
          </a:xfrm>
        </p:spPr>
        <p:txBody>
          <a:bodyPr>
            <a:normAutofit/>
          </a:bodyPr>
          <a:lstStyle/>
          <a:p>
            <a:r>
              <a:rPr lang="en-US" sz="3000" dirty="0">
                <a:latin typeface="Arial Black" panose="020B0A04020102020204" pitchFamily="34" charset="0"/>
              </a:rPr>
              <a:t>Grand Jury</a:t>
            </a:r>
          </a:p>
          <a:p>
            <a:r>
              <a:rPr lang="en-US" sz="3000" dirty="0">
                <a:latin typeface="Arial Black" panose="020B0A04020102020204" pitchFamily="34" charset="0"/>
              </a:rPr>
              <a:t>Judge John Sirica</a:t>
            </a:r>
          </a:p>
          <a:p>
            <a:r>
              <a:rPr lang="en-US" sz="3000" dirty="0">
                <a:latin typeface="Arial Black" panose="020B0A04020102020204" pitchFamily="34" charset="0"/>
              </a:rPr>
              <a:t>US District Court </a:t>
            </a:r>
          </a:p>
          <a:p>
            <a:pPr marL="0" indent="0">
              <a:buNone/>
            </a:pPr>
            <a:r>
              <a:rPr lang="en-US" sz="3000" dirty="0">
                <a:latin typeface="Arial Black" panose="020B0A04020102020204" pitchFamily="34" charset="0"/>
              </a:rPr>
              <a:t>	for Washington </a:t>
            </a:r>
            <a:r>
              <a:rPr lang="en-US" sz="3000" dirty="0" smtClean="0">
                <a:latin typeface="Arial Black" panose="020B0A04020102020204" pitchFamily="34" charset="0"/>
              </a:rPr>
              <a:t>	DC</a:t>
            </a:r>
            <a:endParaRPr lang="en-US" sz="3000" dirty="0">
              <a:latin typeface="Arial Black" panose="020B0A04020102020204" pitchFamily="34" charset="0"/>
            </a:endParaRPr>
          </a:p>
        </p:txBody>
      </p:sp>
    </p:spTree>
    <p:extLst>
      <p:ext uri="{BB962C8B-B14F-4D97-AF65-F5344CB8AC3E}">
        <p14:creationId xmlns:p14="http://schemas.microsoft.com/office/powerpoint/2010/main" val="425754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FFCCA-99E5-4867-9888-BFC30D9A4784}"/>
              </a:ext>
            </a:extLst>
          </p:cNvPr>
          <p:cNvSpPr>
            <a:spLocks noGrp="1"/>
          </p:cNvSpPr>
          <p:nvPr>
            <p:ph type="title"/>
          </p:nvPr>
        </p:nvSpPr>
        <p:spPr/>
        <p:txBody>
          <a:bodyPr>
            <a:normAutofit/>
          </a:bodyPr>
          <a:lstStyle/>
          <a:p>
            <a:endParaRPr lang="en-US" sz="2400" dirty="0">
              <a:latin typeface="Arial Black" panose="020B0A04020102020204" pitchFamily="34" charset="0"/>
            </a:endParaRPr>
          </a:p>
        </p:txBody>
      </p:sp>
      <p:sp>
        <p:nvSpPr>
          <p:cNvPr id="4" name="Text Placeholder 3">
            <a:extLst>
              <a:ext uri="{FF2B5EF4-FFF2-40B4-BE49-F238E27FC236}">
                <a16:creationId xmlns:a16="http://schemas.microsoft.com/office/drawing/2014/main" id="{C6D8BB64-F0F3-4167-9045-154E851252CE}"/>
              </a:ext>
            </a:extLst>
          </p:cNvPr>
          <p:cNvSpPr>
            <a:spLocks noGrp="1"/>
          </p:cNvSpPr>
          <p:nvPr>
            <p:ph type="body" idx="1"/>
          </p:nvPr>
        </p:nvSpPr>
        <p:spPr>
          <a:xfrm>
            <a:off x="498874" y="2891916"/>
            <a:ext cx="3868340" cy="823912"/>
          </a:xfrm>
        </p:spPr>
        <p:txBody>
          <a:bodyPr>
            <a:noAutofit/>
          </a:bodyPr>
          <a:lstStyle/>
          <a:p>
            <a:pPr marL="0" indent="0">
              <a:buNone/>
            </a:pPr>
            <a:r>
              <a:rPr lang="en-US" sz="2400" dirty="0">
                <a:latin typeface="Arial Black" panose="020B0A04020102020204" pitchFamily="34" charset="0"/>
              </a:rPr>
              <a:t>				</a:t>
            </a:r>
            <a:r>
              <a:rPr lang="en-US" sz="2400" dirty="0" smtClean="0">
                <a:latin typeface="Arial Black" panose="020B0A04020102020204" pitchFamily="34" charset="0"/>
              </a:rPr>
              <a:t>One </a:t>
            </a:r>
            <a:r>
              <a:rPr lang="en-US" sz="2400" dirty="0">
                <a:latin typeface="Arial Black" panose="020B0A04020102020204" pitchFamily="34" charset="0"/>
              </a:rPr>
              <a:t>of the WH</a:t>
            </a:r>
          </a:p>
          <a:p>
            <a:r>
              <a:rPr lang="en-US" sz="1050" dirty="0">
                <a:latin typeface="Arial Black" panose="020B0A04020102020204" pitchFamily="34" charset="0"/>
              </a:rPr>
              <a:t>	</a:t>
            </a:r>
            <a:r>
              <a:rPr lang="en-US" sz="1050" dirty="0">
                <a:latin typeface="Arial Black" panose="020B0A04020102020204" pitchFamily="34" charset="0"/>
              </a:rPr>
              <a:t> 			</a:t>
            </a:r>
            <a:r>
              <a:rPr lang="en-US" sz="2000" dirty="0">
                <a:latin typeface="Arial Black" panose="020B0A04020102020204" pitchFamily="34" charset="0"/>
              </a:rPr>
              <a:t>Tape Recorders</a:t>
            </a:r>
            <a:endParaRPr lang="en-US" sz="1050" dirty="0">
              <a:latin typeface="Arial Black" panose="020B0A04020102020204" pitchFamily="34" charset="0"/>
            </a:endParaRPr>
          </a:p>
        </p:txBody>
      </p:sp>
      <p:sp>
        <p:nvSpPr>
          <p:cNvPr id="5" name="Content Placeholder 4"/>
          <p:cNvSpPr>
            <a:spLocks noGrp="1"/>
          </p:cNvSpPr>
          <p:nvPr>
            <p:ph sz="half" idx="2"/>
          </p:nvPr>
        </p:nvSpPr>
        <p:spPr>
          <a:xfrm>
            <a:off x="629842" y="4183811"/>
            <a:ext cx="3868340" cy="2005852"/>
          </a:xfrm>
        </p:spPr>
        <p:txBody>
          <a:bodyPr/>
          <a:lstStyle/>
          <a:p>
            <a:endParaRPr lang="en-US" dirty="0"/>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endParaRPr lang="en-US"/>
          </a:p>
        </p:txBody>
      </p:sp>
      <p:sp>
        <p:nvSpPr>
          <p:cNvPr id="3" name="Slide Number Placeholder 2">
            <a:extLst>
              <a:ext uri="{FF2B5EF4-FFF2-40B4-BE49-F238E27FC236}">
                <a16:creationId xmlns:a16="http://schemas.microsoft.com/office/drawing/2014/main" id="{17478B86-72DD-42EC-A678-87240C1318EA}"/>
              </a:ext>
            </a:extLst>
          </p:cNvPr>
          <p:cNvSpPr>
            <a:spLocks noGrp="1"/>
          </p:cNvSpPr>
          <p:nvPr>
            <p:ph type="sldNum" sz="quarter" idx="12"/>
          </p:nvPr>
        </p:nvSpPr>
        <p:spPr/>
        <p:txBody>
          <a:bodyPr/>
          <a:lstStyle/>
          <a:p>
            <a:fld id="{3967AAE6-3F0E-46F1-A89C-4A2C8CA0E17A}" type="slidenum">
              <a:rPr lang="en-US" smtClean="0"/>
              <a:t>11</a:t>
            </a:fld>
            <a:endParaRPr lang="en-US" dirty="0"/>
          </a:p>
        </p:txBody>
      </p:sp>
    </p:spTree>
    <p:extLst>
      <p:ext uri="{BB962C8B-B14F-4D97-AF65-F5344CB8AC3E}">
        <p14:creationId xmlns:p14="http://schemas.microsoft.com/office/powerpoint/2010/main" val="2302677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Arial Black" panose="020B0A04020102020204" pitchFamily="34" charset="0"/>
              </a:rPr>
              <a:t>Executive Branch</a:t>
            </a:r>
            <a:br>
              <a:rPr lang="en-US" sz="2400" dirty="0">
                <a:latin typeface="Arial Black" panose="020B0A04020102020204" pitchFamily="34" charset="0"/>
              </a:rPr>
            </a:br>
            <a:r>
              <a:rPr lang="en-US" sz="2400" dirty="0">
                <a:latin typeface="Arial Black" panose="020B0A04020102020204" pitchFamily="34" charset="0"/>
              </a:rPr>
              <a:t>Special Prosecutor (Justice Dept.)</a:t>
            </a:r>
            <a:br>
              <a:rPr lang="en-US" sz="2400" dirty="0">
                <a:latin typeface="Arial Black" panose="020B0A04020102020204" pitchFamily="34" charset="0"/>
              </a:rPr>
            </a:br>
            <a:r>
              <a:rPr lang="en-US" sz="2400" dirty="0">
                <a:latin typeface="Arial Black" panose="020B0A04020102020204" pitchFamily="34" charset="0"/>
              </a:rPr>
              <a:t>(Know this)</a:t>
            </a:r>
          </a:p>
        </p:txBody>
      </p:sp>
      <p:sp>
        <p:nvSpPr>
          <p:cNvPr id="3" name="Text Placeholder 2"/>
          <p:cNvSpPr>
            <a:spLocks noGrp="1"/>
          </p:cNvSpPr>
          <p:nvPr>
            <p:ph type="body" idx="1"/>
          </p:nvPr>
        </p:nvSpPr>
        <p:spPr>
          <a:xfrm>
            <a:off x="629841" y="1916530"/>
            <a:ext cx="3868340" cy="1312203"/>
          </a:xfrm>
        </p:spPr>
        <p:txBody>
          <a:bodyPr>
            <a:normAutofit lnSpcReduction="10000"/>
          </a:bodyPr>
          <a:lstStyle/>
          <a:p>
            <a:r>
              <a:rPr lang="en-US" dirty="0" smtClean="0">
                <a:latin typeface="Arial Black" panose="020B0A04020102020204" pitchFamily="34" charset="0"/>
              </a:rPr>
              <a:t>Special Prosecutor</a:t>
            </a:r>
          </a:p>
          <a:p>
            <a:r>
              <a:rPr lang="en-US" dirty="0" smtClean="0">
                <a:latin typeface="Arial Black" panose="020B0A04020102020204" pitchFamily="34" charset="0"/>
              </a:rPr>
              <a:t>Archibald Cox</a:t>
            </a:r>
          </a:p>
          <a:p>
            <a:r>
              <a:rPr lang="en-US" dirty="0">
                <a:latin typeface="Arial Black" panose="020B0A04020102020204" pitchFamily="34" charset="0"/>
              </a:rPr>
              <a:t>5/18/73 --10/20/73</a:t>
            </a:r>
            <a:endParaRPr lang="en-US" dirty="0"/>
          </a:p>
        </p:txBody>
      </p:sp>
      <p:pic>
        <p:nvPicPr>
          <p:cNvPr id="8" name="Content Placeholder 7"/>
          <p:cNvPicPr>
            <a:picLocks noGrp="1" noChangeAspect="1"/>
          </p:cNvPicPr>
          <p:nvPr>
            <p:ph sz="half" idx="2"/>
          </p:nvPr>
        </p:nvPicPr>
        <p:blipFill>
          <a:blip r:embed="rId2"/>
          <a:stretch>
            <a:fillRect/>
          </a:stretch>
        </p:blipFill>
        <p:spPr>
          <a:xfrm>
            <a:off x="1046278" y="3454575"/>
            <a:ext cx="1828959" cy="2566638"/>
          </a:xfrm>
          <a:prstGeom prst="rect">
            <a:avLst/>
          </a:prstGeom>
        </p:spPr>
      </p:pic>
      <p:sp>
        <p:nvSpPr>
          <p:cNvPr id="5" name="Text Placeholder 4"/>
          <p:cNvSpPr>
            <a:spLocks noGrp="1"/>
          </p:cNvSpPr>
          <p:nvPr>
            <p:ph type="body" sz="quarter" idx="3"/>
          </p:nvPr>
        </p:nvSpPr>
        <p:spPr>
          <a:xfrm>
            <a:off x="4613088" y="2052896"/>
            <a:ext cx="3887391" cy="823912"/>
          </a:xfrm>
        </p:spPr>
        <p:txBody>
          <a:bodyPr>
            <a:normAutofit lnSpcReduction="10000"/>
          </a:bodyPr>
          <a:lstStyle/>
          <a:p>
            <a:r>
              <a:rPr lang="en-US" dirty="0" smtClean="0">
                <a:latin typeface="Arial Black" panose="020B0A04020102020204" pitchFamily="34" charset="0"/>
              </a:rPr>
              <a:t>White House </a:t>
            </a:r>
          </a:p>
          <a:p>
            <a:r>
              <a:rPr lang="en-US" dirty="0" smtClean="0">
                <a:latin typeface="Arial Black" panose="020B0A04020102020204" pitchFamily="34" charset="0"/>
              </a:rPr>
              <a:t>Tape Recorder</a:t>
            </a:r>
            <a:endParaRPr lang="en-US" dirty="0">
              <a:latin typeface="Arial Black" panose="020B0A04020102020204" pitchFamily="34" charset="0"/>
            </a:endParaRPr>
          </a:p>
        </p:txBody>
      </p:sp>
      <p:pic>
        <p:nvPicPr>
          <p:cNvPr id="9" name="Content Placeholder 8"/>
          <p:cNvPicPr>
            <a:picLocks noGrp="1" noChangeAspect="1"/>
          </p:cNvPicPr>
          <p:nvPr>
            <p:ph sz="quarter" idx="4"/>
          </p:nvPr>
        </p:nvPicPr>
        <p:blipFill>
          <a:blip r:embed="rId3"/>
          <a:stretch>
            <a:fillRect/>
          </a:stretch>
        </p:blipFill>
        <p:spPr>
          <a:xfrm>
            <a:off x="4874266" y="3193000"/>
            <a:ext cx="2689792" cy="3089788"/>
          </a:xfrm>
          <a:prstGeom prst="rect">
            <a:avLst/>
          </a:prstGeom>
        </p:spPr>
      </p:pic>
      <p:sp>
        <p:nvSpPr>
          <p:cNvPr id="7" name="Slide Number Placeholder 6"/>
          <p:cNvSpPr>
            <a:spLocks noGrp="1"/>
          </p:cNvSpPr>
          <p:nvPr>
            <p:ph type="sldNum" sz="quarter" idx="12"/>
          </p:nvPr>
        </p:nvSpPr>
        <p:spPr/>
        <p:txBody>
          <a:bodyPr/>
          <a:lstStyle/>
          <a:p>
            <a:fld id="{3967AAE6-3F0E-46F1-A89C-4A2C8CA0E17A}" type="slidenum">
              <a:rPr lang="en-US" smtClean="0"/>
              <a:t>12</a:t>
            </a:fld>
            <a:endParaRPr lang="en-US" dirty="0"/>
          </a:p>
        </p:txBody>
      </p:sp>
    </p:spTree>
    <p:extLst>
      <p:ext uri="{BB962C8B-B14F-4D97-AF65-F5344CB8AC3E}">
        <p14:creationId xmlns:p14="http://schemas.microsoft.com/office/powerpoint/2010/main" val="13664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036D3DC-2721-4470-AEEE-F7E058CA5BA9}"/>
              </a:ext>
            </a:extLst>
          </p:cNvPr>
          <p:cNvSpPr>
            <a:spLocks noGrp="1"/>
          </p:cNvSpPr>
          <p:nvPr>
            <p:ph type="title"/>
          </p:nvPr>
        </p:nvSpPr>
        <p:spPr>
          <a:xfrm>
            <a:off x="347869" y="394586"/>
            <a:ext cx="8167481" cy="1103427"/>
          </a:xfrm>
        </p:spPr>
        <p:txBody>
          <a:bodyPr>
            <a:normAutofit/>
          </a:bodyPr>
          <a:lstStyle/>
          <a:p>
            <a:r>
              <a:rPr lang="en-US" altLang="en-US" sz="2700" b="1" dirty="0">
                <a:latin typeface="Arial Black" panose="020B0A04020102020204" pitchFamily="34" charset="0"/>
              </a:rPr>
              <a:t>Saturday Night Massacre </a:t>
            </a:r>
            <a:br>
              <a:rPr lang="en-US" altLang="en-US" sz="2700" b="1" dirty="0">
                <a:latin typeface="Arial Black" panose="020B0A04020102020204" pitchFamily="34" charset="0"/>
              </a:rPr>
            </a:br>
            <a:r>
              <a:rPr lang="en-US" altLang="en-US" sz="2700" b="1" dirty="0">
                <a:latin typeface="Arial Black" panose="020B0A04020102020204" pitchFamily="34" charset="0"/>
              </a:rPr>
              <a:t>October 20, 1973</a:t>
            </a:r>
          </a:p>
        </p:txBody>
      </p:sp>
      <p:sp>
        <p:nvSpPr>
          <p:cNvPr id="61443" name="Rectangle 3">
            <a:extLst>
              <a:ext uri="{FF2B5EF4-FFF2-40B4-BE49-F238E27FC236}">
                <a16:creationId xmlns:a16="http://schemas.microsoft.com/office/drawing/2014/main" id="{489DC8F5-67FD-4DA6-9996-836784056EAD}"/>
              </a:ext>
            </a:extLst>
          </p:cNvPr>
          <p:cNvSpPr>
            <a:spLocks noGrp="1"/>
          </p:cNvSpPr>
          <p:nvPr>
            <p:ph idx="1"/>
          </p:nvPr>
        </p:nvSpPr>
        <p:spPr>
          <a:xfrm>
            <a:off x="248478" y="2057401"/>
            <a:ext cx="8547653" cy="3789293"/>
          </a:xfrm>
        </p:spPr>
        <p:txBody>
          <a:bodyPr>
            <a:normAutofit/>
          </a:bodyPr>
          <a:lstStyle/>
          <a:p>
            <a:pPr>
              <a:buFont typeface="Arial" panose="020B0604020202020204" pitchFamily="34" charset="0"/>
              <a:buNone/>
            </a:pPr>
            <a:r>
              <a:rPr lang="en-US" altLang="en-US" sz="1800" b="1" dirty="0">
                <a:latin typeface="Arial Black" panose="020B0A04020102020204" pitchFamily="34" charset="0"/>
              </a:rPr>
              <a:t>Elliott 		</a:t>
            </a:r>
            <a:r>
              <a:rPr lang="en-US" altLang="en-US" sz="1800" b="1" dirty="0" smtClean="0">
                <a:latin typeface="Arial Black" panose="020B0A04020102020204" pitchFamily="34" charset="0"/>
              </a:rPr>
              <a:t>    William </a:t>
            </a:r>
            <a:endParaRPr lang="en-US" altLang="en-US" sz="1800" b="1" dirty="0">
              <a:latin typeface="Arial Black" panose="020B0A04020102020204" pitchFamily="34" charset="0"/>
            </a:endParaRPr>
          </a:p>
          <a:p>
            <a:pPr>
              <a:buFont typeface="Arial" panose="020B0604020202020204" pitchFamily="34" charset="0"/>
              <a:buNone/>
            </a:pPr>
            <a:r>
              <a:rPr lang="en-US" altLang="en-US" sz="1800" b="1" dirty="0">
                <a:latin typeface="Arial Black" panose="020B0A04020102020204" pitchFamily="34" charset="0"/>
              </a:rPr>
              <a:t>Richardson 	</a:t>
            </a:r>
            <a:r>
              <a:rPr lang="en-US" altLang="en-US" sz="1800" b="1" dirty="0" smtClean="0">
                <a:latin typeface="Arial Black" panose="020B0A04020102020204" pitchFamily="34" charset="0"/>
              </a:rPr>
              <a:t>    Ruckelshaus </a:t>
            </a:r>
            <a:r>
              <a:rPr lang="en-US" altLang="en-US" sz="1800" b="1" dirty="0">
                <a:latin typeface="Arial Black" panose="020B0A04020102020204" pitchFamily="34" charset="0"/>
              </a:rPr>
              <a:t>		</a:t>
            </a:r>
          </a:p>
          <a:p>
            <a:pPr>
              <a:buFont typeface="Arial" panose="020B0604020202020204" pitchFamily="34" charset="0"/>
              <a:buNone/>
            </a:pPr>
            <a:r>
              <a:rPr lang="en-US" altLang="en-US" sz="1800" b="1" dirty="0">
                <a:latin typeface="Arial Black" panose="020B0A04020102020204" pitchFamily="34" charset="0"/>
              </a:rPr>
              <a:t>Atty. </a:t>
            </a:r>
            <a:r>
              <a:rPr lang="en-US" altLang="en-US" sz="1800" b="1" dirty="0">
                <a:latin typeface="Arial Black" panose="020B0A04020102020204" pitchFamily="34" charset="0"/>
              </a:rPr>
              <a:t>General 	</a:t>
            </a:r>
            <a:r>
              <a:rPr lang="en-US" altLang="en-US" sz="1800" b="1" dirty="0" smtClean="0">
                <a:latin typeface="Arial Black" panose="020B0A04020102020204" pitchFamily="34" charset="0"/>
              </a:rPr>
              <a:t>    Dep</a:t>
            </a:r>
            <a:r>
              <a:rPr lang="en-US" altLang="en-US" sz="1800" b="1" dirty="0">
                <a:latin typeface="Arial Black" panose="020B0A04020102020204" pitchFamily="34" charset="0"/>
              </a:rPr>
              <a:t>. </a:t>
            </a:r>
            <a:r>
              <a:rPr lang="en-US" altLang="en-US" sz="1800" b="1" dirty="0">
                <a:latin typeface="Arial Black" panose="020B0A04020102020204" pitchFamily="34" charset="0"/>
              </a:rPr>
              <a:t>AG 		 		</a:t>
            </a:r>
          </a:p>
          <a:p>
            <a:pPr>
              <a:buFont typeface="Arial" panose="020B0604020202020204" pitchFamily="34" charset="0"/>
              <a:buNone/>
            </a:pPr>
            <a:r>
              <a:rPr lang="en-US" altLang="en-US" sz="1800" b="1" dirty="0">
                <a:latin typeface="Arial Black" panose="020B0A04020102020204" pitchFamily="34" charset="0"/>
              </a:rPr>
              <a:t>					</a:t>
            </a:r>
            <a:r>
              <a:rPr lang="en-US" altLang="en-US" sz="1800" dirty="0"/>
              <a:t>	</a:t>
            </a:r>
          </a:p>
        </p:txBody>
      </p:sp>
      <p:sp>
        <p:nvSpPr>
          <p:cNvPr id="3" name="Slide Number Placeholder 2">
            <a:extLst>
              <a:ext uri="{FF2B5EF4-FFF2-40B4-BE49-F238E27FC236}">
                <a16:creationId xmlns:a16="http://schemas.microsoft.com/office/drawing/2014/main" id="{41CB4901-835F-4022-9322-C482F029E30E}"/>
              </a:ext>
            </a:extLst>
          </p:cNvPr>
          <p:cNvSpPr>
            <a:spLocks noGrp="1"/>
          </p:cNvSpPr>
          <p:nvPr>
            <p:ph type="sldNum" sz="quarter" idx="12"/>
          </p:nvPr>
        </p:nvSpPr>
        <p:spPr/>
        <p:txBody>
          <a:bodyPr/>
          <a:lstStyle/>
          <a:p>
            <a:fld id="{3967AAE6-3F0E-46F1-A89C-4A2C8CA0E17A}" type="slidenum">
              <a:rPr lang="en-US" smtClean="0"/>
              <a:t>13</a:t>
            </a:fld>
            <a:endParaRPr lang="en-US" dirty="0"/>
          </a:p>
        </p:txBody>
      </p:sp>
      <p:pic>
        <p:nvPicPr>
          <p:cNvPr id="61445" name="Picture 5">
            <a:extLst>
              <a:ext uri="{FF2B5EF4-FFF2-40B4-BE49-F238E27FC236}">
                <a16:creationId xmlns:a16="http://schemas.microsoft.com/office/drawing/2014/main" id="{8BA27680-0AF6-44F0-B50F-A7F4DBA3F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28" y="3222040"/>
            <a:ext cx="1962098" cy="2250281"/>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a:extLst>
              <a:ext uri="{FF2B5EF4-FFF2-40B4-BE49-F238E27FC236}">
                <a16:creationId xmlns:a16="http://schemas.microsoft.com/office/drawing/2014/main" id="{C29D53D7-6021-4F4B-AC83-7FAD35DC0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53" y="3222040"/>
            <a:ext cx="1791529" cy="22502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A385AC4-8EC1-45A9-96E6-59E6C410EA09}"/>
              </a:ext>
            </a:extLst>
          </p:cNvPr>
          <p:cNvPicPr>
            <a:picLocks noChangeAspect="1"/>
          </p:cNvPicPr>
          <p:nvPr/>
        </p:nvPicPr>
        <p:blipFill>
          <a:blip r:embed="rId4"/>
          <a:stretch>
            <a:fillRect/>
          </a:stretch>
        </p:blipFill>
        <p:spPr>
          <a:xfrm>
            <a:off x="4522304" y="1872387"/>
            <a:ext cx="4326077" cy="370046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Black" panose="020B0A04020102020204" pitchFamily="34" charset="0"/>
              </a:rPr>
              <a:t>Aftermath of Saturday Night Massacre</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latin typeface="Arial Black" panose="020B0A04020102020204" pitchFamily="34" charset="0"/>
              </a:rPr>
              <a:t>Cox Fired by new Acting AG Robert Bork</a:t>
            </a:r>
          </a:p>
          <a:p>
            <a:r>
              <a:rPr lang="en-US" dirty="0" smtClean="0">
                <a:latin typeface="Arial Black" panose="020B0A04020102020204" pitchFamily="34" charset="0"/>
              </a:rPr>
              <a:t>House begins impeachment proceedings</a:t>
            </a:r>
          </a:p>
          <a:p>
            <a:r>
              <a:rPr lang="en-US" dirty="0" smtClean="0">
                <a:latin typeface="Arial Black" panose="020B0A04020102020204" pitchFamily="34" charset="0"/>
              </a:rPr>
              <a:t>New Special Prosecutor Appointed:</a:t>
            </a:r>
          </a:p>
          <a:p>
            <a:pPr lvl="1"/>
            <a:r>
              <a:rPr lang="en-US" dirty="0" smtClean="0">
                <a:latin typeface="Arial Black" panose="020B0A04020102020204" pitchFamily="34" charset="0"/>
              </a:rPr>
              <a:t>Leon </a:t>
            </a:r>
            <a:r>
              <a:rPr lang="en-US" dirty="0" err="1" smtClean="0">
                <a:latin typeface="Arial Black" panose="020B0A04020102020204" pitchFamily="34" charset="0"/>
              </a:rPr>
              <a:t>Jaworski</a:t>
            </a:r>
            <a:r>
              <a:rPr lang="en-US" dirty="0" smtClean="0">
                <a:latin typeface="Arial Black" panose="020B0A04020102020204" pitchFamily="34" charset="0"/>
              </a:rPr>
              <a:t>: I want the tapes</a:t>
            </a:r>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3967AAE6-3F0E-46F1-A89C-4A2C8CA0E17A}" type="slidenum">
              <a:rPr lang="en-US" smtClean="0"/>
              <a:t>14</a:t>
            </a:fld>
            <a:endParaRPr lang="en-US" dirty="0"/>
          </a:p>
        </p:txBody>
      </p:sp>
    </p:spTree>
    <p:extLst>
      <p:ext uri="{BB962C8B-B14F-4D97-AF65-F5344CB8AC3E}">
        <p14:creationId xmlns:p14="http://schemas.microsoft.com/office/powerpoint/2010/main" val="52263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94D406E-6B89-4E2C-97A8-8A5563E23E5C}"/>
              </a:ext>
            </a:extLst>
          </p:cNvPr>
          <p:cNvSpPr>
            <a:spLocks noGrp="1"/>
          </p:cNvSpPr>
          <p:nvPr>
            <p:ph type="title"/>
          </p:nvPr>
        </p:nvSpPr>
        <p:spPr>
          <a:xfrm>
            <a:off x="337930" y="1131094"/>
            <a:ext cx="8177420" cy="994172"/>
          </a:xfrm>
        </p:spPr>
        <p:txBody>
          <a:bodyPr>
            <a:normAutofit/>
          </a:bodyPr>
          <a:lstStyle/>
          <a:p>
            <a:r>
              <a:rPr lang="en-US" altLang="en-US" sz="3000" b="1" dirty="0">
                <a:latin typeface="Arial Black" panose="020B0A04020102020204" pitchFamily="34" charset="0"/>
              </a:rPr>
              <a:t>The Fate of the Tapes</a:t>
            </a:r>
          </a:p>
        </p:txBody>
      </p:sp>
      <p:sp>
        <p:nvSpPr>
          <p:cNvPr id="66563" name="Rectangle 3">
            <a:extLst>
              <a:ext uri="{FF2B5EF4-FFF2-40B4-BE49-F238E27FC236}">
                <a16:creationId xmlns:a16="http://schemas.microsoft.com/office/drawing/2014/main" id="{B5493F17-ACB7-4D30-ACFF-2F415FA62D64}"/>
              </a:ext>
            </a:extLst>
          </p:cNvPr>
          <p:cNvSpPr>
            <a:spLocks noGrp="1"/>
          </p:cNvSpPr>
          <p:nvPr>
            <p:ph idx="1"/>
          </p:nvPr>
        </p:nvSpPr>
        <p:spPr>
          <a:xfrm>
            <a:off x="272988" y="2178896"/>
            <a:ext cx="8242362" cy="3311076"/>
          </a:xfrm>
        </p:spPr>
        <p:txBody>
          <a:bodyPr>
            <a:normAutofit/>
          </a:bodyPr>
          <a:lstStyle/>
          <a:p>
            <a:r>
              <a:rPr lang="en-US" altLang="en-US" sz="2400" b="1" dirty="0">
                <a:latin typeface="Arial Black" panose="020B0A04020102020204" pitchFamily="34" charset="0"/>
              </a:rPr>
              <a:t>US Supreme Court Ruling </a:t>
            </a:r>
          </a:p>
          <a:p>
            <a:pPr lvl="1"/>
            <a:r>
              <a:rPr lang="en-US" altLang="en-US" sz="2400" b="1" dirty="0">
                <a:latin typeface="Arial Black" panose="020B0A04020102020204" pitchFamily="34" charset="0"/>
                <a:hlinkClick r:id="rId2"/>
              </a:rPr>
              <a:t>US v. Nixon</a:t>
            </a:r>
            <a:endParaRPr lang="en-US" altLang="en-US" sz="2400" b="1" dirty="0">
              <a:latin typeface="Arial Black" panose="020B0A04020102020204" pitchFamily="34" charset="0"/>
            </a:endParaRPr>
          </a:p>
          <a:p>
            <a:r>
              <a:rPr lang="en-US" altLang="en-US" sz="2400" b="1" dirty="0">
                <a:latin typeface="Arial Black" panose="020B0A04020102020204" pitchFamily="34" charset="0"/>
              </a:rPr>
              <a:t>From Washington </a:t>
            </a:r>
            <a:r>
              <a:rPr lang="en-US" altLang="en-US" sz="2400" b="1" dirty="0">
                <a:latin typeface="Arial Black" panose="020B0A04020102020204" pitchFamily="34" charset="0"/>
                <a:hlinkClick r:id="rId3"/>
              </a:rPr>
              <a:t>Post</a:t>
            </a:r>
            <a:endParaRPr lang="en-US" altLang="en-US" sz="2400" b="1" dirty="0">
              <a:latin typeface="Arial Black" panose="020B0A04020102020204" pitchFamily="34" charset="0"/>
            </a:endParaRPr>
          </a:p>
          <a:p>
            <a:r>
              <a:rPr lang="en-US" altLang="en-US" sz="2400" b="1" dirty="0">
                <a:latin typeface="Arial Black" panose="020B0A04020102020204" pitchFamily="34" charset="0"/>
              </a:rPr>
              <a:t>The </a:t>
            </a:r>
            <a:r>
              <a:rPr lang="en-US" altLang="en-US" sz="2400" b="1" dirty="0">
                <a:latin typeface="Arial Black" panose="020B0A04020102020204" pitchFamily="34" charset="0"/>
                <a:hlinkClick r:id="rId4"/>
              </a:rPr>
              <a:t>“Smoking Gun” </a:t>
            </a:r>
            <a:r>
              <a:rPr lang="en-US" altLang="en-US" sz="2400" b="1" dirty="0">
                <a:latin typeface="Arial Black" panose="020B0A04020102020204" pitchFamily="34" charset="0"/>
              </a:rPr>
              <a:t>Tape</a:t>
            </a:r>
          </a:p>
          <a:p>
            <a:r>
              <a:rPr lang="en-US" altLang="en-US" sz="2400" b="1" dirty="0">
                <a:latin typeface="Arial Black" panose="020B0A04020102020204" pitchFamily="34" charset="0"/>
                <a:hlinkClick r:id="rId5"/>
              </a:rPr>
              <a:t>Nixontapes.org</a:t>
            </a:r>
            <a:r>
              <a:rPr lang="en-US" altLang="en-US" sz="2400" b="1" dirty="0">
                <a:latin typeface="Arial Black" panose="020B0A04020102020204" pitchFamily="34" charset="0"/>
              </a:rPr>
              <a:t>: </a:t>
            </a:r>
          </a:p>
          <a:p>
            <a:pPr lvl="1"/>
            <a:r>
              <a:rPr lang="en-US" altLang="en-US" sz="2400" b="1" dirty="0">
                <a:latin typeface="Arial Black" panose="020B0A04020102020204" pitchFamily="34" charset="0"/>
              </a:rPr>
              <a:t>Source for Nixon tapes on </a:t>
            </a:r>
          </a:p>
          <a:p>
            <a:pPr marL="0" indent="0">
              <a:buNone/>
            </a:pPr>
            <a:r>
              <a:rPr lang="en-US" altLang="en-US" sz="2400" b="1" dirty="0">
                <a:latin typeface="Arial Black" panose="020B0A04020102020204" pitchFamily="34" charset="0"/>
              </a:rPr>
              <a:t>	every subject</a:t>
            </a:r>
          </a:p>
        </p:txBody>
      </p:sp>
      <p:sp>
        <p:nvSpPr>
          <p:cNvPr id="3" name="Slide Number Placeholder 2">
            <a:extLst>
              <a:ext uri="{FF2B5EF4-FFF2-40B4-BE49-F238E27FC236}">
                <a16:creationId xmlns:a16="http://schemas.microsoft.com/office/drawing/2014/main" id="{ACB06DCC-5BC9-4BB8-AABC-9D4A703B4325}"/>
              </a:ext>
            </a:extLst>
          </p:cNvPr>
          <p:cNvSpPr>
            <a:spLocks noGrp="1"/>
          </p:cNvSpPr>
          <p:nvPr>
            <p:ph type="sldNum" sz="quarter" idx="12"/>
          </p:nvPr>
        </p:nvSpPr>
        <p:spPr/>
        <p:txBody>
          <a:bodyPr/>
          <a:lstStyle/>
          <a:p>
            <a:fld id="{3967AAE6-3F0E-46F1-A89C-4A2C8CA0E17A}" type="slidenum">
              <a:rPr lang="en-US" smtClean="0"/>
              <a:t>15</a:t>
            </a:fld>
            <a:endParaRPr lang="en-US" dirty="0"/>
          </a:p>
        </p:txBody>
      </p:sp>
      <p:pic>
        <p:nvPicPr>
          <p:cNvPr id="2" name="Picture 1">
            <a:extLst>
              <a:ext uri="{FF2B5EF4-FFF2-40B4-BE49-F238E27FC236}">
                <a16:creationId xmlns:a16="http://schemas.microsoft.com/office/drawing/2014/main" id="{4C4519E5-AE0E-4D60-8CD4-843CCEB978BE}"/>
              </a:ext>
            </a:extLst>
          </p:cNvPr>
          <p:cNvPicPr>
            <a:picLocks noChangeAspect="1"/>
          </p:cNvPicPr>
          <p:nvPr/>
        </p:nvPicPr>
        <p:blipFill>
          <a:blip r:embed="rId6"/>
          <a:stretch>
            <a:fillRect/>
          </a:stretch>
        </p:blipFill>
        <p:spPr>
          <a:xfrm>
            <a:off x="5453756" y="1287119"/>
            <a:ext cx="3352314" cy="42837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651F-2982-4840-B09D-D374FCF674D6}"/>
              </a:ext>
            </a:extLst>
          </p:cNvPr>
          <p:cNvSpPr>
            <a:spLocks noGrp="1"/>
          </p:cNvSpPr>
          <p:nvPr>
            <p:ph type="title"/>
          </p:nvPr>
        </p:nvSpPr>
        <p:spPr/>
        <p:txBody>
          <a:bodyPr/>
          <a:lstStyle/>
          <a:p>
            <a:r>
              <a:rPr lang="en-US" dirty="0">
                <a:latin typeface="Arial Black" panose="020B0A04020102020204" pitchFamily="34" charset="0"/>
              </a:rPr>
              <a:t>Unfortunate Campaign Slogans</a:t>
            </a:r>
          </a:p>
        </p:txBody>
      </p:sp>
      <p:pic>
        <p:nvPicPr>
          <p:cNvPr id="6" name="Content Placeholder 5">
            <a:extLst>
              <a:ext uri="{FF2B5EF4-FFF2-40B4-BE49-F238E27FC236}">
                <a16:creationId xmlns:a16="http://schemas.microsoft.com/office/drawing/2014/main" id="{B7C54C76-04B2-46D1-B240-F26D1F4AC81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884190" y="2074069"/>
            <a:ext cx="3282368" cy="4282282"/>
          </a:xfrm>
        </p:spPr>
      </p:pic>
      <p:sp>
        <p:nvSpPr>
          <p:cNvPr id="4" name="Slide Number Placeholder 3">
            <a:extLst>
              <a:ext uri="{FF2B5EF4-FFF2-40B4-BE49-F238E27FC236}">
                <a16:creationId xmlns:a16="http://schemas.microsoft.com/office/drawing/2014/main" id="{3360E29E-8834-4D25-8137-BFFE828EC850}"/>
              </a:ext>
            </a:extLst>
          </p:cNvPr>
          <p:cNvSpPr>
            <a:spLocks noGrp="1"/>
          </p:cNvSpPr>
          <p:nvPr>
            <p:ph type="sldNum" sz="quarter" idx="12"/>
          </p:nvPr>
        </p:nvSpPr>
        <p:spPr/>
        <p:txBody>
          <a:bodyPr/>
          <a:lstStyle/>
          <a:p>
            <a:fld id="{3967AAE6-3F0E-46F1-A89C-4A2C8CA0E17A}" type="slidenum">
              <a:rPr lang="en-US" smtClean="0"/>
              <a:t>16</a:t>
            </a:fld>
            <a:endParaRPr lang="en-US" dirty="0"/>
          </a:p>
        </p:txBody>
      </p:sp>
      <p:pic>
        <p:nvPicPr>
          <p:cNvPr id="8" name="Picture 7">
            <a:extLst>
              <a:ext uri="{FF2B5EF4-FFF2-40B4-BE49-F238E27FC236}">
                <a16:creationId xmlns:a16="http://schemas.microsoft.com/office/drawing/2014/main" id="{48EF867A-0D47-4DCC-94E5-62E29A9D3B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25700" y="2074069"/>
            <a:ext cx="3121153" cy="4282282"/>
          </a:xfrm>
          <a:prstGeom prst="rect">
            <a:avLst/>
          </a:prstGeom>
        </p:spPr>
      </p:pic>
    </p:spTree>
    <p:extLst>
      <p:ext uri="{BB962C8B-B14F-4D97-AF65-F5344CB8AC3E}">
        <p14:creationId xmlns:p14="http://schemas.microsoft.com/office/powerpoint/2010/main" val="2395761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Arial Black" panose="020B0A04020102020204" pitchFamily="34" charset="0"/>
              </a:rPr>
              <a:t>Impeachment:</a:t>
            </a:r>
            <a:br>
              <a:rPr lang="en-US" dirty="0">
                <a:latin typeface="Arial Black" panose="020B0A04020102020204" pitchFamily="34" charset="0"/>
              </a:rPr>
            </a:br>
            <a:r>
              <a:rPr lang="en-US" dirty="0">
                <a:latin typeface="Arial Black" panose="020B0A04020102020204" pitchFamily="34" charset="0"/>
              </a:rPr>
              <a:t>House of Representatives</a:t>
            </a:r>
          </a:p>
        </p:txBody>
      </p:sp>
      <p:sp>
        <p:nvSpPr>
          <p:cNvPr id="5" name="Content Placeholder 4"/>
          <p:cNvSpPr>
            <a:spLocks noGrp="1"/>
          </p:cNvSpPr>
          <p:nvPr>
            <p:ph idx="1"/>
          </p:nvPr>
        </p:nvSpPr>
        <p:spPr>
          <a:xfrm>
            <a:off x="319177" y="2226469"/>
            <a:ext cx="8196173" cy="3081624"/>
          </a:xfrm>
        </p:spPr>
        <p:txBody>
          <a:bodyPr>
            <a:normAutofit/>
          </a:bodyPr>
          <a:lstStyle/>
          <a:p>
            <a:pPr marL="0" indent="0">
              <a:buNone/>
            </a:pPr>
            <a:r>
              <a:rPr lang="en-US" sz="3200" dirty="0">
                <a:latin typeface="Arial Black" panose="020B0A04020102020204" pitchFamily="34" charset="0"/>
                <a:cs typeface="Arial" panose="020B0604020202020204" pitchFamily="34" charset="0"/>
              </a:rPr>
              <a:t>US Constitution</a:t>
            </a:r>
          </a:p>
          <a:p>
            <a:r>
              <a:rPr lang="en-US" sz="3200" b="1" dirty="0">
                <a:latin typeface="Arial" panose="020B0604020202020204" pitchFamily="34" charset="0"/>
                <a:cs typeface="Arial" panose="020B0604020202020204" pitchFamily="34" charset="0"/>
              </a:rPr>
              <a:t>Article I, Section 2, Clause 5: ”The House of Representatives shall chuse their Speaker and other Officers; and shall have the sole Power of Impeachment.”</a:t>
            </a:r>
          </a:p>
          <a:p>
            <a:endParaRPr lang="en-US" sz="2400" dirty="0">
              <a:latin typeface="Arial" panose="020B0604020202020204" pitchFamily="34" charset="0"/>
              <a:cs typeface="Arial" panose="020B0604020202020204" pitchFamily="34" charset="0"/>
            </a:endParaRPr>
          </a:p>
          <a:p>
            <a:pPr marL="0" indent="0">
              <a:buNone/>
            </a:pPr>
            <a:endParaRPr lang="en-US" dirty="0"/>
          </a:p>
        </p:txBody>
      </p:sp>
      <p:sp>
        <p:nvSpPr>
          <p:cNvPr id="2" name="Slide Number Placeholder 1">
            <a:extLst>
              <a:ext uri="{FF2B5EF4-FFF2-40B4-BE49-F238E27FC236}">
                <a16:creationId xmlns:a16="http://schemas.microsoft.com/office/drawing/2014/main" id="{13D3FFCA-AB85-43FF-8DF1-F16248A313C4}"/>
              </a:ext>
            </a:extLst>
          </p:cNvPr>
          <p:cNvSpPr>
            <a:spLocks noGrp="1"/>
          </p:cNvSpPr>
          <p:nvPr>
            <p:ph type="sldNum" sz="quarter" idx="12"/>
          </p:nvPr>
        </p:nvSpPr>
        <p:spPr/>
        <p:txBody>
          <a:bodyPr/>
          <a:lstStyle/>
          <a:p>
            <a:fld id="{3967AAE6-3F0E-46F1-A89C-4A2C8CA0E17A}" type="slidenum">
              <a:rPr lang="en-US" smtClean="0"/>
              <a:t>17</a:t>
            </a:fld>
            <a:endParaRPr lang="en-US" dirty="0"/>
          </a:p>
        </p:txBody>
      </p:sp>
    </p:spTree>
    <p:extLst>
      <p:ext uri="{BB962C8B-B14F-4D97-AF65-F5344CB8AC3E}">
        <p14:creationId xmlns:p14="http://schemas.microsoft.com/office/powerpoint/2010/main" val="81637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Impeachment:</a:t>
            </a:r>
            <a:br>
              <a:rPr lang="en-US" dirty="0">
                <a:latin typeface="Arial Black" panose="020B0A04020102020204" pitchFamily="34" charset="0"/>
              </a:rPr>
            </a:br>
            <a:r>
              <a:rPr lang="en-US" dirty="0">
                <a:latin typeface="Arial Black" panose="020B0A04020102020204" pitchFamily="34" charset="0"/>
              </a:rPr>
              <a:t>US Senate</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latin typeface="Arial Black" panose="020B0A04020102020204" pitchFamily="34" charset="0"/>
              </a:rPr>
              <a:t>US Constitution</a:t>
            </a:r>
          </a:p>
          <a:p>
            <a:r>
              <a:rPr lang="en-US" b="1" dirty="0">
                <a:latin typeface="Arial" panose="020B0604020202020204" pitchFamily="34" charset="0"/>
                <a:cs typeface="Arial" panose="020B0604020202020204" pitchFamily="34" charset="0"/>
              </a:rPr>
              <a:t>Article 1, Section 3, Clause 6:  “The Senate shall have the sole Power to try all Impeachments. When sitting for that Purpose, they shall be on Oath or Affirmation. When the President of the United States is tried, the Chief Justice shall preside: And no Person shall be convicted without the Concurrence of two thirds of the Members present.”</a:t>
            </a:r>
          </a:p>
          <a:p>
            <a:pPr marL="0" indent="0">
              <a:buNone/>
            </a:pP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Article 1, Section 3, Clause 7: “Judgment in Cases of impeachment shall not extend further than to removal from Office, and disqualification to hold and enjoy any Office of honor, Trust or Profit under the United States: but the Party convicted shall nevertheless be liable and subject to Indictment, Trial, Judgment and Punishment, according to Law.”</a:t>
            </a:r>
          </a:p>
          <a:p>
            <a:pPr marL="0" indent="0">
              <a:buNone/>
            </a:pPr>
            <a:endParaRPr lang="en-US"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618493FF-20AD-4347-A301-D88D0CCAA057}"/>
              </a:ext>
            </a:extLst>
          </p:cNvPr>
          <p:cNvSpPr>
            <a:spLocks noGrp="1"/>
          </p:cNvSpPr>
          <p:nvPr>
            <p:ph type="sldNum" sz="quarter" idx="12"/>
          </p:nvPr>
        </p:nvSpPr>
        <p:spPr/>
        <p:txBody>
          <a:bodyPr/>
          <a:lstStyle/>
          <a:p>
            <a:fld id="{3967AAE6-3F0E-46F1-A89C-4A2C8CA0E17A}" type="slidenum">
              <a:rPr lang="en-US" smtClean="0"/>
              <a:t>18</a:t>
            </a:fld>
            <a:endParaRPr lang="en-US" dirty="0"/>
          </a:p>
        </p:txBody>
      </p:sp>
    </p:spTree>
    <p:extLst>
      <p:ext uri="{BB962C8B-B14F-4D97-AF65-F5344CB8AC3E}">
        <p14:creationId xmlns:p14="http://schemas.microsoft.com/office/powerpoint/2010/main" val="299164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Standard for Impeachment and Removal</a:t>
            </a:r>
          </a:p>
        </p:txBody>
      </p:sp>
      <p:sp>
        <p:nvSpPr>
          <p:cNvPr id="3" name="Content Placeholder 2"/>
          <p:cNvSpPr>
            <a:spLocks noGrp="1"/>
          </p:cNvSpPr>
          <p:nvPr>
            <p:ph idx="1"/>
          </p:nvPr>
        </p:nvSpPr>
        <p:spPr/>
        <p:txBody>
          <a:bodyPr/>
          <a:lstStyle/>
          <a:p>
            <a:pPr marL="0" indent="0">
              <a:buNone/>
            </a:pPr>
            <a:r>
              <a:rPr lang="en-US" sz="2400" b="1" dirty="0">
                <a:latin typeface="Arial" panose="020B0604020202020204" pitchFamily="34" charset="0"/>
                <a:cs typeface="Arial" panose="020B0604020202020204" pitchFamily="34" charset="0"/>
              </a:rPr>
              <a:t>US Constitution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Article 2, Section 4:  “The President, Vice President and all civil Officers of the United States, shall be removed from Office on Impeachment for, and Conviction of, Treason, Bribery, or other high Crimes and Misdemeanors.”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C40FED4-36E0-4DF5-8E34-09213B52F38B}"/>
              </a:ext>
            </a:extLst>
          </p:cNvPr>
          <p:cNvSpPr>
            <a:spLocks noGrp="1"/>
          </p:cNvSpPr>
          <p:nvPr>
            <p:ph type="sldNum" sz="quarter" idx="12"/>
          </p:nvPr>
        </p:nvSpPr>
        <p:spPr/>
        <p:txBody>
          <a:bodyPr/>
          <a:lstStyle/>
          <a:p>
            <a:fld id="{3967AAE6-3F0E-46F1-A89C-4A2C8CA0E17A}" type="slidenum">
              <a:rPr lang="en-US" smtClean="0"/>
              <a:t>19</a:t>
            </a:fld>
            <a:endParaRPr lang="en-US" dirty="0"/>
          </a:p>
        </p:txBody>
      </p:sp>
    </p:spTree>
    <p:extLst>
      <p:ext uri="{BB962C8B-B14F-4D97-AF65-F5344CB8AC3E}">
        <p14:creationId xmlns:p14="http://schemas.microsoft.com/office/powerpoint/2010/main" val="61122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5D7B0EA-7CD6-425F-938D-CD17FA50BD05}"/>
              </a:ext>
            </a:extLst>
          </p:cNvPr>
          <p:cNvSpPr>
            <a:spLocks noGrp="1"/>
          </p:cNvSpPr>
          <p:nvPr>
            <p:ph type="title"/>
          </p:nvPr>
        </p:nvSpPr>
        <p:spPr/>
        <p:txBody>
          <a:bodyPr/>
          <a:lstStyle/>
          <a:p>
            <a:r>
              <a:rPr lang="en-US" altLang="en-US" b="1" dirty="0">
                <a:latin typeface="Arial Black" panose="020B0A04020102020204" pitchFamily="34" charset="0"/>
              </a:rPr>
              <a:t>Watergate Scandal</a:t>
            </a:r>
          </a:p>
        </p:txBody>
      </p:sp>
      <p:sp>
        <p:nvSpPr>
          <p:cNvPr id="54275" name="Rectangle 3">
            <a:extLst>
              <a:ext uri="{FF2B5EF4-FFF2-40B4-BE49-F238E27FC236}">
                <a16:creationId xmlns:a16="http://schemas.microsoft.com/office/drawing/2014/main" id="{8BCE547F-78D5-4538-9BDF-2E3FDE80C6B5}"/>
              </a:ext>
            </a:extLst>
          </p:cNvPr>
          <p:cNvSpPr>
            <a:spLocks noGrp="1"/>
          </p:cNvSpPr>
          <p:nvPr>
            <p:ph idx="1"/>
          </p:nvPr>
        </p:nvSpPr>
        <p:spPr>
          <a:xfrm>
            <a:off x="628650" y="1889185"/>
            <a:ext cx="7886700" cy="4528867"/>
          </a:xfrm>
        </p:spPr>
        <p:txBody>
          <a:bodyPr>
            <a:normAutofit/>
          </a:bodyPr>
          <a:lstStyle/>
          <a:p>
            <a:pPr marL="0" indent="0">
              <a:buNone/>
            </a:pPr>
            <a:r>
              <a:rPr lang="en-US" altLang="en-US" b="1" dirty="0">
                <a:latin typeface="Arial Black" panose="020B0A04020102020204" pitchFamily="34" charset="0"/>
                <a:hlinkClick r:id="rId2"/>
              </a:rPr>
              <a:t>Comparison</a:t>
            </a:r>
            <a:r>
              <a:rPr lang="en-US" altLang="en-US" b="1" dirty="0">
                <a:latin typeface="Arial Black" panose="020B0A04020102020204" pitchFamily="34" charset="0"/>
              </a:rPr>
              <a:t> to other scandals</a:t>
            </a:r>
          </a:p>
          <a:p>
            <a:pPr marL="0" indent="0">
              <a:buNone/>
            </a:pPr>
            <a:endParaRPr lang="en-US" altLang="en-US" b="1" dirty="0">
              <a:latin typeface="Arial Black" panose="020B0A04020102020204" pitchFamily="34" charset="0"/>
            </a:endParaRPr>
          </a:p>
          <a:p>
            <a:pPr marL="0" indent="0">
              <a:buNone/>
            </a:pPr>
            <a:r>
              <a:rPr lang="en-US" altLang="en-US" b="1" dirty="0">
                <a:latin typeface="Arial Black" panose="020B0A04020102020204" pitchFamily="34" charset="0"/>
              </a:rPr>
              <a:t>Lessons</a:t>
            </a:r>
          </a:p>
          <a:p>
            <a:pPr marL="457200" indent="-457200">
              <a:buFont typeface="Arial" panose="020B0604020202020204" pitchFamily="34" charset="0"/>
              <a:buAutoNum type="arabicPeriod"/>
            </a:pPr>
            <a:r>
              <a:rPr lang="en-US" altLang="en-US" b="1" dirty="0" smtClean="0">
                <a:latin typeface="Arial Black" panose="020B0A04020102020204" pitchFamily="34" charset="0"/>
              </a:rPr>
              <a:t>Character Matters</a:t>
            </a:r>
          </a:p>
          <a:p>
            <a:pPr marL="457200" indent="-457200">
              <a:buFont typeface="Arial" panose="020B0604020202020204" pitchFamily="34" charset="0"/>
              <a:buAutoNum type="arabicPeriod"/>
            </a:pPr>
            <a:r>
              <a:rPr lang="en-US" altLang="en-US" b="1" dirty="0" smtClean="0">
                <a:latin typeface="Arial Black" panose="020B0A04020102020204" pitchFamily="34" charset="0"/>
              </a:rPr>
              <a:t>Staff </a:t>
            </a:r>
            <a:r>
              <a:rPr lang="en-US" altLang="en-US" b="1" dirty="0">
                <a:latin typeface="Arial Black" panose="020B0A04020102020204" pitchFamily="34" charset="0"/>
              </a:rPr>
              <a:t>loyalty is double-edged sword</a:t>
            </a:r>
          </a:p>
        </p:txBody>
      </p:sp>
      <p:sp>
        <p:nvSpPr>
          <p:cNvPr id="2" name="Slide Number Placeholder 1">
            <a:extLst>
              <a:ext uri="{FF2B5EF4-FFF2-40B4-BE49-F238E27FC236}">
                <a16:creationId xmlns:a16="http://schemas.microsoft.com/office/drawing/2014/main" id="{D7952863-E9B5-43CD-897B-3DAB16153CC9}"/>
              </a:ext>
            </a:extLst>
          </p:cNvPr>
          <p:cNvSpPr>
            <a:spLocks noGrp="1"/>
          </p:cNvSpPr>
          <p:nvPr>
            <p:ph type="sldNum" sz="quarter" idx="12"/>
          </p:nvPr>
        </p:nvSpPr>
        <p:spPr/>
        <p:txBody>
          <a:bodyPr/>
          <a:lstStyle/>
          <a:p>
            <a:fld id="{3967AAE6-3F0E-46F1-A89C-4A2C8CA0E17A}"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8F5039B-386E-457A-B9D3-20A81D794CB1}"/>
              </a:ext>
            </a:extLst>
          </p:cNvPr>
          <p:cNvSpPr>
            <a:spLocks noGrp="1"/>
          </p:cNvSpPr>
          <p:nvPr>
            <p:ph type="title"/>
          </p:nvPr>
        </p:nvSpPr>
        <p:spPr>
          <a:xfrm>
            <a:off x="367747" y="1131095"/>
            <a:ext cx="8147603" cy="638337"/>
          </a:xfrm>
        </p:spPr>
        <p:txBody>
          <a:bodyPr>
            <a:normAutofit fontScale="90000"/>
          </a:bodyPr>
          <a:lstStyle/>
          <a:p>
            <a:r>
              <a:rPr lang="en-US" altLang="en-US" b="1" dirty="0">
                <a:latin typeface="Arial Black" panose="020B0A04020102020204" pitchFamily="34" charset="0"/>
              </a:rPr>
              <a:t>Impeachment of Nixon Begins</a:t>
            </a:r>
          </a:p>
        </p:txBody>
      </p:sp>
      <p:sp>
        <p:nvSpPr>
          <p:cNvPr id="70659" name="Rectangle 3">
            <a:extLst>
              <a:ext uri="{FF2B5EF4-FFF2-40B4-BE49-F238E27FC236}">
                <a16:creationId xmlns:a16="http://schemas.microsoft.com/office/drawing/2014/main" id="{06CD92B0-850A-4E19-97DE-67AFF2CC8D90}"/>
              </a:ext>
            </a:extLst>
          </p:cNvPr>
          <p:cNvSpPr>
            <a:spLocks noGrp="1"/>
          </p:cNvSpPr>
          <p:nvPr>
            <p:ph idx="1"/>
          </p:nvPr>
        </p:nvSpPr>
        <p:spPr>
          <a:xfrm>
            <a:off x="367747" y="2226469"/>
            <a:ext cx="8147603" cy="3263504"/>
          </a:xfrm>
        </p:spPr>
        <p:txBody>
          <a:bodyPr>
            <a:normAutofit/>
          </a:bodyPr>
          <a:lstStyle/>
          <a:p>
            <a:r>
              <a:rPr lang="en-US" altLang="en-US" sz="2400" b="1" dirty="0">
                <a:latin typeface="Arial Black" panose="020B0A04020102020204" pitchFamily="34" charset="0"/>
                <a:hlinkClick r:id="rId2"/>
              </a:rPr>
              <a:t>Articles of Impeachment</a:t>
            </a:r>
            <a:endParaRPr lang="en-US" altLang="en-US" sz="2400" b="1" dirty="0">
              <a:latin typeface="Arial Black" panose="020B0A04020102020204" pitchFamily="34" charset="0"/>
            </a:endParaRPr>
          </a:p>
          <a:p>
            <a:pPr marL="685800" lvl="1" indent="-342900">
              <a:buFont typeface="+mj-lt"/>
              <a:buAutoNum type="arabicPeriod"/>
            </a:pPr>
            <a:r>
              <a:rPr lang="en-US" altLang="en-US" sz="2100" b="1" dirty="0">
                <a:latin typeface="Arial Black" panose="020B0A04020102020204" pitchFamily="34" charset="0"/>
              </a:rPr>
              <a:t>Obstruction of Justice</a:t>
            </a:r>
          </a:p>
          <a:p>
            <a:pPr marL="685800" lvl="1" indent="-342900">
              <a:buFont typeface="+mj-lt"/>
              <a:buAutoNum type="arabicPeriod"/>
            </a:pPr>
            <a:r>
              <a:rPr lang="en-US" altLang="en-US" sz="2100" b="1" dirty="0">
                <a:latin typeface="Arial Black" panose="020B0A04020102020204" pitchFamily="34" charset="0"/>
              </a:rPr>
              <a:t>Abuse of Power</a:t>
            </a:r>
          </a:p>
          <a:p>
            <a:pPr marL="685800" lvl="1" indent="-342900">
              <a:buFont typeface="+mj-lt"/>
              <a:buAutoNum type="arabicPeriod"/>
            </a:pPr>
            <a:r>
              <a:rPr lang="en-US" altLang="en-US" sz="2100" b="1" dirty="0">
                <a:latin typeface="Arial Black" panose="020B0A04020102020204" pitchFamily="34" charset="0"/>
              </a:rPr>
              <a:t>Contempt of Congress</a:t>
            </a:r>
          </a:p>
          <a:p>
            <a:r>
              <a:rPr lang="en-US" altLang="en-US" sz="2400" b="1" dirty="0">
                <a:latin typeface="Arial Black" panose="020B0A04020102020204" pitchFamily="34" charset="0"/>
              </a:rPr>
              <a:t>House Judiciary Committee </a:t>
            </a:r>
          </a:p>
          <a:p>
            <a:pPr lvl="1"/>
            <a:r>
              <a:rPr lang="en-US" altLang="en-US" sz="2100" b="1" dirty="0">
                <a:latin typeface="Arial Black" panose="020B0A04020102020204" pitchFamily="34" charset="0"/>
                <a:hlinkClick r:id="rId3"/>
              </a:rPr>
              <a:t>Impeachment Hearings</a:t>
            </a:r>
            <a:endParaRPr lang="en-US" altLang="en-US" sz="2100" b="1" dirty="0">
              <a:latin typeface="Arial Black" panose="020B0A04020102020204" pitchFamily="34" charset="0"/>
            </a:endParaRPr>
          </a:p>
          <a:p>
            <a:r>
              <a:rPr lang="en-US" altLang="en-US" sz="2400" b="1" dirty="0">
                <a:latin typeface="Arial Black" panose="020B0A04020102020204" pitchFamily="34" charset="0"/>
              </a:rPr>
              <a:t>Gerald Ford Library </a:t>
            </a:r>
          </a:p>
          <a:p>
            <a:pPr lvl="1"/>
            <a:r>
              <a:rPr lang="en-US" altLang="en-US" sz="2100" b="1" dirty="0">
                <a:latin typeface="Arial Black" panose="020B0A04020102020204" pitchFamily="34" charset="0"/>
                <a:hlinkClick r:id="rId4"/>
              </a:rPr>
              <a:t>Watergate</a:t>
            </a:r>
            <a:r>
              <a:rPr lang="en-US" altLang="en-US" sz="2100" b="1" dirty="0">
                <a:latin typeface="Arial Black" panose="020B0A04020102020204" pitchFamily="34" charset="0"/>
              </a:rPr>
              <a:t> Info</a:t>
            </a:r>
          </a:p>
        </p:txBody>
      </p:sp>
      <p:sp>
        <p:nvSpPr>
          <p:cNvPr id="3" name="Slide Number Placeholder 2">
            <a:extLst>
              <a:ext uri="{FF2B5EF4-FFF2-40B4-BE49-F238E27FC236}">
                <a16:creationId xmlns:a16="http://schemas.microsoft.com/office/drawing/2014/main" id="{1E63CC77-E224-4C71-BB9D-07517F29648C}"/>
              </a:ext>
            </a:extLst>
          </p:cNvPr>
          <p:cNvSpPr>
            <a:spLocks noGrp="1"/>
          </p:cNvSpPr>
          <p:nvPr>
            <p:ph type="sldNum" sz="quarter" idx="12"/>
          </p:nvPr>
        </p:nvSpPr>
        <p:spPr/>
        <p:txBody>
          <a:bodyPr/>
          <a:lstStyle/>
          <a:p>
            <a:fld id="{3967AAE6-3F0E-46F1-A89C-4A2C8CA0E17A}" type="slidenum">
              <a:rPr lang="en-US" smtClean="0"/>
              <a:t>20</a:t>
            </a:fld>
            <a:endParaRPr lang="en-US" dirty="0"/>
          </a:p>
        </p:txBody>
      </p:sp>
      <p:pic>
        <p:nvPicPr>
          <p:cNvPr id="2" name="Picture 1">
            <a:extLst>
              <a:ext uri="{FF2B5EF4-FFF2-40B4-BE49-F238E27FC236}">
                <a16:creationId xmlns:a16="http://schemas.microsoft.com/office/drawing/2014/main" id="{ED65931A-1CBF-4B7E-AF5A-56203DB941A4}"/>
              </a:ext>
            </a:extLst>
          </p:cNvPr>
          <p:cNvPicPr>
            <a:picLocks noChangeAspect="1"/>
          </p:cNvPicPr>
          <p:nvPr/>
        </p:nvPicPr>
        <p:blipFill>
          <a:blip r:embed="rId5"/>
          <a:stretch>
            <a:fillRect/>
          </a:stretch>
        </p:blipFill>
        <p:spPr>
          <a:xfrm>
            <a:off x="5425031" y="2029421"/>
            <a:ext cx="3444439" cy="3657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162B3C7-E57B-4ED7-9ACD-D2ACC5982080}"/>
              </a:ext>
            </a:extLst>
          </p:cNvPr>
          <p:cNvSpPr>
            <a:spLocks noGrp="1"/>
          </p:cNvSpPr>
          <p:nvPr>
            <p:ph type="title"/>
          </p:nvPr>
        </p:nvSpPr>
        <p:spPr/>
        <p:txBody>
          <a:bodyPr>
            <a:normAutofit/>
          </a:bodyPr>
          <a:lstStyle/>
          <a:p>
            <a:r>
              <a:rPr lang="en-US" altLang="en-US" sz="3000" b="1" dirty="0">
                <a:latin typeface="Arial Black" panose="020B0A04020102020204" pitchFamily="34" charset="0"/>
              </a:rPr>
              <a:t>Vice President Spiro Agnew</a:t>
            </a:r>
          </a:p>
        </p:txBody>
      </p:sp>
      <p:sp>
        <p:nvSpPr>
          <p:cNvPr id="68611" name="Rectangle 3">
            <a:extLst>
              <a:ext uri="{FF2B5EF4-FFF2-40B4-BE49-F238E27FC236}">
                <a16:creationId xmlns:a16="http://schemas.microsoft.com/office/drawing/2014/main" id="{99A419E4-12AB-41C0-8866-19D43DDCC740}"/>
              </a:ext>
            </a:extLst>
          </p:cNvPr>
          <p:cNvSpPr>
            <a:spLocks noGrp="1"/>
          </p:cNvSpPr>
          <p:nvPr>
            <p:ph idx="1"/>
          </p:nvPr>
        </p:nvSpPr>
        <p:spPr/>
        <p:txBody>
          <a:bodyPr>
            <a:normAutofit/>
          </a:bodyPr>
          <a:lstStyle/>
          <a:p>
            <a:r>
              <a:rPr lang="en-US" altLang="en-US" sz="2400" dirty="0">
                <a:latin typeface="Arial Black" panose="020B0A04020102020204" pitchFamily="34" charset="0"/>
              </a:rPr>
              <a:t>October 10, 1973</a:t>
            </a:r>
          </a:p>
          <a:p>
            <a:r>
              <a:rPr lang="en-US" altLang="en-US" sz="2400" dirty="0">
                <a:latin typeface="Arial Black" panose="020B0A04020102020204" pitchFamily="34" charset="0"/>
              </a:rPr>
              <a:t>Agnew Resignation</a:t>
            </a:r>
          </a:p>
        </p:txBody>
      </p:sp>
      <p:sp>
        <p:nvSpPr>
          <p:cNvPr id="3" name="Slide Number Placeholder 2">
            <a:extLst>
              <a:ext uri="{FF2B5EF4-FFF2-40B4-BE49-F238E27FC236}">
                <a16:creationId xmlns:a16="http://schemas.microsoft.com/office/drawing/2014/main" id="{46D9A259-764A-4344-9FF3-5680A327C5C2}"/>
              </a:ext>
            </a:extLst>
          </p:cNvPr>
          <p:cNvSpPr>
            <a:spLocks noGrp="1"/>
          </p:cNvSpPr>
          <p:nvPr>
            <p:ph type="sldNum" sz="quarter" idx="12"/>
          </p:nvPr>
        </p:nvSpPr>
        <p:spPr/>
        <p:txBody>
          <a:bodyPr/>
          <a:lstStyle/>
          <a:p>
            <a:fld id="{3967AAE6-3F0E-46F1-A89C-4A2C8CA0E17A}" type="slidenum">
              <a:rPr lang="en-US" smtClean="0"/>
              <a:t>21</a:t>
            </a:fld>
            <a:endParaRPr lang="en-US" dirty="0"/>
          </a:p>
        </p:txBody>
      </p:sp>
      <p:pic>
        <p:nvPicPr>
          <p:cNvPr id="2" name="Picture 1">
            <a:extLst>
              <a:ext uri="{FF2B5EF4-FFF2-40B4-BE49-F238E27FC236}">
                <a16:creationId xmlns:a16="http://schemas.microsoft.com/office/drawing/2014/main" id="{9FEB433B-9485-488A-93BE-BE8124AD41B0}"/>
              </a:ext>
            </a:extLst>
          </p:cNvPr>
          <p:cNvPicPr>
            <a:picLocks noChangeAspect="1"/>
          </p:cNvPicPr>
          <p:nvPr/>
        </p:nvPicPr>
        <p:blipFill>
          <a:blip r:embed="rId2"/>
          <a:stretch>
            <a:fillRect/>
          </a:stretch>
        </p:blipFill>
        <p:spPr>
          <a:xfrm>
            <a:off x="419928" y="3489038"/>
            <a:ext cx="3490156" cy="2000934"/>
          </a:xfrm>
          <a:prstGeom prst="rect">
            <a:avLst/>
          </a:prstGeom>
        </p:spPr>
      </p:pic>
      <p:pic>
        <p:nvPicPr>
          <p:cNvPr id="1026" name="Picture 2" descr="Image result for agnew resigns">
            <a:extLst>
              <a:ext uri="{FF2B5EF4-FFF2-40B4-BE49-F238E27FC236}">
                <a16:creationId xmlns:a16="http://schemas.microsoft.com/office/drawing/2014/main" id="{182FA632-A84D-4EC2-9006-EE6E9E37C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370" y="1898711"/>
            <a:ext cx="3887702" cy="3828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70F8-7BD0-480B-BEA3-2CACB703D508}"/>
              </a:ext>
            </a:extLst>
          </p:cNvPr>
          <p:cNvSpPr>
            <a:spLocks noGrp="1"/>
          </p:cNvSpPr>
          <p:nvPr>
            <p:ph type="title"/>
          </p:nvPr>
        </p:nvSpPr>
        <p:spPr>
          <a:xfrm>
            <a:off x="278296" y="420488"/>
            <a:ext cx="8237054" cy="1569047"/>
          </a:xfrm>
        </p:spPr>
        <p:txBody>
          <a:bodyPr>
            <a:normAutofit fontScale="90000"/>
          </a:bodyPr>
          <a:lstStyle/>
          <a:p>
            <a:r>
              <a:rPr lang="en-US" dirty="0">
                <a:latin typeface="Arial Black" panose="020B0A04020102020204" pitchFamily="34" charset="0"/>
              </a:rPr>
              <a:t>New Vice President Gerald Ford</a:t>
            </a:r>
            <a:br>
              <a:rPr lang="en-US" dirty="0">
                <a:latin typeface="Arial Black" panose="020B0A04020102020204" pitchFamily="34" charset="0"/>
              </a:rPr>
            </a:br>
            <a:r>
              <a:rPr lang="en-US" sz="2700" dirty="0">
                <a:latin typeface="Arial Black" panose="020B0A04020102020204" pitchFamily="34" charset="0"/>
              </a:rPr>
              <a:t>December 6, 1973</a:t>
            </a:r>
            <a:endParaRPr lang="en-US" dirty="0"/>
          </a:p>
        </p:txBody>
      </p:sp>
      <p:sp>
        <p:nvSpPr>
          <p:cNvPr id="3" name="Content Placeholder 2">
            <a:extLst>
              <a:ext uri="{FF2B5EF4-FFF2-40B4-BE49-F238E27FC236}">
                <a16:creationId xmlns:a16="http://schemas.microsoft.com/office/drawing/2014/main" id="{1682BC2D-47D6-483D-B540-4F0C08E87DA9}"/>
              </a:ext>
            </a:extLst>
          </p:cNvPr>
          <p:cNvSpPr>
            <a:spLocks noGrp="1"/>
          </p:cNvSpPr>
          <p:nvPr>
            <p:ph idx="1"/>
          </p:nvPr>
        </p:nvSpPr>
        <p:spPr>
          <a:xfrm>
            <a:off x="278295" y="2226469"/>
            <a:ext cx="8675923" cy="4129882"/>
          </a:xfrm>
        </p:spPr>
        <p:txBody>
          <a:bodyPr>
            <a:normAutofit/>
          </a:bodyPr>
          <a:lstStyle/>
          <a:p>
            <a:pPr marL="0" indent="0">
              <a:buNone/>
            </a:pPr>
            <a:r>
              <a:rPr lang="en-US" sz="1800" dirty="0">
                <a:latin typeface="Arial Black" panose="020B0A04020102020204" pitchFamily="34" charset="0"/>
                <a:hlinkClick r:id="rId2"/>
              </a:rPr>
              <a:t>25</a:t>
            </a:r>
            <a:r>
              <a:rPr lang="en-US" sz="1800" baseline="30000" dirty="0">
                <a:latin typeface="Arial Black" panose="020B0A04020102020204" pitchFamily="34" charset="0"/>
                <a:hlinkClick r:id="rId2"/>
              </a:rPr>
              <a:t>th</a:t>
            </a:r>
            <a:r>
              <a:rPr lang="en-US" sz="1800" dirty="0">
                <a:latin typeface="Arial Black" panose="020B0A04020102020204" pitchFamily="34" charset="0"/>
                <a:hlinkClick r:id="rId2"/>
              </a:rPr>
              <a:t> Amendment</a:t>
            </a:r>
            <a:endParaRPr lang="en-US" sz="1800" dirty="0">
              <a:latin typeface="Arial Black" panose="020B0A04020102020204" pitchFamily="34" charset="0"/>
            </a:endParaRPr>
          </a:p>
          <a:p>
            <a:r>
              <a:rPr lang="en-US" sz="1800" dirty="0">
                <a:latin typeface="Arial Black" panose="020B0A04020102020204" pitchFamily="34" charset="0"/>
              </a:rPr>
              <a:t>Passed by Congress </a:t>
            </a:r>
            <a:r>
              <a:rPr lang="en-US" sz="1800" b="1" dirty="0">
                <a:latin typeface="Arial Black" panose="020B0A04020102020204" pitchFamily="34" charset="0"/>
              </a:rPr>
              <a:t>July 6, 1965</a:t>
            </a:r>
          </a:p>
          <a:p>
            <a:r>
              <a:rPr lang="en-US" sz="1800" b="1" dirty="0">
                <a:latin typeface="Arial Black" panose="020B0A04020102020204" pitchFamily="34" charset="0"/>
              </a:rPr>
              <a:t>States ratify by February 10, 1967</a:t>
            </a:r>
            <a:r>
              <a:rPr lang="en-US" sz="1800" dirty="0">
                <a:latin typeface="Arial Black" panose="020B0A04020102020204" pitchFamily="34" charset="0"/>
              </a:rPr>
              <a:t> </a:t>
            </a:r>
          </a:p>
          <a:p>
            <a:r>
              <a:rPr lang="en-US" sz="1800" dirty="0">
                <a:latin typeface="Arial Black" panose="020B0A04020102020204" pitchFamily="34" charset="0"/>
              </a:rPr>
              <a:t>LBJ </a:t>
            </a:r>
            <a:r>
              <a:rPr lang="en-US" sz="1800" b="1" dirty="0">
                <a:latin typeface="Arial Black" panose="020B0A04020102020204" pitchFamily="34" charset="0"/>
              </a:rPr>
              <a:t>February 23, 1967</a:t>
            </a:r>
          </a:p>
          <a:p>
            <a:endParaRPr lang="en-US" sz="1800" b="1" dirty="0">
              <a:latin typeface="Arial Black" panose="020B0A04020102020204" pitchFamily="34" charset="0"/>
            </a:endParaRPr>
          </a:p>
          <a:p>
            <a:pPr marL="0" indent="0">
              <a:buNone/>
            </a:pPr>
            <a:r>
              <a:rPr lang="en-US" sz="1800" b="1" dirty="0">
                <a:latin typeface="Arial Black" panose="020B0A04020102020204" pitchFamily="34" charset="0"/>
              </a:rPr>
              <a:t>Ford Process</a:t>
            </a:r>
          </a:p>
          <a:p>
            <a:r>
              <a:rPr lang="en-US" sz="1800" b="1" dirty="0">
                <a:latin typeface="Arial Black" panose="020B0A04020102020204" pitchFamily="34" charset="0"/>
              </a:rPr>
              <a:t>Appointed by Nixon 10/12/73</a:t>
            </a:r>
          </a:p>
          <a:p>
            <a:r>
              <a:rPr lang="en-US" sz="1800" b="1" dirty="0">
                <a:latin typeface="Arial Black" panose="020B0A04020102020204" pitchFamily="34" charset="0"/>
              </a:rPr>
              <a:t>Approved by Senate 11/27/73</a:t>
            </a:r>
          </a:p>
          <a:p>
            <a:r>
              <a:rPr lang="en-US" sz="1800" b="1" dirty="0">
                <a:latin typeface="Arial Black" panose="020B0A04020102020204" pitchFamily="34" charset="0"/>
              </a:rPr>
              <a:t>Approved by House 12/6/73</a:t>
            </a:r>
          </a:p>
          <a:p>
            <a:pPr marL="0" indent="0">
              <a:buNone/>
            </a:pPr>
            <a:endParaRPr lang="en-US" sz="1800" dirty="0">
              <a:latin typeface="Arial Black" panose="020B0A04020102020204" pitchFamily="34" charset="0"/>
            </a:endParaRPr>
          </a:p>
        </p:txBody>
      </p:sp>
      <p:sp>
        <p:nvSpPr>
          <p:cNvPr id="5" name="Slide Number Placeholder 4">
            <a:extLst>
              <a:ext uri="{FF2B5EF4-FFF2-40B4-BE49-F238E27FC236}">
                <a16:creationId xmlns:a16="http://schemas.microsoft.com/office/drawing/2014/main" id="{836A91D0-2158-4722-9DA7-0299AAA08627}"/>
              </a:ext>
            </a:extLst>
          </p:cNvPr>
          <p:cNvSpPr>
            <a:spLocks noGrp="1"/>
          </p:cNvSpPr>
          <p:nvPr>
            <p:ph type="sldNum" sz="quarter" idx="12"/>
          </p:nvPr>
        </p:nvSpPr>
        <p:spPr/>
        <p:txBody>
          <a:bodyPr/>
          <a:lstStyle/>
          <a:p>
            <a:fld id="{3967AAE6-3F0E-46F1-A89C-4A2C8CA0E17A}" type="slidenum">
              <a:rPr lang="en-US" smtClean="0"/>
              <a:t>22</a:t>
            </a:fld>
            <a:endParaRPr lang="en-US" dirty="0"/>
          </a:p>
        </p:txBody>
      </p:sp>
      <p:pic>
        <p:nvPicPr>
          <p:cNvPr id="4" name="Picture 3">
            <a:extLst>
              <a:ext uri="{FF2B5EF4-FFF2-40B4-BE49-F238E27FC236}">
                <a16:creationId xmlns:a16="http://schemas.microsoft.com/office/drawing/2014/main" id="{C918F8BA-AF33-4978-8EBA-5C99CA34073B}"/>
              </a:ext>
            </a:extLst>
          </p:cNvPr>
          <p:cNvPicPr>
            <a:picLocks noChangeAspect="1"/>
          </p:cNvPicPr>
          <p:nvPr/>
        </p:nvPicPr>
        <p:blipFill>
          <a:blip r:embed="rId3"/>
          <a:stretch>
            <a:fillRect/>
          </a:stretch>
        </p:blipFill>
        <p:spPr>
          <a:xfrm>
            <a:off x="4251465" y="3364007"/>
            <a:ext cx="4512365" cy="2362899"/>
          </a:xfrm>
          <a:prstGeom prst="rect">
            <a:avLst/>
          </a:prstGeom>
        </p:spPr>
      </p:pic>
    </p:spTree>
    <p:extLst>
      <p:ext uri="{BB962C8B-B14F-4D97-AF65-F5344CB8AC3E}">
        <p14:creationId xmlns:p14="http://schemas.microsoft.com/office/powerpoint/2010/main" val="356081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CAE8230-5332-4B1A-9053-B599BFF90A66}"/>
              </a:ext>
            </a:extLst>
          </p:cNvPr>
          <p:cNvSpPr>
            <a:spLocks noGrp="1"/>
          </p:cNvSpPr>
          <p:nvPr>
            <p:ph type="title"/>
          </p:nvPr>
        </p:nvSpPr>
        <p:spPr>
          <a:xfrm>
            <a:off x="409887" y="494955"/>
            <a:ext cx="7886700" cy="445247"/>
          </a:xfrm>
        </p:spPr>
        <p:txBody>
          <a:bodyPr>
            <a:normAutofit fontScale="90000"/>
          </a:bodyPr>
          <a:lstStyle/>
          <a:p>
            <a:r>
              <a:rPr lang="en-US" altLang="en-US" b="1" dirty="0">
                <a:latin typeface="Arial Black" panose="020B0A04020102020204" pitchFamily="34" charset="0"/>
              </a:rPr>
              <a:t>The Fate of Nixon</a:t>
            </a:r>
          </a:p>
        </p:txBody>
      </p:sp>
      <p:sp>
        <p:nvSpPr>
          <p:cNvPr id="67587" name="Rectangle 3">
            <a:extLst>
              <a:ext uri="{FF2B5EF4-FFF2-40B4-BE49-F238E27FC236}">
                <a16:creationId xmlns:a16="http://schemas.microsoft.com/office/drawing/2014/main" id="{83EAA9C5-0EF4-4D35-9BA7-F17D583DA706}"/>
              </a:ext>
            </a:extLst>
          </p:cNvPr>
          <p:cNvSpPr>
            <a:spLocks noGrp="1"/>
          </p:cNvSpPr>
          <p:nvPr>
            <p:ph idx="1"/>
          </p:nvPr>
        </p:nvSpPr>
        <p:spPr>
          <a:xfrm>
            <a:off x="191125" y="1268083"/>
            <a:ext cx="8780347" cy="5313872"/>
          </a:xfrm>
        </p:spPr>
        <p:txBody>
          <a:bodyPr>
            <a:normAutofit/>
          </a:bodyPr>
          <a:lstStyle/>
          <a:p>
            <a:pPr>
              <a:buFont typeface="Arial" panose="020B0604020202020204" pitchFamily="34" charset="0"/>
              <a:buNone/>
            </a:pPr>
            <a:r>
              <a:rPr lang="en-US" altLang="en-US" sz="3200" dirty="0" smtClean="0">
                <a:latin typeface="Arial Black" panose="020B0A04020102020204" pitchFamily="34" charset="0"/>
                <a:hlinkClick r:id="rId2"/>
              </a:rPr>
              <a:t>Resignation</a:t>
            </a:r>
            <a:r>
              <a:rPr lang="en-US" altLang="en-US" sz="3200" dirty="0" smtClean="0">
                <a:latin typeface="Arial Black" panose="020B0A04020102020204" pitchFamily="34" charset="0"/>
              </a:rPr>
              <a:t> speech </a:t>
            </a:r>
            <a:r>
              <a:rPr lang="en-US" altLang="en-US" sz="3200" dirty="0">
                <a:latin typeface="Arial Black" panose="020B0A04020102020204" pitchFamily="34" charset="0"/>
              </a:rPr>
              <a:t>8/8/74</a:t>
            </a:r>
          </a:p>
        </p:txBody>
      </p:sp>
      <p:sp>
        <p:nvSpPr>
          <p:cNvPr id="2" name="Slide Number Placeholder 1">
            <a:extLst>
              <a:ext uri="{FF2B5EF4-FFF2-40B4-BE49-F238E27FC236}">
                <a16:creationId xmlns:a16="http://schemas.microsoft.com/office/drawing/2014/main" id="{6698FAB1-7CD3-4781-8ECB-2022D242E73A}"/>
              </a:ext>
            </a:extLst>
          </p:cNvPr>
          <p:cNvSpPr>
            <a:spLocks noGrp="1"/>
          </p:cNvSpPr>
          <p:nvPr>
            <p:ph type="sldNum" sz="quarter" idx="12"/>
          </p:nvPr>
        </p:nvSpPr>
        <p:spPr/>
        <p:txBody>
          <a:bodyPr/>
          <a:lstStyle/>
          <a:p>
            <a:fld id="{3967AAE6-3F0E-46F1-A89C-4A2C8CA0E17A}" type="slidenum">
              <a:rPr lang="en-US" smtClean="0"/>
              <a:t>23</a:t>
            </a:fld>
            <a:endParaRPr lang="en-US" dirty="0"/>
          </a:p>
        </p:txBody>
      </p:sp>
      <p:pic>
        <p:nvPicPr>
          <p:cNvPr id="67591" name="Picture 7">
            <a:hlinkClick r:id="rId3"/>
            <a:extLst>
              <a:ext uri="{FF2B5EF4-FFF2-40B4-BE49-F238E27FC236}">
                <a16:creationId xmlns:a16="http://schemas.microsoft.com/office/drawing/2014/main" id="{0557CF7D-7D7B-4A8C-BE8A-E2C44A2C6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394" y="2029221"/>
            <a:ext cx="3735978" cy="4327130"/>
          </a:xfrm>
          <a:prstGeom prst="rect">
            <a:avLst/>
          </a:prstGeom>
          <a:noFill/>
          <a:extLst>
            <a:ext uri="{909E8E84-426E-40DD-AFC4-6F175D3DCCD1}">
              <a14:hiddenFill xmlns:a14="http://schemas.microsoft.com/office/drawing/2010/main">
                <a:solidFill>
                  <a:srgbClr val="FFFFFF"/>
                </a:solidFill>
              </a14:hiddenFill>
            </a:ext>
          </a:extLst>
        </p:spPr>
      </p:pic>
      <p:pic>
        <p:nvPicPr>
          <p:cNvPr id="67593" name="Picture 9">
            <a:extLst>
              <a:ext uri="{FF2B5EF4-FFF2-40B4-BE49-F238E27FC236}">
                <a16:creationId xmlns:a16="http://schemas.microsoft.com/office/drawing/2014/main" id="{B6F78797-3F9D-4356-A55C-EE33BD206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90" y="2365818"/>
            <a:ext cx="3025177" cy="3653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D2A3C-70CD-439A-8F40-B2E602A959D2}"/>
              </a:ext>
            </a:extLst>
          </p:cNvPr>
          <p:cNvSpPr>
            <a:spLocks noGrp="1"/>
          </p:cNvSpPr>
          <p:nvPr>
            <p:ph type="title"/>
          </p:nvPr>
        </p:nvSpPr>
        <p:spPr>
          <a:xfrm>
            <a:off x="188844" y="1131094"/>
            <a:ext cx="8326507" cy="511348"/>
          </a:xfrm>
        </p:spPr>
        <p:txBody>
          <a:bodyPr>
            <a:normAutofit fontScale="90000"/>
          </a:bodyPr>
          <a:lstStyle/>
          <a:p>
            <a:r>
              <a:rPr lang="en-US" dirty="0">
                <a:latin typeface="Arial Black" panose="020B0A04020102020204" pitchFamily="34" charset="0"/>
              </a:rPr>
              <a:t>Ford Pardons Nixon</a:t>
            </a:r>
          </a:p>
        </p:txBody>
      </p:sp>
      <p:sp>
        <p:nvSpPr>
          <p:cNvPr id="3" name="Content Placeholder 2">
            <a:extLst>
              <a:ext uri="{FF2B5EF4-FFF2-40B4-BE49-F238E27FC236}">
                <a16:creationId xmlns:a16="http://schemas.microsoft.com/office/drawing/2014/main" id="{084E031C-BCB5-467E-A155-3C128B2F104F}"/>
              </a:ext>
            </a:extLst>
          </p:cNvPr>
          <p:cNvSpPr>
            <a:spLocks noGrp="1"/>
          </p:cNvSpPr>
          <p:nvPr>
            <p:ph idx="1"/>
          </p:nvPr>
        </p:nvSpPr>
        <p:spPr>
          <a:xfrm>
            <a:off x="188844" y="2182243"/>
            <a:ext cx="8326507" cy="3307730"/>
          </a:xfrm>
        </p:spPr>
        <p:txBody>
          <a:bodyPr>
            <a:normAutofit/>
          </a:bodyPr>
          <a:lstStyle/>
          <a:p>
            <a:pPr marL="0" indent="0">
              <a:buNone/>
            </a:pPr>
            <a:r>
              <a:rPr lang="en-US" sz="2400" b="1" dirty="0">
                <a:hlinkClick r:id="rId2"/>
              </a:rPr>
              <a:t>Video of Ford Pardon Speech</a:t>
            </a:r>
            <a:endParaRPr lang="en-US" sz="2400" b="1" dirty="0"/>
          </a:p>
          <a:p>
            <a:pPr marL="0" indent="0">
              <a:buNone/>
            </a:pPr>
            <a:r>
              <a:rPr lang="en-US" sz="2400" b="1" dirty="0"/>
              <a:t>September 8, 1974</a:t>
            </a:r>
          </a:p>
        </p:txBody>
      </p:sp>
      <p:sp>
        <p:nvSpPr>
          <p:cNvPr id="4" name="Slide Number Placeholder 3">
            <a:extLst>
              <a:ext uri="{FF2B5EF4-FFF2-40B4-BE49-F238E27FC236}">
                <a16:creationId xmlns:a16="http://schemas.microsoft.com/office/drawing/2014/main" id="{D4A1CEE8-66AE-416B-925B-F61403D44D8E}"/>
              </a:ext>
            </a:extLst>
          </p:cNvPr>
          <p:cNvSpPr>
            <a:spLocks noGrp="1"/>
          </p:cNvSpPr>
          <p:nvPr>
            <p:ph type="sldNum" sz="quarter" idx="12"/>
          </p:nvPr>
        </p:nvSpPr>
        <p:spPr/>
        <p:txBody>
          <a:bodyPr/>
          <a:lstStyle/>
          <a:p>
            <a:fld id="{3967AAE6-3F0E-46F1-A89C-4A2C8CA0E17A}" type="slidenum">
              <a:rPr lang="en-US" smtClean="0"/>
              <a:t>24</a:t>
            </a:fld>
            <a:endParaRPr lang="en-US" dirty="0"/>
          </a:p>
        </p:txBody>
      </p:sp>
      <p:pic>
        <p:nvPicPr>
          <p:cNvPr id="6" name="Picture 5">
            <a:extLst>
              <a:ext uri="{FF2B5EF4-FFF2-40B4-BE49-F238E27FC236}">
                <a16:creationId xmlns:a16="http://schemas.microsoft.com/office/drawing/2014/main" id="{4B9AA213-C3D5-400C-9805-4C42A95D9BF1}"/>
              </a:ext>
            </a:extLst>
          </p:cNvPr>
          <p:cNvPicPr>
            <a:picLocks noChangeAspect="1"/>
          </p:cNvPicPr>
          <p:nvPr/>
        </p:nvPicPr>
        <p:blipFill>
          <a:blip r:embed="rId3"/>
          <a:stretch>
            <a:fillRect/>
          </a:stretch>
        </p:blipFill>
        <p:spPr>
          <a:xfrm>
            <a:off x="4493143" y="2408048"/>
            <a:ext cx="4408388" cy="3211133"/>
          </a:xfrm>
          <a:prstGeom prst="rect">
            <a:avLst/>
          </a:prstGeom>
        </p:spPr>
      </p:pic>
      <p:pic>
        <p:nvPicPr>
          <p:cNvPr id="7" name="Picture 6">
            <a:extLst>
              <a:ext uri="{FF2B5EF4-FFF2-40B4-BE49-F238E27FC236}">
                <a16:creationId xmlns:a16="http://schemas.microsoft.com/office/drawing/2014/main" id="{8D367F17-A1BE-4BE6-A37D-B532904970D4}"/>
              </a:ext>
            </a:extLst>
          </p:cNvPr>
          <p:cNvPicPr>
            <a:picLocks noChangeAspect="1"/>
          </p:cNvPicPr>
          <p:nvPr/>
        </p:nvPicPr>
        <p:blipFill>
          <a:blip r:embed="rId4"/>
          <a:stretch>
            <a:fillRect/>
          </a:stretch>
        </p:blipFill>
        <p:spPr>
          <a:xfrm>
            <a:off x="354043" y="3597656"/>
            <a:ext cx="3260713" cy="1892316"/>
          </a:xfrm>
          <a:prstGeom prst="rect">
            <a:avLst/>
          </a:prstGeom>
        </p:spPr>
      </p:pic>
    </p:spTree>
    <p:extLst>
      <p:ext uri="{BB962C8B-B14F-4D97-AF65-F5344CB8AC3E}">
        <p14:creationId xmlns:p14="http://schemas.microsoft.com/office/powerpoint/2010/main" val="408008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284EDEE-B30D-422A-9FA4-DCE79F81E170}"/>
              </a:ext>
            </a:extLst>
          </p:cNvPr>
          <p:cNvSpPr>
            <a:spLocks noGrp="1"/>
          </p:cNvSpPr>
          <p:nvPr>
            <p:ph type="title"/>
          </p:nvPr>
        </p:nvSpPr>
        <p:spPr>
          <a:xfrm>
            <a:off x="367746" y="420489"/>
            <a:ext cx="8147603" cy="856220"/>
          </a:xfrm>
        </p:spPr>
        <p:txBody>
          <a:bodyPr>
            <a:normAutofit fontScale="90000"/>
          </a:bodyPr>
          <a:lstStyle/>
          <a:p>
            <a:r>
              <a:rPr lang="en-US" altLang="en-US" sz="3000" b="1" dirty="0">
                <a:latin typeface="Arial Black" panose="020B0A04020102020204" pitchFamily="34" charset="0"/>
              </a:rPr>
              <a:t>President Gerald Ford </a:t>
            </a:r>
            <a:br>
              <a:rPr lang="en-US" altLang="en-US" sz="3000" b="1" dirty="0">
                <a:latin typeface="Arial Black" panose="020B0A04020102020204" pitchFamily="34" charset="0"/>
              </a:rPr>
            </a:br>
            <a:r>
              <a:rPr lang="en-US" altLang="en-US" sz="3000" b="1" dirty="0">
                <a:latin typeface="Arial Black" panose="020B0A04020102020204" pitchFamily="34" charset="0"/>
              </a:rPr>
              <a:t>August 9, 1974</a:t>
            </a:r>
          </a:p>
        </p:txBody>
      </p:sp>
      <p:sp>
        <p:nvSpPr>
          <p:cNvPr id="69635" name="Rectangle 3">
            <a:extLst>
              <a:ext uri="{FF2B5EF4-FFF2-40B4-BE49-F238E27FC236}">
                <a16:creationId xmlns:a16="http://schemas.microsoft.com/office/drawing/2014/main" id="{A8BDAED1-1136-4F09-B1D1-EAD3D460A515}"/>
              </a:ext>
            </a:extLst>
          </p:cNvPr>
          <p:cNvSpPr>
            <a:spLocks noGrp="1"/>
          </p:cNvSpPr>
          <p:nvPr>
            <p:ph idx="1"/>
          </p:nvPr>
        </p:nvSpPr>
        <p:spPr>
          <a:xfrm>
            <a:off x="367747" y="1337094"/>
            <a:ext cx="8577473" cy="5115464"/>
          </a:xfrm>
        </p:spPr>
        <p:txBody>
          <a:bodyPr>
            <a:normAutofit/>
          </a:bodyPr>
          <a:lstStyle/>
          <a:p>
            <a:pPr marL="0" indent="0">
              <a:buNone/>
            </a:pPr>
            <a:endParaRPr lang="en-US" altLang="en-US" sz="1800" dirty="0" smtClean="0">
              <a:latin typeface="Arial Black" panose="020B0A04020102020204" pitchFamily="34" charset="0"/>
            </a:endParaRPr>
          </a:p>
          <a:p>
            <a:pPr marL="0" indent="0">
              <a:buNone/>
            </a:pPr>
            <a:endParaRPr lang="en-US" altLang="en-US" sz="1800" dirty="0">
              <a:latin typeface="Arial Black" panose="020B0A04020102020204" pitchFamily="34" charset="0"/>
            </a:endParaRPr>
          </a:p>
          <a:p>
            <a:pPr marL="0" indent="0">
              <a:buNone/>
            </a:pPr>
            <a:endParaRPr lang="en-US" altLang="en-US" sz="1800" dirty="0" smtClean="0">
              <a:latin typeface="Arial Black" panose="020B0A04020102020204" pitchFamily="34" charset="0"/>
            </a:endParaRPr>
          </a:p>
          <a:p>
            <a:pPr marL="0" indent="0">
              <a:buNone/>
            </a:pPr>
            <a:endParaRPr lang="en-US" altLang="en-US" sz="1800" dirty="0">
              <a:latin typeface="Arial Black" panose="020B0A04020102020204" pitchFamily="34" charset="0"/>
            </a:endParaRPr>
          </a:p>
          <a:p>
            <a:pPr marL="0" indent="0">
              <a:buNone/>
            </a:pPr>
            <a:endParaRPr lang="en-US" altLang="en-US" sz="1800" dirty="0" smtClean="0">
              <a:latin typeface="Arial Black" panose="020B0A04020102020204" pitchFamily="34" charset="0"/>
            </a:endParaRPr>
          </a:p>
          <a:p>
            <a:pPr marL="0" indent="0">
              <a:buNone/>
            </a:pPr>
            <a:endParaRPr lang="en-US" altLang="en-US" sz="1800" dirty="0">
              <a:latin typeface="Arial Black" panose="020B0A04020102020204" pitchFamily="34" charset="0"/>
            </a:endParaRPr>
          </a:p>
          <a:p>
            <a:pPr marL="0" indent="0">
              <a:buNone/>
            </a:pPr>
            <a:endParaRPr lang="en-US" altLang="en-US" sz="1800" dirty="0" smtClean="0">
              <a:latin typeface="Arial Black" panose="020B0A04020102020204" pitchFamily="34" charset="0"/>
            </a:endParaRPr>
          </a:p>
          <a:p>
            <a:pPr marL="0" indent="0">
              <a:buNone/>
            </a:pPr>
            <a:endParaRPr lang="en-US" altLang="en-US" sz="1800" dirty="0">
              <a:latin typeface="Arial Black" panose="020B0A04020102020204" pitchFamily="34" charset="0"/>
            </a:endParaRPr>
          </a:p>
          <a:p>
            <a:pPr marL="0" indent="0">
              <a:buNone/>
            </a:pPr>
            <a:endParaRPr lang="en-US" altLang="en-US" sz="1800" dirty="0" smtClean="0">
              <a:latin typeface="Arial Black" panose="020B0A04020102020204" pitchFamily="34" charset="0"/>
            </a:endParaRPr>
          </a:p>
          <a:p>
            <a:pPr marL="0" indent="0">
              <a:buNone/>
            </a:pPr>
            <a:endParaRPr lang="en-US" altLang="en-US" sz="1800" dirty="0" smtClean="0">
              <a:latin typeface="Arial Black" panose="020B0A04020102020204" pitchFamily="34" charset="0"/>
            </a:endParaRPr>
          </a:p>
          <a:p>
            <a:pPr marL="0" indent="0">
              <a:buNone/>
            </a:pPr>
            <a:endParaRPr lang="en-US" altLang="en-US" sz="1800" dirty="0" smtClean="0">
              <a:latin typeface="Arial Black" panose="020B0A04020102020204" pitchFamily="34" charset="0"/>
            </a:endParaRPr>
          </a:p>
          <a:p>
            <a:pPr marL="0" indent="0">
              <a:buNone/>
            </a:pPr>
            <a:r>
              <a:rPr lang="en-US" altLang="en-US" sz="1800" dirty="0" smtClean="0">
                <a:latin typeface="Arial Black" panose="020B0A04020102020204" pitchFamily="34" charset="0"/>
              </a:rPr>
              <a:t>(</a:t>
            </a:r>
            <a:r>
              <a:rPr lang="en-US" altLang="en-US" sz="1800" dirty="0">
                <a:latin typeface="Arial Black" panose="020B0A04020102020204" pitchFamily="34" charset="0"/>
              </a:rPr>
              <a:t>left to right</a:t>
            </a:r>
            <a:r>
              <a:rPr lang="en-US" altLang="en-US" sz="1800" dirty="0" smtClean="0">
                <a:latin typeface="Arial Black" panose="020B0A04020102020204" pitchFamily="34" charset="0"/>
              </a:rPr>
              <a:t>): Ford, VP </a:t>
            </a:r>
            <a:r>
              <a:rPr lang="en-US" altLang="en-US" sz="1800" dirty="0">
                <a:latin typeface="Arial Black" panose="020B0A04020102020204" pitchFamily="34" charset="0"/>
              </a:rPr>
              <a:t>Nelson Rockefeller; </a:t>
            </a:r>
            <a:r>
              <a:rPr lang="en-US" altLang="en-US" sz="1800" dirty="0" smtClean="0">
                <a:latin typeface="Arial Black" panose="020B0A04020102020204" pitchFamily="34" charset="0"/>
              </a:rPr>
              <a:t>Sec</a:t>
            </a:r>
            <a:r>
              <a:rPr lang="en-US" altLang="en-US" sz="1800" dirty="0">
                <a:latin typeface="Arial Black" panose="020B0A04020102020204" pitchFamily="34" charset="0"/>
              </a:rPr>
              <a:t>. </a:t>
            </a:r>
            <a:r>
              <a:rPr lang="en-US" altLang="en-US" sz="1800" dirty="0">
                <a:latin typeface="Arial Black" panose="020B0A04020102020204" pitchFamily="34" charset="0"/>
              </a:rPr>
              <a:t>of State Kissinger;</a:t>
            </a:r>
          </a:p>
          <a:p>
            <a:pPr marL="0" indent="0">
              <a:buNone/>
            </a:pPr>
            <a:r>
              <a:rPr lang="en-US" altLang="en-US" sz="1800" dirty="0">
                <a:latin typeface="Arial Black" panose="020B0A04020102020204" pitchFamily="34" charset="0"/>
              </a:rPr>
              <a:t>National </a:t>
            </a:r>
            <a:r>
              <a:rPr lang="en-US" altLang="en-US" sz="1800" dirty="0" smtClean="0">
                <a:latin typeface="Arial Black" panose="020B0A04020102020204" pitchFamily="34" charset="0"/>
              </a:rPr>
              <a:t>Security Advisor </a:t>
            </a:r>
            <a:r>
              <a:rPr lang="en-US" altLang="en-US" sz="1800" dirty="0">
                <a:latin typeface="Arial Black" panose="020B0A04020102020204" pitchFamily="34" charset="0"/>
              </a:rPr>
              <a:t>Brent Scowcroft</a:t>
            </a:r>
          </a:p>
        </p:txBody>
      </p:sp>
      <p:sp>
        <p:nvSpPr>
          <p:cNvPr id="3" name="Slide Number Placeholder 2">
            <a:extLst>
              <a:ext uri="{FF2B5EF4-FFF2-40B4-BE49-F238E27FC236}">
                <a16:creationId xmlns:a16="http://schemas.microsoft.com/office/drawing/2014/main" id="{EC7DD408-E114-4053-ABC9-2B5A9D76549D}"/>
              </a:ext>
            </a:extLst>
          </p:cNvPr>
          <p:cNvSpPr>
            <a:spLocks noGrp="1"/>
          </p:cNvSpPr>
          <p:nvPr>
            <p:ph type="sldNum" sz="quarter" idx="12"/>
          </p:nvPr>
        </p:nvSpPr>
        <p:spPr/>
        <p:txBody>
          <a:bodyPr/>
          <a:lstStyle/>
          <a:p>
            <a:fld id="{3967AAE6-3F0E-46F1-A89C-4A2C8CA0E17A}" type="slidenum">
              <a:rPr lang="en-US" smtClean="0"/>
              <a:t>25</a:t>
            </a:fld>
            <a:endParaRPr lang="en-US" dirty="0"/>
          </a:p>
        </p:txBody>
      </p:sp>
      <p:pic>
        <p:nvPicPr>
          <p:cNvPr id="2" name="Picture 1">
            <a:extLst>
              <a:ext uri="{FF2B5EF4-FFF2-40B4-BE49-F238E27FC236}">
                <a16:creationId xmlns:a16="http://schemas.microsoft.com/office/drawing/2014/main" id="{704401BE-2D00-495B-B8B8-78C6AE82223B}"/>
              </a:ext>
            </a:extLst>
          </p:cNvPr>
          <p:cNvPicPr>
            <a:picLocks noChangeAspect="1"/>
          </p:cNvPicPr>
          <p:nvPr/>
        </p:nvPicPr>
        <p:blipFill>
          <a:blip r:embed="rId2"/>
          <a:stretch>
            <a:fillRect/>
          </a:stretch>
        </p:blipFill>
        <p:spPr>
          <a:xfrm>
            <a:off x="1594208" y="1490871"/>
            <a:ext cx="5694678" cy="36321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565F910-7E8A-4C73-975A-C2FCAA71075F}"/>
              </a:ext>
            </a:extLst>
          </p:cNvPr>
          <p:cNvSpPr>
            <a:spLocks noGrp="1"/>
          </p:cNvSpPr>
          <p:nvPr>
            <p:ph type="title"/>
          </p:nvPr>
        </p:nvSpPr>
        <p:spPr>
          <a:xfrm>
            <a:off x="749420" y="490426"/>
            <a:ext cx="7886700" cy="1260735"/>
          </a:xfrm>
        </p:spPr>
        <p:txBody>
          <a:bodyPr>
            <a:normAutofit fontScale="90000"/>
          </a:bodyPr>
          <a:lstStyle/>
          <a:p>
            <a:r>
              <a:rPr lang="en-US" altLang="en-US" dirty="0">
                <a:latin typeface="Arial Black" panose="020B0A04020102020204" pitchFamily="34" charset="0"/>
              </a:rPr>
              <a:t>US Bombing of Cambodia 1969</a:t>
            </a:r>
          </a:p>
        </p:txBody>
      </p:sp>
      <p:sp>
        <p:nvSpPr>
          <p:cNvPr id="55299" name="Rectangle 3">
            <a:extLst>
              <a:ext uri="{FF2B5EF4-FFF2-40B4-BE49-F238E27FC236}">
                <a16:creationId xmlns:a16="http://schemas.microsoft.com/office/drawing/2014/main" id="{B0EE585E-DE1A-45C0-BB5E-77322D3D6D7B}"/>
              </a:ext>
            </a:extLst>
          </p:cNvPr>
          <p:cNvSpPr>
            <a:spLocks noGrp="1"/>
          </p:cNvSpPr>
          <p:nvPr>
            <p:ph idx="1"/>
          </p:nvPr>
        </p:nvSpPr>
        <p:spPr>
          <a:xfrm>
            <a:off x="628650" y="1604513"/>
            <a:ext cx="7886700" cy="4572450"/>
          </a:xfrm>
        </p:spPr>
        <p:txBody>
          <a:bodyPr/>
          <a:lstStyle/>
          <a:p>
            <a:endParaRPr lang="en-US" altLang="en-US" dirty="0"/>
          </a:p>
        </p:txBody>
      </p:sp>
      <p:sp>
        <p:nvSpPr>
          <p:cNvPr id="2" name="Slide Number Placeholder 1">
            <a:extLst>
              <a:ext uri="{FF2B5EF4-FFF2-40B4-BE49-F238E27FC236}">
                <a16:creationId xmlns:a16="http://schemas.microsoft.com/office/drawing/2014/main" id="{B45ACDB6-77C5-4330-90E4-54A28443DB15}"/>
              </a:ext>
            </a:extLst>
          </p:cNvPr>
          <p:cNvSpPr>
            <a:spLocks noGrp="1"/>
          </p:cNvSpPr>
          <p:nvPr>
            <p:ph type="sldNum" sz="quarter" idx="12"/>
          </p:nvPr>
        </p:nvSpPr>
        <p:spPr/>
        <p:txBody>
          <a:bodyPr/>
          <a:lstStyle/>
          <a:p>
            <a:fld id="{3967AAE6-3F0E-46F1-A89C-4A2C8CA0E17A}" type="slidenum">
              <a:rPr lang="en-US" smtClean="0"/>
              <a:t>3</a:t>
            </a:fld>
            <a:endParaRPr lang="en-US" dirty="0"/>
          </a:p>
        </p:txBody>
      </p:sp>
      <p:pic>
        <p:nvPicPr>
          <p:cNvPr id="55305" name="Picture 9">
            <a:extLst>
              <a:ext uri="{FF2B5EF4-FFF2-40B4-BE49-F238E27FC236}">
                <a16:creationId xmlns:a16="http://schemas.microsoft.com/office/drawing/2014/main" id="{29CF0AF9-8DCA-4F6C-9689-F89A6C3E0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6438"/>
            <a:ext cx="3543300" cy="4183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DAFB2DF-A47E-44D4-A92A-DC185494504E}"/>
              </a:ext>
            </a:extLst>
          </p:cNvPr>
          <p:cNvSpPr>
            <a:spLocks noGrp="1"/>
          </p:cNvSpPr>
          <p:nvPr>
            <p:ph type="title"/>
          </p:nvPr>
        </p:nvSpPr>
        <p:spPr>
          <a:xfrm>
            <a:off x="628650" y="365127"/>
            <a:ext cx="7886700" cy="885704"/>
          </a:xfrm>
        </p:spPr>
        <p:txBody>
          <a:bodyPr/>
          <a:lstStyle/>
          <a:p>
            <a:r>
              <a:rPr lang="en-US" altLang="en-US" dirty="0">
                <a:latin typeface="Arial Black" panose="020B0A04020102020204" pitchFamily="34" charset="0"/>
              </a:rPr>
              <a:t>The Connection</a:t>
            </a:r>
          </a:p>
        </p:txBody>
      </p:sp>
      <p:sp>
        <p:nvSpPr>
          <p:cNvPr id="56323" name="Rectangle 3">
            <a:extLst>
              <a:ext uri="{FF2B5EF4-FFF2-40B4-BE49-F238E27FC236}">
                <a16:creationId xmlns:a16="http://schemas.microsoft.com/office/drawing/2014/main" id="{5E25FBDD-9939-4DC4-AD7B-301E8383C3BD}"/>
              </a:ext>
            </a:extLst>
          </p:cNvPr>
          <p:cNvSpPr>
            <a:spLocks noGrp="1"/>
          </p:cNvSpPr>
          <p:nvPr>
            <p:ph idx="1"/>
          </p:nvPr>
        </p:nvSpPr>
        <p:spPr>
          <a:xfrm>
            <a:off x="628650" y="1406106"/>
            <a:ext cx="7886700" cy="5055079"/>
          </a:xfrm>
        </p:spPr>
        <p:txBody>
          <a:bodyPr/>
          <a:lstStyle/>
          <a:p>
            <a:endParaRPr lang="en-US" altLang="en-US" dirty="0"/>
          </a:p>
        </p:txBody>
      </p:sp>
      <p:sp>
        <p:nvSpPr>
          <p:cNvPr id="2" name="Slide Number Placeholder 1">
            <a:extLst>
              <a:ext uri="{FF2B5EF4-FFF2-40B4-BE49-F238E27FC236}">
                <a16:creationId xmlns:a16="http://schemas.microsoft.com/office/drawing/2014/main" id="{70A26E23-1302-4ECD-AD67-9106344FC1AE}"/>
              </a:ext>
            </a:extLst>
          </p:cNvPr>
          <p:cNvSpPr>
            <a:spLocks noGrp="1"/>
          </p:cNvSpPr>
          <p:nvPr>
            <p:ph type="sldNum" sz="quarter" idx="12"/>
          </p:nvPr>
        </p:nvSpPr>
        <p:spPr/>
        <p:txBody>
          <a:bodyPr/>
          <a:lstStyle/>
          <a:p>
            <a:fld id="{3967AAE6-3F0E-46F1-A89C-4A2C8CA0E17A}" type="slidenum">
              <a:rPr lang="en-US" smtClean="0"/>
              <a:t>4</a:t>
            </a:fld>
            <a:endParaRPr lang="en-US" dirty="0"/>
          </a:p>
        </p:txBody>
      </p:sp>
      <p:sp>
        <p:nvSpPr>
          <p:cNvPr id="56324" name="Rectangle 4">
            <a:extLst>
              <a:ext uri="{FF2B5EF4-FFF2-40B4-BE49-F238E27FC236}">
                <a16:creationId xmlns:a16="http://schemas.microsoft.com/office/drawing/2014/main" id="{A76426C5-3002-42D5-BC6F-611250E689A1}"/>
              </a:ext>
            </a:extLst>
          </p:cNvPr>
          <p:cNvSpPr>
            <a:spLocks noChangeArrowheads="1"/>
          </p:cNvSpPr>
          <p:nvPr/>
        </p:nvSpPr>
        <p:spPr bwMode="auto">
          <a:xfrm>
            <a:off x="871537" y="2914650"/>
            <a:ext cx="2328863" cy="1485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700" b="1" dirty="0">
                <a:latin typeface="Arial Black" panose="020B0A04020102020204" pitchFamily="34" charset="0"/>
              </a:rPr>
              <a:t>Plumbers</a:t>
            </a:r>
          </a:p>
        </p:txBody>
      </p:sp>
      <p:pic>
        <p:nvPicPr>
          <p:cNvPr id="56327" name="Picture 7">
            <a:hlinkClick r:id="rId2"/>
            <a:extLst>
              <a:ext uri="{FF2B5EF4-FFF2-40B4-BE49-F238E27FC236}">
                <a16:creationId xmlns:a16="http://schemas.microsoft.com/office/drawing/2014/main" id="{AF2C852C-2C25-4472-A079-523FFD1F3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950556"/>
            <a:ext cx="2420178" cy="1764196"/>
          </a:xfrm>
          <a:prstGeom prst="rect">
            <a:avLst/>
          </a:prstGeom>
          <a:noFill/>
          <a:extLst>
            <a:ext uri="{909E8E84-426E-40DD-AFC4-6F175D3DCCD1}">
              <a14:hiddenFill xmlns:a14="http://schemas.microsoft.com/office/drawing/2010/main">
                <a:solidFill>
                  <a:srgbClr val="FFFFFF"/>
                </a:solidFill>
              </a14:hiddenFill>
            </a:ext>
          </a:extLst>
        </p:spPr>
      </p:pic>
      <p:sp>
        <p:nvSpPr>
          <p:cNvPr id="56328" name="Rectangle 8">
            <a:extLst>
              <a:ext uri="{FF2B5EF4-FFF2-40B4-BE49-F238E27FC236}">
                <a16:creationId xmlns:a16="http://schemas.microsoft.com/office/drawing/2014/main" id="{EDAEF387-E22A-4F26-82DF-65F16224E43C}"/>
              </a:ext>
            </a:extLst>
          </p:cNvPr>
          <p:cNvSpPr>
            <a:spLocks noChangeArrowheads="1"/>
          </p:cNvSpPr>
          <p:nvPr/>
        </p:nvSpPr>
        <p:spPr bwMode="auto">
          <a:xfrm>
            <a:off x="4914900" y="3886200"/>
            <a:ext cx="2489753" cy="16195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dirty="0"/>
              <a:t>Committee to </a:t>
            </a:r>
          </a:p>
          <a:p>
            <a:pPr algn="ctr"/>
            <a:r>
              <a:rPr lang="en-US" altLang="en-US" sz="2400" b="1" dirty="0"/>
              <a:t>Re-Elect the </a:t>
            </a:r>
          </a:p>
          <a:p>
            <a:pPr algn="ctr"/>
            <a:r>
              <a:rPr lang="en-US" altLang="en-US" sz="2400" b="1" dirty="0"/>
              <a:t>President</a:t>
            </a:r>
          </a:p>
          <a:p>
            <a:pPr algn="ctr"/>
            <a:r>
              <a:rPr lang="en-US" altLang="en-US" sz="2400" b="1" dirty="0"/>
              <a:t>(</a:t>
            </a:r>
            <a:r>
              <a:rPr lang="en-US" altLang="en-US" sz="2400" b="1" dirty="0" smtClean="0"/>
              <a:t>CREP</a:t>
            </a:r>
            <a:r>
              <a:rPr lang="en-US" altLang="en-US" sz="2400" b="1" dirty="0"/>
              <a:t>)</a:t>
            </a:r>
          </a:p>
        </p:txBody>
      </p:sp>
      <p:sp>
        <p:nvSpPr>
          <p:cNvPr id="56331" name="Line 11">
            <a:extLst>
              <a:ext uri="{FF2B5EF4-FFF2-40B4-BE49-F238E27FC236}">
                <a16:creationId xmlns:a16="http://schemas.microsoft.com/office/drawing/2014/main" id="{FCE93E2F-5651-4AF8-AD1C-763F70C4F29F}"/>
              </a:ext>
            </a:extLst>
          </p:cNvPr>
          <p:cNvSpPr>
            <a:spLocks noChangeShapeType="1"/>
          </p:cNvSpPr>
          <p:nvPr/>
        </p:nvSpPr>
        <p:spPr bwMode="auto">
          <a:xfrm flipV="1">
            <a:off x="3200400" y="3314700"/>
            <a:ext cx="1714500" cy="5715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
        <p:nvSpPr>
          <p:cNvPr id="56332" name="Line 12">
            <a:extLst>
              <a:ext uri="{FF2B5EF4-FFF2-40B4-BE49-F238E27FC236}">
                <a16:creationId xmlns:a16="http://schemas.microsoft.com/office/drawing/2014/main" id="{A9339206-6F4C-4306-AE77-7D4D554EA0A7}"/>
              </a:ext>
            </a:extLst>
          </p:cNvPr>
          <p:cNvSpPr>
            <a:spLocks noChangeShapeType="1"/>
          </p:cNvSpPr>
          <p:nvPr/>
        </p:nvSpPr>
        <p:spPr bwMode="auto">
          <a:xfrm>
            <a:off x="3200400" y="3886200"/>
            <a:ext cx="1714500" cy="8001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9458" name="Title 6">
            <a:extLst>
              <a:ext uri="{FF2B5EF4-FFF2-40B4-BE49-F238E27FC236}">
                <a16:creationId xmlns:a16="http://schemas.microsoft.com/office/drawing/2014/main" id="{2F0870EE-BCF2-4789-ACB7-73F2469D132E}"/>
              </a:ext>
            </a:extLst>
          </p:cNvPr>
          <p:cNvSpPr>
            <a:spLocks noGrp="1"/>
          </p:cNvSpPr>
          <p:nvPr>
            <p:ph type="title"/>
          </p:nvPr>
        </p:nvSpPr>
        <p:spPr>
          <a:xfrm>
            <a:off x="628650" y="474537"/>
            <a:ext cx="7886700" cy="690252"/>
          </a:xfrm>
        </p:spPr>
        <p:txBody>
          <a:bodyPr/>
          <a:lstStyle/>
          <a:p>
            <a:r>
              <a:rPr lang="en-US" altLang="en-US" sz="4050" b="1" dirty="0">
                <a:latin typeface="Arial Black" panose="020B0A04020102020204" pitchFamily="34" charset="0"/>
              </a:rPr>
              <a:t>Watergate Hotel</a:t>
            </a:r>
          </a:p>
        </p:txBody>
      </p:sp>
      <p:sp>
        <p:nvSpPr>
          <p:cNvPr id="2" name="Slide Number Placeholder 1">
            <a:extLst>
              <a:ext uri="{FF2B5EF4-FFF2-40B4-BE49-F238E27FC236}">
                <a16:creationId xmlns:a16="http://schemas.microsoft.com/office/drawing/2014/main" id="{AD4B59B5-595A-4A0B-BCC3-31FDD64DB70B}"/>
              </a:ext>
            </a:extLst>
          </p:cNvPr>
          <p:cNvSpPr>
            <a:spLocks noGrp="1"/>
          </p:cNvSpPr>
          <p:nvPr>
            <p:ph type="sldNum" sz="quarter" idx="12"/>
          </p:nvPr>
        </p:nvSpPr>
        <p:spPr/>
        <p:txBody>
          <a:bodyPr/>
          <a:lstStyle/>
          <a:p>
            <a:fld id="{3967AAE6-3F0E-46F1-A89C-4A2C8CA0E17A}" type="slidenum">
              <a:rPr lang="en-US" smtClean="0"/>
              <a:t>5</a:t>
            </a:fld>
            <a:endParaRPr lang="en-US" dirty="0"/>
          </a:p>
        </p:txBody>
      </p:sp>
      <p:sp>
        <p:nvSpPr>
          <p:cNvPr id="4" name="Content Placeholder 3"/>
          <p:cNvSpPr>
            <a:spLocks noGrp="1"/>
          </p:cNvSpPr>
          <p:nvPr>
            <p:ph idx="1"/>
          </p:nvPr>
        </p:nvSpPr>
        <p:spPr>
          <a:xfrm>
            <a:off x="490627" y="1323790"/>
            <a:ext cx="7886700" cy="4351338"/>
          </a:xfrm>
        </p:spPr>
        <p:txBody>
          <a:bodyPr>
            <a:normAutofit/>
          </a:bodyPr>
          <a:lstStyle/>
          <a:p>
            <a:pPr marL="1828800" lvl="4" indent="0">
              <a:buNone/>
            </a:pPr>
            <a:r>
              <a:rPr lang="en-US" sz="2800" dirty="0" smtClean="0">
                <a:latin typeface="Arial Black" panose="020B0A04020102020204" pitchFamily="34" charset="0"/>
              </a:rPr>
              <a:t>Frank Wills</a:t>
            </a:r>
          </a:p>
          <a:p>
            <a:pPr marL="1828800" lvl="4" indent="0">
              <a:buNone/>
            </a:pPr>
            <a:r>
              <a:rPr lang="en-US" sz="2800" dirty="0" smtClean="0">
                <a:latin typeface="Arial Black" panose="020B0A04020102020204" pitchFamily="34" charset="0"/>
              </a:rPr>
              <a:t>Security Guard</a:t>
            </a:r>
            <a:endParaRPr lang="en-US" sz="2800" dirty="0">
              <a:latin typeface="Arial Black" panose="020B0A04020102020204" pitchFamily="34" charset="0"/>
            </a:endParaRPr>
          </a:p>
        </p:txBody>
      </p:sp>
      <p:pic>
        <p:nvPicPr>
          <p:cNvPr id="5" name="Picture 4"/>
          <p:cNvPicPr>
            <a:picLocks noChangeAspect="1"/>
          </p:cNvPicPr>
          <p:nvPr/>
        </p:nvPicPr>
        <p:blipFill>
          <a:blip r:embed="rId3"/>
          <a:stretch>
            <a:fillRect/>
          </a:stretch>
        </p:blipFill>
        <p:spPr>
          <a:xfrm>
            <a:off x="490627" y="2868149"/>
            <a:ext cx="6487064" cy="3670764"/>
          </a:xfrm>
          <a:prstGeom prst="rect">
            <a:avLst/>
          </a:prstGeom>
        </p:spPr>
      </p:pic>
      <p:pic>
        <p:nvPicPr>
          <p:cNvPr id="6" name="Picture 5"/>
          <p:cNvPicPr>
            <a:picLocks noChangeAspect="1"/>
          </p:cNvPicPr>
          <p:nvPr/>
        </p:nvPicPr>
        <p:blipFill>
          <a:blip r:embed="rId4"/>
          <a:stretch>
            <a:fillRect/>
          </a:stretch>
        </p:blipFill>
        <p:spPr>
          <a:xfrm>
            <a:off x="5783996" y="1298364"/>
            <a:ext cx="2993395" cy="24569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7166-6F12-4D7A-A184-3CAA80853F0B}"/>
              </a:ext>
            </a:extLst>
          </p:cNvPr>
          <p:cNvSpPr>
            <a:spLocks noGrp="1"/>
          </p:cNvSpPr>
          <p:nvPr>
            <p:ph type="title"/>
          </p:nvPr>
        </p:nvSpPr>
        <p:spPr>
          <a:xfrm>
            <a:off x="628650" y="365127"/>
            <a:ext cx="7886700" cy="1170376"/>
          </a:xfrm>
        </p:spPr>
        <p:txBody>
          <a:bodyPr/>
          <a:lstStyle/>
          <a:p>
            <a:r>
              <a:rPr lang="en-US" b="1" dirty="0">
                <a:latin typeface="Arial Black" panose="020B0A04020102020204" pitchFamily="34" charset="0"/>
              </a:rPr>
              <a:t>Burglar’s Equipment</a:t>
            </a:r>
            <a:br>
              <a:rPr lang="en-US" b="1" dirty="0">
                <a:latin typeface="Arial Black" panose="020B0A04020102020204" pitchFamily="34" charset="0"/>
              </a:rPr>
            </a:br>
            <a:r>
              <a:rPr lang="en-US" sz="2100" b="1" dirty="0">
                <a:latin typeface="Arial Black" panose="020B0A04020102020204" pitchFamily="34" charset="0"/>
              </a:rPr>
              <a:t>(from Nixon Library)</a:t>
            </a:r>
          </a:p>
        </p:txBody>
      </p:sp>
      <p:sp>
        <p:nvSpPr>
          <p:cNvPr id="10" name="Content Placeholder 9">
            <a:extLst>
              <a:ext uri="{FF2B5EF4-FFF2-40B4-BE49-F238E27FC236}">
                <a16:creationId xmlns:a16="http://schemas.microsoft.com/office/drawing/2014/main" id="{E09B34CB-70AA-430F-96AB-3DF4F6EE2F94}"/>
              </a:ext>
            </a:extLst>
          </p:cNvPr>
          <p:cNvSpPr>
            <a:spLocks noGrp="1"/>
          </p:cNvSpPr>
          <p:nvPr>
            <p:ph idx="1"/>
          </p:nvPr>
        </p:nvSpPr>
        <p:spPr>
          <a:xfrm>
            <a:off x="218209" y="1923691"/>
            <a:ext cx="8743950" cy="3974666"/>
          </a:xfrm>
        </p:spPr>
        <p:txBody>
          <a:bodyPr/>
          <a:lstStyle/>
          <a:p>
            <a:pPr marL="0" indent="0">
              <a:buNone/>
            </a:pPr>
            <a:r>
              <a:rPr lang="en-US" dirty="0">
                <a:latin typeface="Arial Black" panose="020B0A04020102020204" pitchFamily="34" charset="0"/>
              </a:rPr>
              <a:t>      </a:t>
            </a:r>
            <a:r>
              <a:rPr lang="en-US" sz="3200" dirty="0">
                <a:latin typeface="Arial Black" panose="020B0A04020102020204" pitchFamily="34" charset="0"/>
              </a:rPr>
              <a:t>Lock Pick		</a:t>
            </a:r>
            <a:r>
              <a:rPr lang="en-US" sz="3200" dirty="0" smtClean="0">
                <a:latin typeface="Arial Black" panose="020B0A04020102020204" pitchFamily="34" charset="0"/>
              </a:rPr>
              <a:t>   </a:t>
            </a:r>
            <a:r>
              <a:rPr lang="en-US" sz="3200" dirty="0" err="1" smtClean="0">
                <a:latin typeface="Arial Black" panose="020B0A04020102020204" pitchFamily="34" charset="0"/>
              </a:rPr>
              <a:t>Walkie</a:t>
            </a:r>
            <a:r>
              <a:rPr lang="en-US" sz="3200" dirty="0" smtClean="0">
                <a:latin typeface="Arial Black" panose="020B0A04020102020204" pitchFamily="34" charset="0"/>
              </a:rPr>
              <a:t> </a:t>
            </a:r>
            <a:r>
              <a:rPr lang="en-US" sz="3200" dirty="0">
                <a:latin typeface="Arial Black" panose="020B0A04020102020204" pitchFamily="34" charset="0"/>
              </a:rPr>
              <a:t>Talkie</a:t>
            </a:r>
            <a:endParaRPr lang="en-US"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E5729700-1A90-4F5A-8CF2-5876B60A5670}"/>
              </a:ext>
            </a:extLst>
          </p:cNvPr>
          <p:cNvSpPr>
            <a:spLocks noGrp="1"/>
          </p:cNvSpPr>
          <p:nvPr>
            <p:ph type="sldNum" sz="quarter" idx="12"/>
          </p:nvPr>
        </p:nvSpPr>
        <p:spPr/>
        <p:txBody>
          <a:bodyPr/>
          <a:lstStyle/>
          <a:p>
            <a:fld id="{3967AAE6-3F0E-46F1-A89C-4A2C8CA0E17A}" type="slidenum">
              <a:rPr lang="en-US" smtClean="0"/>
              <a:t>6</a:t>
            </a:fld>
            <a:endParaRPr lang="en-US" dirty="0"/>
          </a:p>
        </p:txBody>
      </p:sp>
      <p:pic>
        <p:nvPicPr>
          <p:cNvPr id="12" name="Picture 11">
            <a:extLst>
              <a:ext uri="{FF2B5EF4-FFF2-40B4-BE49-F238E27FC236}">
                <a16:creationId xmlns:a16="http://schemas.microsoft.com/office/drawing/2014/main" id="{639C86D9-EF2C-4912-A10B-417115ADD61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001573" y="3160175"/>
            <a:ext cx="3715475" cy="2814834"/>
          </a:xfrm>
          <a:prstGeom prst="rect">
            <a:avLst/>
          </a:prstGeom>
        </p:spPr>
      </p:pic>
      <p:pic>
        <p:nvPicPr>
          <p:cNvPr id="14" name="Picture 13">
            <a:extLst>
              <a:ext uri="{FF2B5EF4-FFF2-40B4-BE49-F238E27FC236}">
                <a16:creationId xmlns:a16="http://schemas.microsoft.com/office/drawing/2014/main" id="{4879277C-29E2-4848-B0F6-84EE207DC60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53607" y="3184897"/>
            <a:ext cx="3751331" cy="2801245"/>
          </a:xfrm>
          <a:prstGeom prst="rect">
            <a:avLst/>
          </a:prstGeom>
        </p:spPr>
      </p:pic>
    </p:spTree>
    <p:extLst>
      <p:ext uri="{BB962C8B-B14F-4D97-AF65-F5344CB8AC3E}">
        <p14:creationId xmlns:p14="http://schemas.microsoft.com/office/powerpoint/2010/main" val="3199676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F49D827-B697-4DDB-9A33-C502B7321560}"/>
              </a:ext>
            </a:extLst>
          </p:cNvPr>
          <p:cNvSpPr>
            <a:spLocks noGrp="1"/>
          </p:cNvSpPr>
          <p:nvPr>
            <p:ph type="title"/>
          </p:nvPr>
        </p:nvSpPr>
        <p:spPr/>
        <p:txBody>
          <a:bodyPr/>
          <a:lstStyle/>
          <a:p>
            <a:r>
              <a:rPr lang="en-US" altLang="en-US" sz="3000" b="1" dirty="0">
                <a:latin typeface="Arial Black" panose="020B0A04020102020204" pitchFamily="34" charset="0"/>
              </a:rPr>
              <a:t>Bob Woodward and Carl Bernstein</a:t>
            </a:r>
            <a:br>
              <a:rPr lang="en-US" altLang="en-US" sz="3000" b="1" dirty="0">
                <a:latin typeface="Arial Black" panose="020B0A04020102020204" pitchFamily="34" charset="0"/>
              </a:rPr>
            </a:br>
            <a:r>
              <a:rPr lang="en-US" altLang="en-US" sz="3000" b="1" i="1" dirty="0">
                <a:latin typeface="Arial Black" panose="020B0A04020102020204" pitchFamily="34" charset="0"/>
              </a:rPr>
              <a:t>Washington Post</a:t>
            </a:r>
          </a:p>
        </p:txBody>
      </p:sp>
      <p:pic>
        <p:nvPicPr>
          <p:cNvPr id="4" name="Content Placeholder 3">
            <a:extLst>
              <a:ext uri="{FF2B5EF4-FFF2-40B4-BE49-F238E27FC236}">
                <a16:creationId xmlns:a16="http://schemas.microsoft.com/office/drawing/2014/main" id="{F4F921ED-E531-4FED-884A-2D72813CECB1}"/>
              </a:ext>
            </a:extLst>
          </p:cNvPr>
          <p:cNvPicPr>
            <a:picLocks noGrp="1" noChangeAspect="1"/>
          </p:cNvPicPr>
          <p:nvPr>
            <p:ph idx="1"/>
          </p:nvPr>
        </p:nvPicPr>
        <p:blipFill rotWithShape="1">
          <a:blip r:embed="rId3"/>
          <a:srcRect l="17108"/>
          <a:stretch/>
        </p:blipFill>
        <p:spPr>
          <a:xfrm>
            <a:off x="347870" y="2500675"/>
            <a:ext cx="5410356" cy="3263504"/>
          </a:xfrm>
          <a:prstGeom prst="rect">
            <a:avLst/>
          </a:prstGeom>
        </p:spPr>
      </p:pic>
      <p:sp>
        <p:nvSpPr>
          <p:cNvPr id="2" name="Slide Number Placeholder 1">
            <a:extLst>
              <a:ext uri="{FF2B5EF4-FFF2-40B4-BE49-F238E27FC236}">
                <a16:creationId xmlns:a16="http://schemas.microsoft.com/office/drawing/2014/main" id="{AC61E03E-BDE7-4B54-A75A-FE8B24207AD0}"/>
              </a:ext>
            </a:extLst>
          </p:cNvPr>
          <p:cNvSpPr>
            <a:spLocks noGrp="1"/>
          </p:cNvSpPr>
          <p:nvPr>
            <p:ph type="sldNum" sz="quarter" idx="12"/>
          </p:nvPr>
        </p:nvSpPr>
        <p:spPr/>
        <p:txBody>
          <a:bodyPr/>
          <a:lstStyle/>
          <a:p>
            <a:fld id="{3967AAE6-3F0E-46F1-A89C-4A2C8CA0E17A}" type="slidenum">
              <a:rPr lang="en-US" smtClean="0"/>
              <a:t>7</a:t>
            </a:fld>
            <a:endParaRPr lang="en-US" dirty="0"/>
          </a:p>
        </p:txBody>
      </p:sp>
      <p:pic>
        <p:nvPicPr>
          <p:cNvPr id="5" name="Picture 4">
            <a:extLst>
              <a:ext uri="{FF2B5EF4-FFF2-40B4-BE49-F238E27FC236}">
                <a16:creationId xmlns:a16="http://schemas.microsoft.com/office/drawing/2014/main" id="{B373AC3D-785B-400A-9AC9-3F7007A5A26D}"/>
              </a:ext>
            </a:extLst>
          </p:cNvPr>
          <p:cNvPicPr>
            <a:picLocks noChangeAspect="1"/>
          </p:cNvPicPr>
          <p:nvPr/>
        </p:nvPicPr>
        <p:blipFill>
          <a:blip r:embed="rId4"/>
          <a:stretch>
            <a:fillRect/>
          </a:stretch>
        </p:blipFill>
        <p:spPr>
          <a:xfrm>
            <a:off x="6381909" y="2684290"/>
            <a:ext cx="2133443" cy="28962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Investigations </a:t>
            </a:r>
            <a:br>
              <a:rPr lang="en-US" dirty="0" smtClean="0">
                <a:latin typeface="Arial Black" panose="020B0A04020102020204" pitchFamily="34" charset="0"/>
              </a:rPr>
            </a:br>
            <a:r>
              <a:rPr lang="en-US" sz="2800" dirty="0" smtClean="0">
                <a:latin typeface="Arial Black" panose="020B0A04020102020204" pitchFamily="34" charset="0"/>
              </a:rPr>
              <a:t>(Know this)</a:t>
            </a:r>
            <a:endParaRPr lang="en-US" sz="2800"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latin typeface="Arial Black" panose="020B0A04020102020204" pitchFamily="34" charset="0"/>
              </a:rPr>
              <a:t>Legislative Branch: House and Senate Committees</a:t>
            </a:r>
          </a:p>
          <a:p>
            <a:r>
              <a:rPr lang="en-US" dirty="0" smtClean="0">
                <a:latin typeface="Arial Black" panose="020B0A04020102020204" pitchFamily="34" charset="0"/>
              </a:rPr>
              <a:t>Judicial Branch: Grand Jury</a:t>
            </a:r>
          </a:p>
          <a:p>
            <a:r>
              <a:rPr lang="en-US" dirty="0">
                <a:latin typeface="Arial Black" panose="020B0A04020102020204" pitchFamily="34" charset="0"/>
              </a:rPr>
              <a:t>Executive Branch: Justice Department</a:t>
            </a:r>
          </a:p>
          <a:p>
            <a:pPr marL="0" indent="0">
              <a:buNone/>
            </a:pPr>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3967AAE6-3F0E-46F1-A89C-4A2C8CA0E17A}" type="slidenum">
              <a:rPr lang="en-US" smtClean="0"/>
              <a:t>8</a:t>
            </a:fld>
            <a:endParaRPr lang="en-US" dirty="0"/>
          </a:p>
        </p:txBody>
      </p:sp>
    </p:spTree>
    <p:extLst>
      <p:ext uri="{BB962C8B-B14F-4D97-AF65-F5344CB8AC3E}">
        <p14:creationId xmlns:p14="http://schemas.microsoft.com/office/powerpoint/2010/main" val="46616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11188B8-B06E-48D5-A5F5-9CC2422DDF6D}"/>
              </a:ext>
            </a:extLst>
          </p:cNvPr>
          <p:cNvSpPr>
            <a:spLocks noGrp="1"/>
          </p:cNvSpPr>
          <p:nvPr>
            <p:ph type="title"/>
          </p:nvPr>
        </p:nvSpPr>
        <p:spPr>
          <a:xfrm>
            <a:off x="362363" y="452764"/>
            <a:ext cx="8268063" cy="1075271"/>
          </a:xfrm>
        </p:spPr>
        <p:txBody>
          <a:bodyPr>
            <a:normAutofit/>
          </a:bodyPr>
          <a:lstStyle/>
          <a:p>
            <a:r>
              <a:rPr lang="en-US" altLang="en-US" sz="3200" b="1" dirty="0" smtClean="0">
                <a:latin typeface="Arial Black" panose="020B0A04020102020204" pitchFamily="34" charset="0"/>
              </a:rPr>
              <a:t>Investigations: Legislative Branch</a:t>
            </a:r>
            <a:br>
              <a:rPr lang="en-US" altLang="en-US" sz="3200" b="1" dirty="0" smtClean="0">
                <a:latin typeface="Arial Black" panose="020B0A04020102020204" pitchFamily="34" charset="0"/>
              </a:rPr>
            </a:br>
            <a:r>
              <a:rPr lang="en-US" altLang="en-US" sz="3200" b="1" dirty="0" smtClean="0">
                <a:latin typeface="Arial Black" panose="020B0A04020102020204" pitchFamily="34" charset="0"/>
              </a:rPr>
              <a:t>(Reference)</a:t>
            </a:r>
            <a:endParaRPr lang="en-US" altLang="en-US" b="1" dirty="0">
              <a:latin typeface="Arial Black" panose="020B0A04020102020204" pitchFamily="34" charset="0"/>
            </a:endParaRPr>
          </a:p>
        </p:txBody>
      </p:sp>
      <p:sp>
        <p:nvSpPr>
          <p:cNvPr id="57347" name="Rectangle 3">
            <a:extLst>
              <a:ext uri="{FF2B5EF4-FFF2-40B4-BE49-F238E27FC236}">
                <a16:creationId xmlns:a16="http://schemas.microsoft.com/office/drawing/2014/main" id="{98BC7A9A-5405-4C65-AC37-E05859B546DF}"/>
              </a:ext>
            </a:extLst>
          </p:cNvPr>
          <p:cNvSpPr>
            <a:spLocks noGrp="1"/>
          </p:cNvSpPr>
          <p:nvPr>
            <p:ph type="body" idx="1"/>
          </p:nvPr>
        </p:nvSpPr>
        <p:spPr>
          <a:xfrm>
            <a:off x="248478" y="1615954"/>
            <a:ext cx="4900849" cy="1417966"/>
          </a:xfrm>
        </p:spPr>
        <p:txBody>
          <a:bodyPr>
            <a:noAutofit/>
          </a:bodyPr>
          <a:lstStyle/>
          <a:p>
            <a:pPr>
              <a:lnSpc>
                <a:spcPct val="100000"/>
              </a:lnSpc>
              <a:spcBef>
                <a:spcPts val="0"/>
              </a:spcBef>
            </a:pPr>
            <a:r>
              <a:rPr lang="en-US" altLang="en-US" sz="2000" b="1" dirty="0">
                <a:latin typeface="Arial Black" panose="020B0A04020102020204" pitchFamily="34" charset="0"/>
              </a:rPr>
              <a:t>Senate </a:t>
            </a:r>
            <a:r>
              <a:rPr lang="en-US" sz="2000" dirty="0">
                <a:latin typeface="Arial Black" panose="020B0A04020102020204" pitchFamily="34" charset="0"/>
              </a:rPr>
              <a:t>Select Committee on </a:t>
            </a:r>
          </a:p>
          <a:p>
            <a:pPr>
              <a:lnSpc>
                <a:spcPct val="100000"/>
              </a:lnSpc>
              <a:spcBef>
                <a:spcPts val="0"/>
              </a:spcBef>
            </a:pPr>
            <a:r>
              <a:rPr lang="en-US" sz="2000" dirty="0">
                <a:latin typeface="Arial Black" panose="020B0A04020102020204" pitchFamily="34" charset="0"/>
              </a:rPr>
              <a:t>Presidential Campaign Activities</a:t>
            </a:r>
          </a:p>
          <a:p>
            <a:pPr>
              <a:lnSpc>
                <a:spcPct val="100000"/>
              </a:lnSpc>
              <a:spcBef>
                <a:spcPts val="0"/>
              </a:spcBef>
            </a:pPr>
            <a:r>
              <a:rPr lang="en-US" altLang="en-US" sz="1350" dirty="0">
                <a:latin typeface="Arial Black" panose="020B0A04020102020204" pitchFamily="34" charset="0"/>
              </a:rPr>
              <a:t>Sen. Howard Baker (R-TN),  Sen. Sam Ervin (D-NC) </a:t>
            </a:r>
            <a:r>
              <a:rPr lang="en-US" altLang="en-US" sz="1050" dirty="0">
                <a:latin typeface="Arial Black" panose="020B0A04020102020204" pitchFamily="34" charset="0"/>
              </a:rPr>
              <a:t>			</a:t>
            </a:r>
          </a:p>
        </p:txBody>
      </p:sp>
      <p:pic>
        <p:nvPicPr>
          <p:cNvPr id="57349" name="Picture 5">
            <a:extLst>
              <a:ext uri="{FF2B5EF4-FFF2-40B4-BE49-F238E27FC236}">
                <a16:creationId xmlns:a16="http://schemas.microsoft.com/office/drawing/2014/main" id="{D692C200-00E5-4BA7-819E-D88F8FBCFEB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560717" y="3138697"/>
            <a:ext cx="3476445" cy="3217654"/>
          </a:xfrm>
        </p:spPr>
      </p:pic>
      <p:sp>
        <p:nvSpPr>
          <p:cNvPr id="57354" name="Rectangle 10">
            <a:extLst>
              <a:ext uri="{FF2B5EF4-FFF2-40B4-BE49-F238E27FC236}">
                <a16:creationId xmlns:a16="http://schemas.microsoft.com/office/drawing/2014/main" id="{1964D50D-5A3C-4C04-8337-249CFB71946A}"/>
              </a:ext>
            </a:extLst>
          </p:cNvPr>
          <p:cNvSpPr>
            <a:spLocks noGrp="1"/>
          </p:cNvSpPr>
          <p:nvPr>
            <p:ph type="body" sz="quarter" idx="3"/>
          </p:nvPr>
        </p:nvSpPr>
        <p:spPr>
          <a:xfrm>
            <a:off x="5208104" y="1930676"/>
            <a:ext cx="3687417" cy="805380"/>
          </a:xfrm>
        </p:spPr>
        <p:txBody>
          <a:bodyPr>
            <a:normAutofit fontScale="92500" lnSpcReduction="20000"/>
          </a:bodyPr>
          <a:lstStyle/>
          <a:p>
            <a:r>
              <a:rPr lang="en-US" altLang="en-US" sz="3200" dirty="0" smtClean="0">
                <a:latin typeface="Arial Black" panose="020B0A04020102020204" pitchFamily="34" charset="0"/>
              </a:rPr>
              <a:t>House </a:t>
            </a:r>
            <a:r>
              <a:rPr lang="en-US" altLang="en-US" sz="3200" dirty="0">
                <a:latin typeface="Arial Black" panose="020B0A04020102020204" pitchFamily="34" charset="0"/>
              </a:rPr>
              <a:t>Judiciary  </a:t>
            </a:r>
            <a:r>
              <a:rPr lang="en-US" altLang="en-US" sz="3200" dirty="0" smtClean="0">
                <a:latin typeface="Arial Black" panose="020B0A04020102020204" pitchFamily="34" charset="0"/>
              </a:rPr>
              <a:t>Committee</a:t>
            </a:r>
            <a:endParaRPr lang="en-US" altLang="en-US" sz="3200" dirty="0">
              <a:latin typeface="Arial Black" panose="020B0A04020102020204" pitchFamily="34" charset="0"/>
            </a:endParaRPr>
          </a:p>
        </p:txBody>
      </p:sp>
      <p:pic>
        <p:nvPicPr>
          <p:cNvPr id="4" name="Content Placeholder 3">
            <a:extLst>
              <a:ext uri="{FF2B5EF4-FFF2-40B4-BE49-F238E27FC236}">
                <a16:creationId xmlns:a16="http://schemas.microsoft.com/office/drawing/2014/main" id="{8119BD6E-9FE9-4320-BCDC-DE56708C24C0}"/>
              </a:ext>
            </a:extLst>
          </p:cNvPr>
          <p:cNvPicPr>
            <a:picLocks noGrp="1" noChangeAspect="1"/>
          </p:cNvPicPr>
          <p:nvPr>
            <p:ph sz="quarter" idx="4"/>
          </p:nvPr>
        </p:nvPicPr>
        <p:blipFill>
          <a:blip r:embed="rId3"/>
          <a:stretch>
            <a:fillRect/>
          </a:stretch>
        </p:blipFill>
        <p:spPr>
          <a:xfrm>
            <a:off x="5348377" y="3138697"/>
            <a:ext cx="2860105" cy="3217654"/>
          </a:xfrm>
          <a:prstGeom prst="rect">
            <a:avLst/>
          </a:prstGeom>
        </p:spPr>
      </p:pic>
      <p:sp>
        <p:nvSpPr>
          <p:cNvPr id="2" name="Slide Number Placeholder 1">
            <a:extLst>
              <a:ext uri="{FF2B5EF4-FFF2-40B4-BE49-F238E27FC236}">
                <a16:creationId xmlns:a16="http://schemas.microsoft.com/office/drawing/2014/main" id="{89AC6D43-1441-4D34-8EB4-386269381E0A}"/>
              </a:ext>
            </a:extLst>
          </p:cNvPr>
          <p:cNvSpPr>
            <a:spLocks noGrp="1"/>
          </p:cNvSpPr>
          <p:nvPr>
            <p:ph type="sldNum" sz="quarter" idx="12"/>
          </p:nvPr>
        </p:nvSpPr>
        <p:spPr/>
        <p:txBody>
          <a:bodyPr/>
          <a:lstStyle/>
          <a:p>
            <a:fld id="{3967AAE6-3F0E-46F1-A89C-4A2C8CA0E17A}" type="slidenum">
              <a:rPr lang="en-US" smtClean="0"/>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690</Words>
  <Application>Microsoft Office PowerPoint</Application>
  <PresentationFormat>On-screen Show (4:3)</PresentationFormat>
  <Paragraphs>141</Paragraphs>
  <Slides>25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Black</vt:lpstr>
      <vt:lpstr>Calibri</vt:lpstr>
      <vt:lpstr>Calibri Light</vt:lpstr>
      <vt:lpstr>Office Theme</vt:lpstr>
      <vt:lpstr>Watergate</vt:lpstr>
      <vt:lpstr>Watergate Scandal</vt:lpstr>
      <vt:lpstr>US Bombing of Cambodia 1969</vt:lpstr>
      <vt:lpstr>The Connection</vt:lpstr>
      <vt:lpstr>Watergate Hotel</vt:lpstr>
      <vt:lpstr>Burglar’s Equipment (from Nixon Library)</vt:lpstr>
      <vt:lpstr>Bob Woodward and Carl Bernstein Washington Post</vt:lpstr>
      <vt:lpstr>Investigations  (Know this)</vt:lpstr>
      <vt:lpstr>Investigations: Legislative Branch (Reference)</vt:lpstr>
      <vt:lpstr>Judicial Branch (reference)</vt:lpstr>
      <vt:lpstr>PowerPoint Presentation</vt:lpstr>
      <vt:lpstr>Executive Branch Special Prosecutor (Justice Dept.) (Know this)</vt:lpstr>
      <vt:lpstr>Saturday Night Massacre  October 20, 1973</vt:lpstr>
      <vt:lpstr>Aftermath of Saturday Night Massacre</vt:lpstr>
      <vt:lpstr>The Fate of the Tapes</vt:lpstr>
      <vt:lpstr>Unfortunate Campaign Slogans</vt:lpstr>
      <vt:lpstr>Impeachment: House of Representatives</vt:lpstr>
      <vt:lpstr>Impeachment: US Senate</vt:lpstr>
      <vt:lpstr>Standard for Impeachment and Removal</vt:lpstr>
      <vt:lpstr>Impeachment of Nixon Begins</vt:lpstr>
      <vt:lpstr>Vice President Spiro Agnew</vt:lpstr>
      <vt:lpstr>New Vice President Gerald Ford December 6, 1973</vt:lpstr>
      <vt:lpstr>The Fate of Nixon</vt:lpstr>
      <vt:lpstr>Ford Pardons Nixon</vt:lpstr>
      <vt:lpstr>President Gerald Ford  August 9, 1974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Watergate Scandal</dc:title>
  <dc:creator>William Newmann</dc:creator>
  <cp:lastModifiedBy>William W Newmann</cp:lastModifiedBy>
  <cp:revision>38</cp:revision>
  <dcterms:created xsi:type="dcterms:W3CDTF">2020-03-18T14:30:02Z</dcterms:created>
  <dcterms:modified xsi:type="dcterms:W3CDTF">2022-10-18T15:55:25Z</dcterms:modified>
</cp:coreProperties>
</file>