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56" r:id="rId3"/>
    <p:sldId id="257" r:id="rId4"/>
    <p:sldId id="258" r:id="rId5"/>
    <p:sldId id="260" r:id="rId6"/>
    <p:sldId id="261" r:id="rId7"/>
    <p:sldId id="301" r:id="rId8"/>
    <p:sldId id="302" r:id="rId9"/>
    <p:sldId id="259" r:id="rId10"/>
    <p:sldId id="262" r:id="rId11"/>
    <p:sldId id="264" r:id="rId12"/>
    <p:sldId id="268" r:id="rId13"/>
    <p:sldId id="313" r:id="rId14"/>
    <p:sldId id="314" r:id="rId15"/>
    <p:sldId id="315" r:id="rId16"/>
    <p:sldId id="303" r:id="rId17"/>
    <p:sldId id="306" r:id="rId18"/>
    <p:sldId id="304" r:id="rId19"/>
    <p:sldId id="305" r:id="rId20"/>
    <p:sldId id="263" r:id="rId21"/>
    <p:sldId id="265" r:id="rId22"/>
    <p:sldId id="266" r:id="rId23"/>
    <p:sldId id="267" r:id="rId24"/>
    <p:sldId id="307" r:id="rId25"/>
    <p:sldId id="308" r:id="rId26"/>
    <p:sldId id="309" r:id="rId27"/>
    <p:sldId id="310" r:id="rId28"/>
    <p:sldId id="311" r:id="rId29"/>
    <p:sldId id="312" r:id="rId30"/>
    <p:sldId id="26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0603" autoAdjust="0"/>
  </p:normalViewPr>
  <p:slideViewPr>
    <p:cSldViewPr snapToGrid="0">
      <p:cViewPr varScale="1">
        <p:scale>
          <a:sx n="77" d="100"/>
          <a:sy n="77" d="100"/>
        </p:scale>
        <p:origin x="648" y="78"/>
      </p:cViewPr>
      <p:guideLst/>
    </p:cSldViewPr>
  </p:slideViewPr>
  <p:notesTextViewPr>
    <p:cViewPr>
      <p:scale>
        <a:sx n="1" d="1"/>
        <a:sy n="1" d="1"/>
      </p:scale>
      <p:origin x="0" y="0"/>
    </p:cViewPr>
  </p:notesTextViewPr>
  <p:notesViewPr>
    <p:cSldViewPr snapToGrid="0">
      <p:cViewPr varScale="1">
        <p:scale>
          <a:sx n="83" d="100"/>
          <a:sy n="83" d="100"/>
        </p:scale>
        <p:origin x="244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8A954-5142-4FF7-B9A2-8CACC2DEE56A}" type="doc">
      <dgm:prSet loTypeId="urn:microsoft.com/office/officeart/2005/8/layout/process1" loCatId="process" qsTypeId="urn:microsoft.com/office/officeart/2005/8/quickstyle/simple1" qsCatId="simple" csTypeId="urn:microsoft.com/office/officeart/2005/8/colors/accent1_2" csCatId="accent1" phldr="1"/>
      <dgm:spPr/>
    </dgm:pt>
    <dgm:pt modelId="{042D7DDF-1A4B-4A79-8764-031A5D2371C4}">
      <dgm:prSet phldrT="[Text]"/>
      <dgm:spPr/>
      <dgm:t>
        <a:bodyPr/>
        <a:lstStyle/>
        <a:p>
          <a:r>
            <a:rPr lang="en-US" dirty="0">
              <a:latin typeface="Arial Black" panose="020B0A04020102020204" pitchFamily="34" charset="0"/>
            </a:rPr>
            <a:t>Democratic National Committee Hacked</a:t>
          </a:r>
        </a:p>
      </dgm:t>
    </dgm:pt>
    <dgm:pt modelId="{2BDA59F8-225B-49DB-A66F-4F8E25ECEF53}" type="parTrans" cxnId="{EB88AB6D-6F17-4592-8599-78874BE8693D}">
      <dgm:prSet/>
      <dgm:spPr/>
      <dgm:t>
        <a:bodyPr/>
        <a:lstStyle/>
        <a:p>
          <a:endParaRPr lang="en-US"/>
        </a:p>
      </dgm:t>
    </dgm:pt>
    <dgm:pt modelId="{17F4C4BE-1199-4565-B392-9699A08831C1}" type="sibTrans" cxnId="{EB88AB6D-6F17-4592-8599-78874BE8693D}">
      <dgm:prSet/>
      <dgm:spPr/>
      <dgm:t>
        <a:bodyPr/>
        <a:lstStyle/>
        <a:p>
          <a:endParaRPr lang="en-US"/>
        </a:p>
      </dgm:t>
    </dgm:pt>
    <dgm:pt modelId="{A4E9D1FA-8411-4B76-A5F9-B985C1ACF611}">
      <dgm:prSet phldrT="[Text]"/>
      <dgm:spPr/>
      <dgm:t>
        <a:bodyPr/>
        <a:lstStyle/>
        <a:p>
          <a:r>
            <a:rPr lang="en-US" dirty="0">
              <a:latin typeface="Arial Black" panose="020B0A04020102020204" pitchFamily="34" charset="0"/>
            </a:rPr>
            <a:t>Guccifer 2.0 and others working for Russian Intelligence</a:t>
          </a:r>
        </a:p>
      </dgm:t>
    </dgm:pt>
    <dgm:pt modelId="{1DD01727-4B5A-4D0D-90AE-B31D19C1AA23}" type="parTrans" cxnId="{EB81693A-FF5D-43ED-AC44-3823DDC44010}">
      <dgm:prSet/>
      <dgm:spPr/>
      <dgm:t>
        <a:bodyPr/>
        <a:lstStyle/>
        <a:p>
          <a:endParaRPr lang="en-US"/>
        </a:p>
      </dgm:t>
    </dgm:pt>
    <dgm:pt modelId="{9949B6F6-85ED-4B8F-9646-CE3208B8FBBA}" type="sibTrans" cxnId="{EB81693A-FF5D-43ED-AC44-3823DDC44010}">
      <dgm:prSet/>
      <dgm:spPr/>
      <dgm:t>
        <a:bodyPr/>
        <a:lstStyle/>
        <a:p>
          <a:endParaRPr lang="en-US"/>
        </a:p>
      </dgm:t>
    </dgm:pt>
    <dgm:pt modelId="{7201CDB5-4F39-4CBE-8F76-2200A0158B56}">
      <dgm:prSet phldrT="[Text]"/>
      <dgm:spPr/>
      <dgm:t>
        <a:bodyPr/>
        <a:lstStyle/>
        <a:p>
          <a:r>
            <a:rPr lang="en-US" dirty="0">
              <a:latin typeface="Arial Black" panose="020B0A04020102020204" pitchFamily="34" charset="0"/>
            </a:rPr>
            <a:t>Wikileaks Releases Emails from Campaign</a:t>
          </a:r>
        </a:p>
      </dgm:t>
    </dgm:pt>
    <dgm:pt modelId="{473D0FBF-B009-4B49-92FE-5D69B4DC5FB5}" type="parTrans" cxnId="{221735A4-7DB4-4AB1-BD1D-24FFA138B477}">
      <dgm:prSet/>
      <dgm:spPr/>
      <dgm:t>
        <a:bodyPr/>
        <a:lstStyle/>
        <a:p>
          <a:endParaRPr lang="en-US"/>
        </a:p>
      </dgm:t>
    </dgm:pt>
    <dgm:pt modelId="{F6CBC156-1EFD-43B9-BADE-FE9461022CC7}" type="sibTrans" cxnId="{221735A4-7DB4-4AB1-BD1D-24FFA138B477}">
      <dgm:prSet/>
      <dgm:spPr/>
      <dgm:t>
        <a:bodyPr/>
        <a:lstStyle/>
        <a:p>
          <a:endParaRPr lang="en-US"/>
        </a:p>
      </dgm:t>
    </dgm:pt>
    <dgm:pt modelId="{B3264202-C234-453F-B88A-0920FCBF073E}" type="pres">
      <dgm:prSet presAssocID="{19A8A954-5142-4FF7-B9A2-8CACC2DEE56A}" presName="Name0" presStyleCnt="0">
        <dgm:presLayoutVars>
          <dgm:dir/>
          <dgm:resizeHandles val="exact"/>
        </dgm:presLayoutVars>
      </dgm:prSet>
      <dgm:spPr/>
    </dgm:pt>
    <dgm:pt modelId="{B010962D-C766-48B0-BFD2-DEE2A428B7A5}" type="pres">
      <dgm:prSet presAssocID="{042D7DDF-1A4B-4A79-8764-031A5D2371C4}" presName="node" presStyleLbl="node1" presStyleIdx="0" presStyleCnt="3" custLinFactNeighborX="-836" custLinFactNeighborY="-51491">
        <dgm:presLayoutVars>
          <dgm:bulletEnabled val="1"/>
        </dgm:presLayoutVars>
      </dgm:prSet>
      <dgm:spPr/>
      <dgm:t>
        <a:bodyPr/>
        <a:lstStyle/>
        <a:p>
          <a:endParaRPr lang="en-US"/>
        </a:p>
      </dgm:t>
    </dgm:pt>
    <dgm:pt modelId="{28874EF5-DFCB-4864-AFE7-827A66B3A956}" type="pres">
      <dgm:prSet presAssocID="{17F4C4BE-1199-4565-B392-9699A08831C1}" presName="sibTrans" presStyleLbl="sibTrans2D1" presStyleIdx="0" presStyleCnt="2"/>
      <dgm:spPr/>
      <dgm:t>
        <a:bodyPr/>
        <a:lstStyle/>
        <a:p>
          <a:endParaRPr lang="en-US"/>
        </a:p>
      </dgm:t>
    </dgm:pt>
    <dgm:pt modelId="{D4C985CC-C55D-40CE-AA48-E1D0932F745E}" type="pres">
      <dgm:prSet presAssocID="{17F4C4BE-1199-4565-B392-9699A08831C1}" presName="connectorText" presStyleLbl="sibTrans2D1" presStyleIdx="0" presStyleCnt="2"/>
      <dgm:spPr/>
      <dgm:t>
        <a:bodyPr/>
        <a:lstStyle/>
        <a:p>
          <a:endParaRPr lang="en-US"/>
        </a:p>
      </dgm:t>
    </dgm:pt>
    <dgm:pt modelId="{8B1AC05C-C7CA-4F2A-992A-521CBC64E3D1}" type="pres">
      <dgm:prSet presAssocID="{A4E9D1FA-8411-4B76-A5F9-B985C1ACF611}" presName="node" presStyleLbl="node1" presStyleIdx="1" presStyleCnt="3" custLinFactNeighborX="-13103" custLinFactNeighborY="-52411">
        <dgm:presLayoutVars>
          <dgm:bulletEnabled val="1"/>
        </dgm:presLayoutVars>
      </dgm:prSet>
      <dgm:spPr/>
      <dgm:t>
        <a:bodyPr/>
        <a:lstStyle/>
        <a:p>
          <a:endParaRPr lang="en-US"/>
        </a:p>
      </dgm:t>
    </dgm:pt>
    <dgm:pt modelId="{9B82AA44-1777-4CB1-AD57-30EF9F1F82A6}" type="pres">
      <dgm:prSet presAssocID="{9949B6F6-85ED-4B8F-9646-CE3208B8FBBA}" presName="sibTrans" presStyleLbl="sibTrans2D1" presStyleIdx="1" presStyleCnt="2"/>
      <dgm:spPr/>
      <dgm:t>
        <a:bodyPr/>
        <a:lstStyle/>
        <a:p>
          <a:endParaRPr lang="en-US"/>
        </a:p>
      </dgm:t>
    </dgm:pt>
    <dgm:pt modelId="{000CAD74-4DD6-4014-AE1C-589E087C81DA}" type="pres">
      <dgm:prSet presAssocID="{9949B6F6-85ED-4B8F-9646-CE3208B8FBBA}" presName="connectorText" presStyleLbl="sibTrans2D1" presStyleIdx="1" presStyleCnt="2"/>
      <dgm:spPr/>
      <dgm:t>
        <a:bodyPr/>
        <a:lstStyle/>
        <a:p>
          <a:endParaRPr lang="en-US"/>
        </a:p>
      </dgm:t>
    </dgm:pt>
    <dgm:pt modelId="{110D9069-8946-412D-B3CD-0DA72A826C71}" type="pres">
      <dgm:prSet presAssocID="{7201CDB5-4F39-4CBE-8F76-2200A0158B56}" presName="node" presStyleLbl="node1" presStyleIdx="2" presStyleCnt="3" custLinFactNeighborX="837" custLinFactNeighborY="-53330">
        <dgm:presLayoutVars>
          <dgm:bulletEnabled val="1"/>
        </dgm:presLayoutVars>
      </dgm:prSet>
      <dgm:spPr/>
      <dgm:t>
        <a:bodyPr/>
        <a:lstStyle/>
        <a:p>
          <a:endParaRPr lang="en-US"/>
        </a:p>
      </dgm:t>
    </dgm:pt>
  </dgm:ptLst>
  <dgm:cxnLst>
    <dgm:cxn modelId="{F2C3819A-6E59-482D-AA95-4E2394EA42C5}" type="presOf" srcId="{9949B6F6-85ED-4B8F-9646-CE3208B8FBBA}" destId="{9B82AA44-1777-4CB1-AD57-30EF9F1F82A6}" srcOrd="0" destOrd="0" presId="urn:microsoft.com/office/officeart/2005/8/layout/process1"/>
    <dgm:cxn modelId="{46930107-CC29-4687-999B-1B268724CE85}" type="presOf" srcId="{042D7DDF-1A4B-4A79-8764-031A5D2371C4}" destId="{B010962D-C766-48B0-BFD2-DEE2A428B7A5}" srcOrd="0" destOrd="0" presId="urn:microsoft.com/office/officeart/2005/8/layout/process1"/>
    <dgm:cxn modelId="{6BC30E31-6D17-487D-8D08-4E0E869E23CD}" type="presOf" srcId="{17F4C4BE-1199-4565-B392-9699A08831C1}" destId="{28874EF5-DFCB-4864-AFE7-827A66B3A956}" srcOrd="0" destOrd="0" presId="urn:microsoft.com/office/officeart/2005/8/layout/process1"/>
    <dgm:cxn modelId="{EB81693A-FF5D-43ED-AC44-3823DDC44010}" srcId="{19A8A954-5142-4FF7-B9A2-8CACC2DEE56A}" destId="{A4E9D1FA-8411-4B76-A5F9-B985C1ACF611}" srcOrd="1" destOrd="0" parTransId="{1DD01727-4B5A-4D0D-90AE-B31D19C1AA23}" sibTransId="{9949B6F6-85ED-4B8F-9646-CE3208B8FBBA}"/>
    <dgm:cxn modelId="{DE15F69E-AECC-48BB-AEE1-8737D8DAF186}" type="presOf" srcId="{7201CDB5-4F39-4CBE-8F76-2200A0158B56}" destId="{110D9069-8946-412D-B3CD-0DA72A826C71}" srcOrd="0" destOrd="0" presId="urn:microsoft.com/office/officeart/2005/8/layout/process1"/>
    <dgm:cxn modelId="{A1852319-0D1D-443B-B5D1-BBD417C0025C}" type="presOf" srcId="{19A8A954-5142-4FF7-B9A2-8CACC2DEE56A}" destId="{B3264202-C234-453F-B88A-0920FCBF073E}" srcOrd="0" destOrd="0" presId="urn:microsoft.com/office/officeart/2005/8/layout/process1"/>
    <dgm:cxn modelId="{EB88AB6D-6F17-4592-8599-78874BE8693D}" srcId="{19A8A954-5142-4FF7-B9A2-8CACC2DEE56A}" destId="{042D7DDF-1A4B-4A79-8764-031A5D2371C4}" srcOrd="0" destOrd="0" parTransId="{2BDA59F8-225B-49DB-A66F-4F8E25ECEF53}" sibTransId="{17F4C4BE-1199-4565-B392-9699A08831C1}"/>
    <dgm:cxn modelId="{A5C3396B-76C0-4ED8-919F-7A9C8ADD7E17}" type="presOf" srcId="{A4E9D1FA-8411-4B76-A5F9-B985C1ACF611}" destId="{8B1AC05C-C7CA-4F2A-992A-521CBC64E3D1}" srcOrd="0" destOrd="0" presId="urn:microsoft.com/office/officeart/2005/8/layout/process1"/>
    <dgm:cxn modelId="{EE1C6A6D-BBB3-459D-87A4-C4E70FE5C2B0}" type="presOf" srcId="{17F4C4BE-1199-4565-B392-9699A08831C1}" destId="{D4C985CC-C55D-40CE-AA48-E1D0932F745E}" srcOrd="1" destOrd="0" presId="urn:microsoft.com/office/officeart/2005/8/layout/process1"/>
    <dgm:cxn modelId="{221735A4-7DB4-4AB1-BD1D-24FFA138B477}" srcId="{19A8A954-5142-4FF7-B9A2-8CACC2DEE56A}" destId="{7201CDB5-4F39-4CBE-8F76-2200A0158B56}" srcOrd="2" destOrd="0" parTransId="{473D0FBF-B009-4B49-92FE-5D69B4DC5FB5}" sibTransId="{F6CBC156-1EFD-43B9-BADE-FE9461022CC7}"/>
    <dgm:cxn modelId="{7BBE28EC-DDEF-4A56-8653-4A0904172DF5}" type="presOf" srcId="{9949B6F6-85ED-4B8F-9646-CE3208B8FBBA}" destId="{000CAD74-4DD6-4014-AE1C-589E087C81DA}" srcOrd="1" destOrd="0" presId="urn:microsoft.com/office/officeart/2005/8/layout/process1"/>
    <dgm:cxn modelId="{EAFA2311-135E-4A95-997C-F8268BEE8747}" type="presParOf" srcId="{B3264202-C234-453F-B88A-0920FCBF073E}" destId="{B010962D-C766-48B0-BFD2-DEE2A428B7A5}" srcOrd="0" destOrd="0" presId="urn:microsoft.com/office/officeart/2005/8/layout/process1"/>
    <dgm:cxn modelId="{944E5720-6B1F-45FF-A116-D0659D02CE95}" type="presParOf" srcId="{B3264202-C234-453F-B88A-0920FCBF073E}" destId="{28874EF5-DFCB-4864-AFE7-827A66B3A956}" srcOrd="1" destOrd="0" presId="urn:microsoft.com/office/officeart/2005/8/layout/process1"/>
    <dgm:cxn modelId="{DBFCC7B5-FB7D-4A3E-BD9B-34F57896B699}" type="presParOf" srcId="{28874EF5-DFCB-4864-AFE7-827A66B3A956}" destId="{D4C985CC-C55D-40CE-AA48-E1D0932F745E}" srcOrd="0" destOrd="0" presId="urn:microsoft.com/office/officeart/2005/8/layout/process1"/>
    <dgm:cxn modelId="{1194D1D9-E27B-49C3-BD24-68ED5A35D733}" type="presParOf" srcId="{B3264202-C234-453F-B88A-0920FCBF073E}" destId="{8B1AC05C-C7CA-4F2A-992A-521CBC64E3D1}" srcOrd="2" destOrd="0" presId="urn:microsoft.com/office/officeart/2005/8/layout/process1"/>
    <dgm:cxn modelId="{FDEE6EA6-C319-4DB1-B41E-DE336024149D}" type="presParOf" srcId="{B3264202-C234-453F-B88A-0920FCBF073E}" destId="{9B82AA44-1777-4CB1-AD57-30EF9F1F82A6}" srcOrd="3" destOrd="0" presId="urn:microsoft.com/office/officeart/2005/8/layout/process1"/>
    <dgm:cxn modelId="{D222A061-80EF-4795-BB98-3F376653AF52}" type="presParOf" srcId="{9B82AA44-1777-4CB1-AD57-30EF9F1F82A6}" destId="{000CAD74-4DD6-4014-AE1C-589E087C81DA}" srcOrd="0" destOrd="0" presId="urn:microsoft.com/office/officeart/2005/8/layout/process1"/>
    <dgm:cxn modelId="{90B3C415-7D22-4B27-9E6D-D25361446840}" type="presParOf" srcId="{B3264202-C234-453F-B88A-0920FCBF073E}" destId="{110D9069-8946-412D-B3CD-0DA72A826C71}" srcOrd="4" destOrd="0" presId="urn:microsoft.com/office/officeart/2005/8/layout/process1"/>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0962D-C766-48B0-BFD2-DEE2A428B7A5}">
      <dsp:nvSpPr>
        <dsp:cNvPr id="0" name=""/>
        <dsp:cNvSpPr/>
      </dsp:nvSpPr>
      <dsp:spPr>
        <a:xfrm>
          <a:off x="4" y="651473"/>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rial Black" panose="020B0A04020102020204" pitchFamily="34" charset="0"/>
            </a:rPr>
            <a:t>Democratic National Committee Hacked</a:t>
          </a:r>
        </a:p>
      </dsp:txBody>
      <dsp:txXfrm>
        <a:off x="48549" y="700018"/>
        <a:ext cx="2665308" cy="1560349"/>
      </dsp:txXfrm>
    </dsp:sp>
    <dsp:sp modelId="{28874EF5-DFCB-4864-AFE7-827A66B3A956}">
      <dsp:nvSpPr>
        <dsp:cNvPr id="0" name=""/>
        <dsp:cNvSpPr/>
      </dsp:nvSpPr>
      <dsp:spPr>
        <a:xfrm rot="21585953">
          <a:off x="3004754" y="1129971"/>
          <a:ext cx="513793"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004755" y="1267301"/>
        <a:ext cx="359655" cy="411044"/>
      </dsp:txXfrm>
    </dsp:sp>
    <dsp:sp modelId="{8B1AC05C-C7CA-4F2A-992A-521CBC64E3D1}">
      <dsp:nvSpPr>
        <dsp:cNvPr id="0" name=""/>
        <dsp:cNvSpPr/>
      </dsp:nvSpPr>
      <dsp:spPr>
        <a:xfrm>
          <a:off x="3731817" y="636224"/>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rial Black" panose="020B0A04020102020204" pitchFamily="34" charset="0"/>
            </a:rPr>
            <a:t>Guccifer 2.0 and others working for Russian Intelligence</a:t>
          </a:r>
        </a:p>
      </dsp:txBody>
      <dsp:txXfrm>
        <a:off x="3780362" y="684769"/>
        <a:ext cx="2665308" cy="1560349"/>
      </dsp:txXfrm>
    </dsp:sp>
    <dsp:sp modelId="{9B82AA44-1777-4CB1-AD57-30EF9F1F82A6}">
      <dsp:nvSpPr>
        <dsp:cNvPr id="0" name=""/>
        <dsp:cNvSpPr/>
      </dsp:nvSpPr>
      <dsp:spPr>
        <a:xfrm rot="21586979">
          <a:off x="6808960" y="1114719"/>
          <a:ext cx="667266"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6808961" y="1252113"/>
        <a:ext cx="467086" cy="411044"/>
      </dsp:txXfrm>
    </dsp:sp>
    <dsp:sp modelId="{110D9069-8946-412D-B3CD-0DA72A826C71}">
      <dsp:nvSpPr>
        <dsp:cNvPr id="0" name=""/>
        <dsp:cNvSpPr/>
      </dsp:nvSpPr>
      <dsp:spPr>
        <a:xfrm>
          <a:off x="7753201" y="620992"/>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rial Black" panose="020B0A04020102020204" pitchFamily="34" charset="0"/>
            </a:rPr>
            <a:t>Wikileaks Releases Emails from Campaign</a:t>
          </a:r>
        </a:p>
      </dsp:txBody>
      <dsp:txXfrm>
        <a:off x="7801746" y="669537"/>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988A7-BD27-4E81-9829-60182BE8FE05}" type="datetimeFigureOut">
              <a:rPr lang="en-US" smtClean="0"/>
              <a:t>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BEF08-9E8C-4081-9FD4-20BB4C132F89}" type="slidenum">
              <a:rPr lang="en-US" smtClean="0"/>
              <a:t>‹#›</a:t>
            </a:fld>
            <a:endParaRPr lang="en-US"/>
          </a:p>
        </p:txBody>
      </p:sp>
    </p:spTree>
    <p:extLst>
      <p:ext uri="{BB962C8B-B14F-4D97-AF65-F5344CB8AC3E}">
        <p14:creationId xmlns:p14="http://schemas.microsoft.com/office/powerpoint/2010/main" val="323286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other characteristics of</a:t>
            </a:r>
            <a:r>
              <a:rPr lang="en-US" baseline="0" dirty="0" smtClean="0"/>
              <a:t> this populist nationalism is to discredit any societal institutions that challenge your authority or your version of events.  The US Intelligence Community (IC) concluded that Russia had interfered in the 2016 election. Trump has repeatedly downplayed these conclusions and has directly challenged them, once even saying that no one really knows who hacked into the Democratic National Committee computers. He suggested it could be some kid in the basement of his parent’s house. But the US IC was very clear. It was the Russian government and people on its payroll and President Putin had a direct role in ordering it.  The picture above is from a July 2018 summit. Trump was asked about Russian interference in the election. He said that Putin denied Russian involvement and that Trump believed him. Here was an instance where a US President was saying he believed the word of a foreign leader of an authoritarian state over his own intelligence agencies.  That is unprecedented. Trump also answered the question by accusing the FBI of covering up crimes of Hillary Clinton.  One of the conspiracy theories is that there was a server at Democratic headquarters that had been destroyed to prevent the FBI from seizing it.  That never happened. The Democratic National Committee (DNC) had its hacked server investigated by a private company before the FBI asked for it. When the FBI asked for it, the DNC gave the forensic report to the FBI. The FBI thought the investigation was a good job and used that company’s report in its investigation.  We can question why the FBI used the private report (probably because the job was done well and because it saved the FBI money by not duplicating the report), but there simply isn’t any other server or missing server.</a:t>
            </a:r>
            <a:endParaRPr lang="en-US" dirty="0"/>
          </a:p>
        </p:txBody>
      </p:sp>
      <p:sp>
        <p:nvSpPr>
          <p:cNvPr id="4" name="Slide Number Placeholder 3"/>
          <p:cNvSpPr>
            <a:spLocks noGrp="1"/>
          </p:cNvSpPr>
          <p:nvPr>
            <p:ph type="sldNum" sz="quarter" idx="10"/>
          </p:nvPr>
        </p:nvSpPr>
        <p:spPr/>
        <p:txBody>
          <a:bodyPr/>
          <a:lstStyle/>
          <a:p>
            <a:fld id="{982BEF08-9E8C-4081-9FD4-20BB4C132F89}" type="slidenum">
              <a:rPr lang="en-US" smtClean="0"/>
              <a:t>21</a:t>
            </a:fld>
            <a:endParaRPr lang="en-US"/>
          </a:p>
        </p:txBody>
      </p:sp>
    </p:spTree>
    <p:extLst>
      <p:ext uri="{BB962C8B-B14F-4D97-AF65-F5344CB8AC3E}">
        <p14:creationId xmlns:p14="http://schemas.microsoft.com/office/powerpoint/2010/main" val="235870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is Trump’s attacks on his own Justice Department.  Robert Mueller</a:t>
            </a:r>
            <a:r>
              <a:rPr lang="en-US" baseline="0" dirty="0" smtClean="0"/>
              <a:t> the Special Counsel was appointed by Rod Rosenstein, the Deputy Attorney General.  Attorney General Jeff Sessions recused himself from the investigations into the Trump campaign because he was part of the Trump campaign. Recusal means that he declined to be involved in the investigations; he did so because of a potential conflict of interest. That recusal is a standard practice that all good lawyers (like Sessions) know they have to do in potential conflict of interest cases.  Trump has used Twitter to essentially troll both Sessions and Rosenstein over the Mueller investigation.  These attacks on members of his own administration, people that Trump appointed,	 are also unprecedented.  Sessions was fired the day after the November midterm elections. Trump actually said that he fired Sessions because of the Russia investigation and that he did not do it before the election because he didn’t want it to be a political issue.  Wow.</a:t>
            </a:r>
            <a:endParaRPr lang="en-US" dirty="0"/>
          </a:p>
        </p:txBody>
      </p:sp>
      <p:sp>
        <p:nvSpPr>
          <p:cNvPr id="4" name="Slide Number Placeholder 3"/>
          <p:cNvSpPr>
            <a:spLocks noGrp="1"/>
          </p:cNvSpPr>
          <p:nvPr>
            <p:ph type="sldNum" sz="quarter" idx="10"/>
          </p:nvPr>
        </p:nvSpPr>
        <p:spPr/>
        <p:txBody>
          <a:bodyPr/>
          <a:lstStyle/>
          <a:p>
            <a:fld id="{982BEF08-9E8C-4081-9FD4-20BB4C132F89}" type="slidenum">
              <a:rPr lang="en-US" smtClean="0"/>
              <a:t>22</a:t>
            </a:fld>
            <a:endParaRPr lang="en-US"/>
          </a:p>
        </p:txBody>
      </p:sp>
    </p:spTree>
    <p:extLst>
      <p:ext uri="{BB962C8B-B14F-4D97-AF65-F5344CB8AC3E}">
        <p14:creationId xmlns:p14="http://schemas.microsoft.com/office/powerpoint/2010/main" val="123546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57892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66034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989056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61D204-DDD5-7842-ABE6-C1BC9035BF8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370219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D204-DDD5-7842-ABE6-C1BC9035BF8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318791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1D204-DDD5-7842-ABE6-C1BC9035BF8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193332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1D204-DDD5-7842-ABE6-C1BC9035BF8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1041992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1D204-DDD5-7842-ABE6-C1BC9035BF86}"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3523294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1D204-DDD5-7842-ABE6-C1BC9035BF86}"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2617238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1D204-DDD5-7842-ABE6-C1BC9035BF86}"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4118361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1D204-DDD5-7842-ABE6-C1BC9035BF8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347803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242021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1D204-DDD5-7842-ABE6-C1BC9035BF86}"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289831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D204-DDD5-7842-ABE6-C1BC9035BF8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4205355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1D204-DDD5-7842-ABE6-C1BC9035BF86}"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02701-A654-F34B-B542-0105D7EB6EF2}" type="slidenum">
              <a:rPr lang="en-US" smtClean="0"/>
              <a:t>‹#›</a:t>
            </a:fld>
            <a:endParaRPr lang="en-US"/>
          </a:p>
        </p:txBody>
      </p:sp>
    </p:spTree>
    <p:extLst>
      <p:ext uri="{BB962C8B-B14F-4D97-AF65-F5344CB8AC3E}">
        <p14:creationId xmlns:p14="http://schemas.microsoft.com/office/powerpoint/2010/main" val="221354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91A8D8-38E4-4AB2-94BA-95EA75412AA1}"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15176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1A8D8-38E4-4AB2-94BA-95EA75412AA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79741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1A8D8-38E4-4AB2-94BA-95EA75412AA1}"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13371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1A8D8-38E4-4AB2-94BA-95EA75412AA1}"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20133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A8D8-38E4-4AB2-94BA-95EA75412AA1}"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24243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342385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66864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A8D8-38E4-4AB2-94BA-95EA75412AA1}" type="datetimeFigureOut">
              <a:rPr lang="en-US" smtClean="0"/>
              <a:t>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055A-AE21-4D30-B818-72502BFCE86E}" type="slidenum">
              <a:rPr lang="en-US" smtClean="0"/>
              <a:t>‹#›</a:t>
            </a:fld>
            <a:endParaRPr lang="en-US"/>
          </a:p>
        </p:txBody>
      </p:sp>
    </p:spTree>
    <p:extLst>
      <p:ext uri="{BB962C8B-B14F-4D97-AF65-F5344CB8AC3E}">
        <p14:creationId xmlns:p14="http://schemas.microsoft.com/office/powerpoint/2010/main" val="8751614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1D204-DDD5-7842-ABE6-C1BC9035BF86}" type="datetimeFigureOut">
              <a:rPr lang="en-US" smtClean="0"/>
              <a:t>12/6/2018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02701-A654-F34B-B542-0105D7EB6EF2}" type="slidenum">
              <a:rPr lang="en-US" smtClean="0"/>
              <a:t>‹#›</a:t>
            </a:fld>
            <a:endParaRPr lang="en-US"/>
          </a:p>
        </p:txBody>
      </p:sp>
    </p:spTree>
    <p:extLst>
      <p:ext uri="{BB962C8B-B14F-4D97-AF65-F5344CB8AC3E}">
        <p14:creationId xmlns:p14="http://schemas.microsoft.com/office/powerpoint/2010/main" val="2933803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businessinsider.com/donald-trump-conspiracy-theories-2016-5#questions-about-whether-an-isis-linked-terrorist-attempted-to-charge-at-trump-on-stage-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politifact.com/personalities/donald-trum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twitter.com/realDonaldTrump/status/1031503298967363586" TargetMode="External"/><Relationship Id="rId13" Type="http://schemas.openxmlformats.org/officeDocument/2006/relationships/hyperlink" Target="https://twitter.com/realDonaldTrump/status/984053549742067712" TargetMode="External"/><Relationship Id="rId18" Type="http://schemas.openxmlformats.org/officeDocument/2006/relationships/hyperlink" Target="https://twitter.com/realDonaldTrump/status/667366217527767040" TargetMode="External"/><Relationship Id="rId3" Type="http://schemas.openxmlformats.org/officeDocument/2006/relationships/hyperlink" Target="https://twitter.com/realDonaldTrump/status/1064216956679716864" TargetMode="External"/><Relationship Id="rId7" Type="http://schemas.openxmlformats.org/officeDocument/2006/relationships/hyperlink" Target="https://twitter.com/realDonaldTrump/status/1033332301579661312" TargetMode="External"/><Relationship Id="rId12" Type="http://schemas.openxmlformats.org/officeDocument/2006/relationships/hyperlink" Target="https://twitter.com/realDonaldTrump/status/1008732992481710081" TargetMode="External"/><Relationship Id="rId17" Type="http://schemas.openxmlformats.org/officeDocument/2006/relationships/hyperlink" Target="https://twitter.com/realDonaldTrump/status/667366321999495168" TargetMode="External"/><Relationship Id="rId2" Type="http://schemas.openxmlformats.org/officeDocument/2006/relationships/hyperlink" Target="https://www.nytimes.com/interactive/2016/01/28/upshot/donald-trump-twitter-insults.html" TargetMode="External"/><Relationship Id="rId16" Type="http://schemas.openxmlformats.org/officeDocument/2006/relationships/hyperlink" Target="https://twitter.com/realDonaldTrump/status/667369690226958336" TargetMode="External"/><Relationship Id="rId20" Type="http://schemas.openxmlformats.org/officeDocument/2006/relationships/hyperlink" Target="https://twitter.com/realDonaldTrump/status/633340814379347968" TargetMode="External"/><Relationship Id="rId1" Type="http://schemas.openxmlformats.org/officeDocument/2006/relationships/slideLayout" Target="../slideLayouts/slideLayout5.xml"/><Relationship Id="rId6" Type="http://schemas.openxmlformats.org/officeDocument/2006/relationships/hyperlink" Target="https://twitter.com/realDonaldTrump/status/1041086383505465345" TargetMode="External"/><Relationship Id="rId11" Type="http://schemas.openxmlformats.org/officeDocument/2006/relationships/hyperlink" Target="https://twitter.com/realDonaldTrump/status/1023664624259014656" TargetMode="External"/><Relationship Id="rId5" Type="http://schemas.openxmlformats.org/officeDocument/2006/relationships/hyperlink" Target="https://twitter.com/realDonaldTrump/status/1063081553075625984" TargetMode="External"/><Relationship Id="rId15" Type="http://schemas.openxmlformats.org/officeDocument/2006/relationships/hyperlink" Target="https://twitter.com/realDonaldTrump/status/676812123322781696" TargetMode="External"/><Relationship Id="rId10" Type="http://schemas.openxmlformats.org/officeDocument/2006/relationships/hyperlink" Target="https://twitter.com/realDonaldTrump/status/1024646945640525826" TargetMode="External"/><Relationship Id="rId19" Type="http://schemas.openxmlformats.org/officeDocument/2006/relationships/hyperlink" Target="http://twitter.com/realDonaldTrump/status/667347920560238592" TargetMode="External"/><Relationship Id="rId4" Type="http://schemas.openxmlformats.org/officeDocument/2006/relationships/hyperlink" Target="https://twitter.com/realDonaldTrump/status/1063046973857718272" TargetMode="External"/><Relationship Id="rId9" Type="http://schemas.openxmlformats.org/officeDocument/2006/relationships/hyperlink" Target="https://twitter.com/realDonaldTrump/status/1031141396776984576" TargetMode="External"/><Relationship Id="rId14" Type="http://schemas.openxmlformats.org/officeDocument/2006/relationships/hyperlink" Target="https://twitter.com/realDonaldTrump/status/747027629652443136"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ntelligence.house.gov/uploadedfiles/final_russia_investigation_report.pdf" TargetMode="External"/><Relationship Id="rId2" Type="http://schemas.openxmlformats.org/officeDocument/2006/relationships/hyperlink" Target="https://www.dni.gov/files/documents/ICA_2017_01.pd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91F09A-E8A2-4A3C-8970-7C2AC02230F4}"/>
              </a:ext>
            </a:extLst>
          </p:cNvPr>
          <p:cNvSpPr>
            <a:spLocks noGrp="1"/>
          </p:cNvSpPr>
          <p:nvPr>
            <p:ph type="title"/>
          </p:nvPr>
        </p:nvSpPr>
        <p:spPr/>
        <p:txBody>
          <a:bodyPr>
            <a:normAutofit/>
          </a:bodyPr>
          <a:lstStyle/>
          <a:p>
            <a:pPr algn="ctr"/>
            <a:r>
              <a:rPr lang="en-US" sz="6000" b="1" dirty="0">
                <a:latin typeface="Arial Black" panose="020B0A04020102020204" pitchFamily="34" charset="0"/>
              </a:rPr>
              <a:t>Trump</a:t>
            </a:r>
          </a:p>
        </p:txBody>
      </p:sp>
      <p:pic>
        <p:nvPicPr>
          <p:cNvPr id="9" name="Content Placeholder 8">
            <a:extLst>
              <a:ext uri="{FF2B5EF4-FFF2-40B4-BE49-F238E27FC236}">
                <a16:creationId xmlns:a16="http://schemas.microsoft.com/office/drawing/2014/main" id="{D6FC9A0E-0864-4A15-A086-3C86B8E8B6FD}"/>
              </a:ext>
            </a:extLst>
          </p:cNvPr>
          <p:cNvPicPr>
            <a:picLocks noGrp="1" noChangeAspect="1"/>
          </p:cNvPicPr>
          <p:nvPr>
            <p:ph idx="1"/>
          </p:nvPr>
        </p:nvPicPr>
        <p:blipFill>
          <a:blip r:embed="rId2"/>
          <a:stretch>
            <a:fillRect/>
          </a:stretch>
        </p:blipFill>
        <p:spPr>
          <a:xfrm>
            <a:off x="4075001" y="2026019"/>
            <a:ext cx="4041998" cy="3950550"/>
          </a:xfrm>
          <a:prstGeom prst="rect">
            <a:avLst/>
          </a:prstGeom>
        </p:spPr>
      </p:pic>
    </p:spTree>
    <p:extLst>
      <p:ext uri="{BB962C8B-B14F-4D97-AF65-F5344CB8AC3E}">
        <p14:creationId xmlns:p14="http://schemas.microsoft.com/office/powerpoint/2010/main" val="214208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261E-B50D-4E67-A0AF-A21D8DFFEC16}"/>
              </a:ext>
            </a:extLst>
          </p:cNvPr>
          <p:cNvSpPr>
            <a:spLocks noGrp="1"/>
          </p:cNvSpPr>
          <p:nvPr>
            <p:ph type="title"/>
          </p:nvPr>
        </p:nvSpPr>
        <p:spPr>
          <a:solidFill>
            <a:schemeClr val="bg2"/>
          </a:solidFill>
        </p:spPr>
        <p:txBody>
          <a:bodyPr/>
          <a:lstStyle/>
          <a:p>
            <a:r>
              <a:rPr lang="en-US" dirty="0">
                <a:latin typeface="Arial Black" panose="020B0A04020102020204" pitchFamily="34" charset="0"/>
              </a:rPr>
              <a:t>Convicted of Crimes Related to Russia Connections</a:t>
            </a:r>
          </a:p>
        </p:txBody>
      </p:sp>
      <p:sp>
        <p:nvSpPr>
          <p:cNvPr id="3" name="Content Placeholder 2">
            <a:extLst>
              <a:ext uri="{FF2B5EF4-FFF2-40B4-BE49-F238E27FC236}">
                <a16:creationId xmlns:a16="http://schemas.microsoft.com/office/drawing/2014/main" id="{54919251-3E75-427A-AA6B-92A2E5F3C6F7}"/>
              </a:ext>
            </a:extLst>
          </p:cNvPr>
          <p:cNvSpPr>
            <a:spLocks noGrp="1"/>
          </p:cNvSpPr>
          <p:nvPr>
            <p:ph idx="1"/>
          </p:nvPr>
        </p:nvSpPr>
        <p:spPr>
          <a:xfrm>
            <a:off x="259080" y="1825625"/>
            <a:ext cx="11673840" cy="4667250"/>
          </a:xfrm>
          <a:solidFill>
            <a:schemeClr val="bg2"/>
          </a:solidFill>
        </p:spPr>
        <p:txBody>
          <a:bodyPr/>
          <a:lstStyle/>
          <a:p>
            <a:pPr marL="0" indent="0">
              <a:buNone/>
            </a:pPr>
            <a:r>
              <a:rPr lang="en-US" dirty="0">
                <a:latin typeface="Arial Black" panose="020B0A04020102020204" pitchFamily="34" charset="0"/>
              </a:rPr>
              <a:t>Michael Flynn 	Paul Manafort 		Michael Cohen</a:t>
            </a:r>
          </a:p>
          <a:p>
            <a:pPr marL="0" indent="0">
              <a:buNone/>
            </a:pPr>
            <a:r>
              <a:rPr lang="en-US" sz="2400" dirty="0">
                <a:latin typeface="Arial Black" panose="020B0A04020102020204" pitchFamily="34" charset="0"/>
              </a:rPr>
              <a:t>National Security 	Campaign Manager		Personal Lawyer</a:t>
            </a:r>
          </a:p>
          <a:p>
            <a:pPr marL="0" indent="0">
              <a:buNone/>
            </a:pPr>
            <a:r>
              <a:rPr lang="en-US" sz="2400" dirty="0">
                <a:latin typeface="Arial Black" panose="020B0A04020102020204" pitchFamily="34" charset="0"/>
              </a:rPr>
              <a:t>Adviser</a:t>
            </a:r>
          </a:p>
        </p:txBody>
      </p:sp>
      <p:pic>
        <p:nvPicPr>
          <p:cNvPr id="4" name="Picture 3">
            <a:extLst>
              <a:ext uri="{FF2B5EF4-FFF2-40B4-BE49-F238E27FC236}">
                <a16:creationId xmlns:a16="http://schemas.microsoft.com/office/drawing/2014/main" id="{EC29A6BE-B0DC-41B2-9D02-0D9DC6540DA8}"/>
              </a:ext>
            </a:extLst>
          </p:cNvPr>
          <p:cNvPicPr>
            <a:picLocks noChangeAspect="1"/>
          </p:cNvPicPr>
          <p:nvPr/>
        </p:nvPicPr>
        <p:blipFill>
          <a:blip r:embed="rId2"/>
          <a:stretch>
            <a:fillRect/>
          </a:stretch>
        </p:blipFill>
        <p:spPr>
          <a:xfrm>
            <a:off x="262890" y="3236913"/>
            <a:ext cx="2529840" cy="3255962"/>
          </a:xfrm>
          <a:prstGeom prst="rect">
            <a:avLst/>
          </a:prstGeom>
          <a:solidFill>
            <a:schemeClr val="bg2"/>
          </a:solidFill>
        </p:spPr>
      </p:pic>
      <p:pic>
        <p:nvPicPr>
          <p:cNvPr id="5" name="Picture 4">
            <a:extLst>
              <a:ext uri="{FF2B5EF4-FFF2-40B4-BE49-F238E27FC236}">
                <a16:creationId xmlns:a16="http://schemas.microsoft.com/office/drawing/2014/main" id="{4109B039-F140-4CA3-A937-EB4B72594DD2}"/>
              </a:ext>
            </a:extLst>
          </p:cNvPr>
          <p:cNvPicPr>
            <a:picLocks noChangeAspect="1"/>
          </p:cNvPicPr>
          <p:nvPr/>
        </p:nvPicPr>
        <p:blipFill rotWithShape="1">
          <a:blip r:embed="rId3"/>
          <a:srcRect r="11236"/>
          <a:stretch/>
        </p:blipFill>
        <p:spPr>
          <a:xfrm>
            <a:off x="3002280" y="3236914"/>
            <a:ext cx="4815840" cy="3255961"/>
          </a:xfrm>
          <a:prstGeom prst="rect">
            <a:avLst/>
          </a:prstGeom>
          <a:solidFill>
            <a:schemeClr val="bg2"/>
          </a:solidFill>
        </p:spPr>
      </p:pic>
      <p:pic>
        <p:nvPicPr>
          <p:cNvPr id="6" name="Picture 5">
            <a:extLst>
              <a:ext uri="{FF2B5EF4-FFF2-40B4-BE49-F238E27FC236}">
                <a16:creationId xmlns:a16="http://schemas.microsoft.com/office/drawing/2014/main" id="{8C6374A0-71A8-4E73-A8CA-00F0793BAECF}"/>
              </a:ext>
            </a:extLst>
          </p:cNvPr>
          <p:cNvPicPr>
            <a:picLocks noChangeAspect="1"/>
          </p:cNvPicPr>
          <p:nvPr/>
        </p:nvPicPr>
        <p:blipFill>
          <a:blip r:embed="rId4"/>
          <a:stretch>
            <a:fillRect/>
          </a:stretch>
        </p:blipFill>
        <p:spPr>
          <a:xfrm>
            <a:off x="8027670" y="3211352"/>
            <a:ext cx="3905250" cy="3255961"/>
          </a:xfrm>
          <a:prstGeom prst="rect">
            <a:avLst/>
          </a:prstGeom>
          <a:solidFill>
            <a:schemeClr val="bg2"/>
          </a:solidFill>
        </p:spPr>
      </p:pic>
    </p:spTree>
    <p:extLst>
      <p:ext uri="{BB962C8B-B14F-4D97-AF65-F5344CB8AC3E}">
        <p14:creationId xmlns:p14="http://schemas.microsoft.com/office/powerpoint/2010/main" val="169041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CA69-9F9E-40C4-B89B-5C5FE188D1E6}"/>
              </a:ext>
            </a:extLst>
          </p:cNvPr>
          <p:cNvSpPr>
            <a:spLocks noGrp="1"/>
          </p:cNvSpPr>
          <p:nvPr>
            <p:ph type="title"/>
          </p:nvPr>
        </p:nvSpPr>
        <p:spPr/>
        <p:txBody>
          <a:bodyPr/>
          <a:lstStyle/>
          <a:p>
            <a:r>
              <a:rPr lang="en-US" b="1" dirty="0">
                <a:latin typeface="Arial Black" panose="020B0A04020102020204" pitchFamily="34" charset="0"/>
              </a:rPr>
              <a:t>The Big Question</a:t>
            </a:r>
          </a:p>
        </p:txBody>
      </p:sp>
      <p:graphicFrame>
        <p:nvGraphicFramePr>
          <p:cNvPr id="4" name="Content Placeholder 3">
            <a:extLst>
              <a:ext uri="{FF2B5EF4-FFF2-40B4-BE49-F238E27FC236}">
                <a16:creationId xmlns:a16="http://schemas.microsoft.com/office/drawing/2014/main" id="{038A38C9-DB14-4B85-B355-8822892D2776}"/>
              </a:ext>
            </a:extLst>
          </p:cNvPr>
          <p:cNvGraphicFramePr>
            <a:graphicFrameLocks noGrp="1"/>
          </p:cNvGraphicFramePr>
          <p:nvPr>
            <p:ph idx="1"/>
            <p:extLst>
              <p:ext uri="{D42A27DB-BD31-4B8C-83A1-F6EECF244321}">
                <p14:modId xmlns:p14="http://schemas.microsoft.com/office/powerpoint/2010/main" val="406678977"/>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E0451E9-C7FE-4D7C-BDB4-2430A4D2E565}"/>
              </a:ext>
            </a:extLst>
          </p:cNvPr>
          <p:cNvSpPr txBox="1"/>
          <p:nvPr/>
        </p:nvSpPr>
        <p:spPr>
          <a:xfrm>
            <a:off x="4857750" y="5222856"/>
            <a:ext cx="2476500" cy="954107"/>
          </a:xfrm>
          <a:prstGeom prst="rect">
            <a:avLst/>
          </a:prstGeom>
          <a:solidFill>
            <a:schemeClr val="accent1">
              <a:lumMod val="75000"/>
            </a:schemeClr>
          </a:solidFill>
          <a:ln w="57150">
            <a:solidFill>
              <a:schemeClr val="tx1"/>
            </a:solidFill>
          </a:ln>
        </p:spPr>
        <p:txBody>
          <a:bodyPr wrap="square" rtlCol="0">
            <a:spAutoFit/>
          </a:bodyPr>
          <a:lstStyle/>
          <a:p>
            <a:pPr algn="ctr"/>
            <a:r>
              <a:rPr lang="en-US" sz="2800" dirty="0">
                <a:latin typeface="Arial Black" panose="020B0A04020102020204" pitchFamily="34" charset="0"/>
              </a:rPr>
              <a:t>Trump Campaign?</a:t>
            </a:r>
          </a:p>
        </p:txBody>
      </p:sp>
      <p:cxnSp>
        <p:nvCxnSpPr>
          <p:cNvPr id="7" name="Straight Arrow Connector 6">
            <a:extLst>
              <a:ext uri="{FF2B5EF4-FFF2-40B4-BE49-F238E27FC236}">
                <a16:creationId xmlns:a16="http://schemas.microsoft.com/office/drawing/2014/main" id="{2942430D-7180-4356-A746-CB19B4B17E82}"/>
              </a:ext>
            </a:extLst>
          </p:cNvPr>
          <p:cNvCxnSpPr/>
          <p:nvPr/>
        </p:nvCxnSpPr>
        <p:spPr>
          <a:xfrm flipV="1">
            <a:off x="7680960" y="4373880"/>
            <a:ext cx="1402080" cy="1341120"/>
          </a:xfrm>
          <a:prstGeom prst="straightConnector1">
            <a:avLst/>
          </a:prstGeom>
          <a:ln w="571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06F40C2-660E-417A-B49D-3041DADC1CCE}"/>
              </a:ext>
            </a:extLst>
          </p:cNvPr>
          <p:cNvCxnSpPr/>
          <p:nvPr/>
        </p:nvCxnSpPr>
        <p:spPr>
          <a:xfrm flipV="1">
            <a:off x="5928360" y="4312920"/>
            <a:ext cx="0" cy="70104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88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43347" y="228601"/>
            <a:ext cx="10931225" cy="989837"/>
          </a:xfrm>
        </p:spPr>
        <p:txBody>
          <a:bodyPr>
            <a:normAutofit fontScale="90000"/>
          </a:bodyPr>
          <a:lstStyle/>
          <a:p>
            <a:pPr>
              <a:defRPr/>
            </a:pPr>
            <a:r>
              <a:rPr lang="en-US" b="1" dirty="0">
                <a:solidFill>
                  <a:schemeClr val="bg1"/>
                </a:solidFill>
              </a:rPr>
              <a:t>Big, Big, Big Picture: Civilization Timeline </a:t>
            </a:r>
            <a:br>
              <a:rPr lang="en-US" b="1" dirty="0">
                <a:solidFill>
                  <a:schemeClr val="bg1"/>
                </a:solidFill>
              </a:rPr>
            </a:br>
            <a:r>
              <a:rPr lang="en-US" sz="2100" b="1" dirty="0">
                <a:solidFill>
                  <a:schemeClr val="bg1"/>
                </a:solidFill>
              </a:rPr>
              <a:t>(all dates estimations)</a:t>
            </a:r>
            <a:endParaRPr lang="en-US" b="1" dirty="0">
              <a:solidFill>
                <a:schemeClr val="bg1"/>
              </a:solidFill>
            </a:endParaRPr>
          </a:p>
        </p:txBody>
      </p:sp>
      <p:sp>
        <p:nvSpPr>
          <p:cNvPr id="5" name="Content Placeholder 4"/>
          <p:cNvSpPr>
            <a:spLocks noGrp="1"/>
          </p:cNvSpPr>
          <p:nvPr>
            <p:ph idx="1"/>
          </p:nvPr>
        </p:nvSpPr>
        <p:spPr>
          <a:xfrm>
            <a:off x="443347" y="1218437"/>
            <a:ext cx="11305306" cy="5354260"/>
          </a:xfrm>
        </p:spPr>
        <p:txBody>
          <a:bodyPr>
            <a:normAutofit/>
          </a:bodyPr>
          <a:lstStyle/>
          <a:p>
            <a:pPr marL="0" indent="0">
              <a:buNone/>
              <a:defRPr/>
            </a:pPr>
            <a:r>
              <a:rPr lang="en-US" sz="2400" b="1" dirty="0">
                <a:solidFill>
                  <a:schemeClr val="bg1"/>
                </a:solidFill>
                <a:latin typeface="Arial Black" panose="020B0A04020102020204" pitchFamily="34" charset="0"/>
              </a:rPr>
              <a:t>Hunting-Gathering</a:t>
            </a:r>
            <a:endParaRPr lang="en-US" sz="2400" dirty="0">
              <a:solidFill>
                <a:schemeClr val="bg1"/>
              </a:solidFill>
            </a:endParaRPr>
          </a:p>
          <a:p>
            <a:pPr marL="0" indent="0">
              <a:buNone/>
              <a:defRPr/>
            </a:pPr>
            <a:r>
              <a:rPr lang="en-US" sz="2000" b="1" dirty="0">
                <a:solidFill>
                  <a:schemeClr val="bg1"/>
                </a:solidFill>
                <a:latin typeface="Arial Black" panose="020B0A04020102020204" pitchFamily="34" charset="0"/>
              </a:rPr>
              <a:t>195,000 – 10,000 BC</a:t>
            </a:r>
            <a:endParaRPr lang="en-US" sz="2000" dirty="0">
              <a:solidFill>
                <a:schemeClr val="bg1"/>
              </a:solidFill>
            </a:endParaRPr>
          </a:p>
          <a:p>
            <a:pPr marL="0" indent="0">
              <a:buNone/>
              <a:defRPr/>
            </a:pPr>
            <a:r>
              <a:rPr lang="en-US" sz="14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Agricultural	</a:t>
            </a:r>
            <a:r>
              <a:rPr lang="en-US" sz="1600" b="1" dirty="0">
                <a:solidFill>
                  <a:schemeClr val="bg1"/>
                </a:solidFill>
                <a:latin typeface="Arial Black" panose="020B0A04020102020204" pitchFamily="34" charset="0"/>
              </a:rPr>
              <a:t>       </a:t>
            </a:r>
          </a:p>
          <a:p>
            <a:pPr marL="0" indent="0">
              <a:buNone/>
              <a:defRPr/>
            </a:pPr>
            <a:r>
              <a:rPr lang="en-US" sz="16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Revolution</a:t>
            </a:r>
          </a:p>
          <a:p>
            <a:pPr marL="0" indent="0">
              <a:buNone/>
              <a:defRPr/>
            </a:pPr>
            <a:r>
              <a:rPr lang="en-US" sz="16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10,000 BC </a:t>
            </a:r>
            <a:r>
              <a:rPr lang="en-US" sz="1400" b="1" dirty="0">
                <a:solidFill>
                  <a:schemeClr val="bg1"/>
                </a:solidFill>
                <a:latin typeface="Arial Black" panose="020B0A04020102020204" pitchFamily="34" charset="0"/>
              </a:rPr>
              <a:t>		</a:t>
            </a:r>
          </a:p>
          <a:p>
            <a:pPr marL="0" indent="0">
              <a:buNone/>
              <a:defRPr/>
            </a:pPr>
            <a:r>
              <a:rPr lang="en-US" sz="14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Industrial </a:t>
            </a:r>
            <a:r>
              <a:rPr lang="en-US" sz="1600" b="1" dirty="0">
                <a:solidFill>
                  <a:schemeClr val="bg1"/>
                </a:solidFill>
                <a:latin typeface="Arial Black" panose="020B0A04020102020204" pitchFamily="34" charset="0"/>
              </a:rPr>
              <a:t>	       </a:t>
            </a:r>
          </a:p>
          <a:p>
            <a:pPr marL="0" indent="0">
              <a:buNone/>
              <a:defRPr/>
            </a:pPr>
            <a:r>
              <a:rPr lang="en-US" sz="16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Revolution</a:t>
            </a:r>
            <a:r>
              <a:rPr lang="en-US" sz="1600" b="1" dirty="0">
                <a:solidFill>
                  <a:schemeClr val="bg1"/>
                </a:solidFill>
                <a:latin typeface="Arial Black" panose="020B0A04020102020204" pitchFamily="34" charset="0"/>
              </a:rPr>
              <a:t> 		</a:t>
            </a:r>
            <a:endParaRPr lang="en-US" sz="2400" b="1" dirty="0">
              <a:solidFill>
                <a:schemeClr val="bg1"/>
              </a:solidFill>
              <a:latin typeface="Arial Black" panose="020B0A04020102020204" pitchFamily="34" charset="0"/>
            </a:endParaRPr>
          </a:p>
          <a:p>
            <a:pPr marL="0" indent="0">
              <a:buNone/>
              <a:defRPr/>
            </a:pPr>
            <a:r>
              <a:rPr lang="en-US" sz="16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1750/60</a:t>
            </a:r>
            <a:r>
              <a:rPr lang="en-US" sz="1400" b="1" dirty="0">
                <a:solidFill>
                  <a:schemeClr val="bg1"/>
                </a:solidFill>
                <a:latin typeface="Arial Black" panose="020B0A04020102020204" pitchFamily="34" charset="0"/>
              </a:rPr>
              <a:t>																											</a:t>
            </a:r>
            <a:r>
              <a:rPr lang="en-US" sz="2400" b="1" dirty="0">
                <a:solidFill>
                  <a:schemeClr val="bg1"/>
                </a:solidFill>
                <a:latin typeface="Arial Black" panose="020B0A04020102020204" pitchFamily="34" charset="0"/>
              </a:rPr>
              <a:t>Computer Revolution</a:t>
            </a:r>
          </a:p>
          <a:p>
            <a:pPr marL="0" indent="0">
              <a:buNone/>
              <a:defRPr/>
            </a:pPr>
            <a:r>
              <a:rPr lang="en-US" sz="2400" b="1" dirty="0">
                <a:solidFill>
                  <a:schemeClr val="bg1"/>
                </a:solidFill>
                <a:latin typeface="Arial Black" panose="020B0A04020102020204" pitchFamily="34" charset="0"/>
              </a:rPr>
              <a:t>				       	       		        						1930-40s, 1980s, 1995</a:t>
            </a:r>
          </a:p>
          <a:p>
            <a:pPr marL="0" indent="0">
              <a:buNone/>
              <a:defRPr/>
            </a:pPr>
            <a:r>
              <a:rPr lang="en-US" sz="1500" b="1" i="1" dirty="0">
                <a:solidFill>
                  <a:schemeClr val="bg1"/>
                </a:solidFill>
              </a:rPr>
              <a:t>																		           													 												</a:t>
            </a:r>
            <a:r>
              <a:rPr lang="en-US" sz="2400" b="1" i="1" dirty="0">
                <a:solidFill>
                  <a:schemeClr val="bg1"/>
                </a:solidFill>
                <a:latin typeface="Mongolian Baiti" panose="03000500000000000000" pitchFamily="66" charset="0"/>
                <a:cs typeface="Mongolian Baiti" panose="03000500000000000000" pitchFamily="66" charset="0"/>
              </a:rPr>
              <a:t>You are here</a:t>
            </a:r>
            <a:endParaRPr lang="en-US" sz="4000" b="1" i="1" dirty="0">
              <a:solidFill>
                <a:schemeClr val="bg1"/>
              </a:solidFill>
              <a:latin typeface="Mongolian Baiti" panose="03000500000000000000" pitchFamily="66" charset="0"/>
              <a:cs typeface="Mongolian Baiti" panose="03000500000000000000" pitchFamily="66" charset="0"/>
            </a:endParaRPr>
          </a:p>
        </p:txBody>
      </p:sp>
      <p:cxnSp>
        <p:nvCxnSpPr>
          <p:cNvPr id="5129" name="Straight Connector 2"/>
          <p:cNvCxnSpPr>
            <a:cxnSpLocks noChangeShapeType="1"/>
          </p:cNvCxnSpPr>
          <p:nvPr/>
        </p:nvCxnSpPr>
        <p:spPr bwMode="auto">
          <a:xfrm>
            <a:off x="1575955" y="2388624"/>
            <a:ext cx="0" cy="3989388"/>
          </a:xfrm>
          <a:prstGeom prst="line">
            <a:avLst/>
          </a:prstGeom>
          <a:noFill/>
          <a:ln w="57150" algn="ctr">
            <a:solidFill>
              <a:schemeClr val="tx1"/>
            </a:solidFill>
            <a:round/>
            <a:headEnd/>
            <a:tailEnd/>
          </a:ln>
          <a:extLst>
            <a:ext uri="{909E8E84-426E-40dd-AFC4-6F175D3DCCD1}">
              <a14:hiddenFill xmlns:a14="http://schemas.microsoft.com/office/drawing/2010/main" xmlns="">
                <a:noFill/>
              </a14:hiddenFill>
            </a:ext>
          </a:extLst>
        </p:spPr>
      </p:cxnSp>
      <p:cxnSp>
        <p:nvCxnSpPr>
          <p:cNvPr id="8" name="Straight Arrow Connector 7">
            <a:extLst>
              <a:ext uri="{FF2B5EF4-FFF2-40B4-BE49-F238E27FC236}">
                <a16:creationId xmlns:a16="http://schemas.microsoft.com/office/drawing/2014/main" id="{B982D95D-39AA-4020-9D88-56CC9B5B768B}"/>
              </a:ext>
            </a:extLst>
          </p:cNvPr>
          <p:cNvCxnSpPr/>
          <p:nvPr/>
        </p:nvCxnSpPr>
        <p:spPr>
          <a:xfrm>
            <a:off x="554423" y="6351588"/>
            <a:ext cx="1111134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5370BB1-48EB-4A73-8AA9-8175BE16B94A}"/>
              </a:ext>
            </a:extLst>
          </p:cNvPr>
          <p:cNvCxnSpPr/>
          <p:nvPr/>
        </p:nvCxnSpPr>
        <p:spPr>
          <a:xfrm flipV="1">
            <a:off x="3761509" y="3895567"/>
            <a:ext cx="0" cy="2482445"/>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BB03DFD-23E7-4A87-82BA-70640198BD50}"/>
              </a:ext>
            </a:extLst>
          </p:cNvPr>
          <p:cNvCxnSpPr/>
          <p:nvPr/>
        </p:nvCxnSpPr>
        <p:spPr>
          <a:xfrm flipV="1">
            <a:off x="5908959" y="5136789"/>
            <a:ext cx="0" cy="121479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CA5EF30-5721-4063-9311-722F66DB7F0F}"/>
              </a:ext>
            </a:extLst>
          </p:cNvPr>
          <p:cNvCxnSpPr/>
          <p:nvPr/>
        </p:nvCxnSpPr>
        <p:spPr>
          <a:xfrm flipV="1">
            <a:off x="8666018" y="5744188"/>
            <a:ext cx="0" cy="6074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CA594A4-AE2F-49E5-AC88-AC093F38F178}"/>
              </a:ext>
            </a:extLst>
          </p:cNvPr>
          <p:cNvCxnSpPr/>
          <p:nvPr/>
        </p:nvCxnSpPr>
        <p:spPr>
          <a:xfrm flipH="1">
            <a:off x="9227127" y="6047888"/>
            <a:ext cx="457200" cy="330124"/>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95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4073" y="274638"/>
            <a:ext cx="11097491" cy="1096962"/>
          </a:xfrm>
        </p:spPr>
        <p:txBody>
          <a:bodyPr>
            <a:normAutofit fontScale="90000"/>
          </a:bodyPr>
          <a:lstStyle/>
          <a:p>
            <a:pPr eaLnBrk="1" hangingPunct="1">
              <a:defRPr/>
            </a:pPr>
            <a:r>
              <a:rPr lang="en-US" sz="3600" b="1" dirty="0">
                <a:solidFill>
                  <a:schemeClr val="bg1"/>
                </a:solidFill>
              </a:rPr>
              <a:t>Computer Revolution   (1930s-40s, 1970s, 1990s)</a:t>
            </a:r>
            <a:br>
              <a:rPr lang="en-US" sz="3600" b="1" dirty="0">
                <a:solidFill>
                  <a:schemeClr val="bg1"/>
                </a:solidFill>
              </a:rPr>
            </a:br>
            <a:r>
              <a:rPr lang="en-US" sz="3100" b="1" dirty="0">
                <a:solidFill>
                  <a:schemeClr val="bg1"/>
                </a:solidFill>
              </a:rPr>
              <a:t>(for reference only)</a:t>
            </a:r>
            <a:endParaRPr lang="en-US" altLang="en-US" sz="3600" b="1" dirty="0">
              <a:solidFill>
                <a:schemeClr val="bg1"/>
              </a:solidFill>
            </a:endParaRPr>
          </a:p>
        </p:txBody>
      </p:sp>
      <p:sp>
        <p:nvSpPr>
          <p:cNvPr id="4099" name="Rectangle 3"/>
          <p:cNvSpPr>
            <a:spLocks noGrp="1" noChangeArrowheads="1"/>
          </p:cNvSpPr>
          <p:nvPr>
            <p:ph type="body" idx="1"/>
          </p:nvPr>
        </p:nvSpPr>
        <p:spPr>
          <a:xfrm>
            <a:off x="374074" y="1371600"/>
            <a:ext cx="10889672" cy="5105400"/>
          </a:xfrm>
        </p:spPr>
        <p:txBody>
          <a:bodyPr>
            <a:noAutofit/>
          </a:bodyPr>
          <a:lstStyle/>
          <a:p>
            <a:pPr marL="0" indent="0">
              <a:buNone/>
              <a:defRPr/>
            </a:pPr>
            <a:r>
              <a:rPr lang="en-US" altLang="en-US" sz="2800" b="1" dirty="0">
                <a:solidFill>
                  <a:schemeClr val="bg1"/>
                </a:solidFill>
              </a:rPr>
              <a:t>Computers and Globalization</a:t>
            </a:r>
          </a:p>
          <a:p>
            <a:pPr eaLnBrk="1" hangingPunct="1">
              <a:defRPr/>
            </a:pPr>
            <a:r>
              <a:rPr lang="en-US" altLang="en-US" sz="2800" b="1" dirty="0">
                <a:solidFill>
                  <a:schemeClr val="bg1"/>
                </a:solidFill>
              </a:rPr>
              <a:t>Computing Power</a:t>
            </a:r>
          </a:p>
          <a:p>
            <a:pPr eaLnBrk="1" hangingPunct="1">
              <a:defRPr/>
            </a:pPr>
            <a:r>
              <a:rPr lang="en-US" altLang="en-US" sz="2800" b="1" dirty="0">
                <a:solidFill>
                  <a:schemeClr val="bg1"/>
                </a:solidFill>
              </a:rPr>
              <a:t>Ease of travel</a:t>
            </a:r>
          </a:p>
          <a:p>
            <a:pPr eaLnBrk="1" hangingPunct="1">
              <a:defRPr/>
            </a:pPr>
            <a:r>
              <a:rPr lang="en-US" altLang="en-US" sz="2800" b="1" dirty="0">
                <a:solidFill>
                  <a:schemeClr val="bg1"/>
                </a:solidFill>
              </a:rPr>
              <a:t>Ease of global finance</a:t>
            </a:r>
          </a:p>
          <a:p>
            <a:pPr eaLnBrk="1" hangingPunct="1">
              <a:defRPr/>
            </a:pPr>
            <a:r>
              <a:rPr lang="en-US" altLang="en-US" sz="2800" b="1" dirty="0">
                <a:solidFill>
                  <a:schemeClr val="bg1"/>
                </a:solidFill>
              </a:rPr>
              <a:t>Communications </a:t>
            </a:r>
          </a:p>
          <a:p>
            <a:pPr lvl="1" eaLnBrk="1" hangingPunct="1">
              <a:defRPr/>
            </a:pPr>
            <a:r>
              <a:rPr lang="en-US" altLang="en-US" sz="2400" b="1" dirty="0">
                <a:solidFill>
                  <a:schemeClr val="bg1"/>
                </a:solidFill>
              </a:rPr>
              <a:t>Ability to communicate instantly</a:t>
            </a:r>
          </a:p>
          <a:p>
            <a:pPr lvl="1" eaLnBrk="1" hangingPunct="1">
              <a:defRPr/>
            </a:pPr>
            <a:r>
              <a:rPr lang="en-US" altLang="en-US" sz="2400" b="1" dirty="0">
                <a:solidFill>
                  <a:schemeClr val="bg1"/>
                </a:solidFill>
              </a:rPr>
              <a:t>Ability to communicate globally</a:t>
            </a:r>
          </a:p>
          <a:p>
            <a:pPr eaLnBrk="1" hangingPunct="1">
              <a:defRPr/>
            </a:pPr>
            <a:r>
              <a:rPr lang="en-US" altLang="en-US" sz="2800" b="1" dirty="0">
                <a:solidFill>
                  <a:schemeClr val="bg1"/>
                </a:solidFill>
              </a:rPr>
              <a:t>Information 		      </a:t>
            </a:r>
          </a:p>
          <a:p>
            <a:pPr lvl="1" eaLnBrk="1" hangingPunct="1">
              <a:defRPr/>
            </a:pPr>
            <a:r>
              <a:rPr lang="en-US" altLang="en-US" sz="2400" b="1" dirty="0">
                <a:solidFill>
                  <a:schemeClr val="bg1"/>
                </a:solidFill>
              </a:rPr>
              <a:t>Ability to share large amounts of </a:t>
            </a:r>
          </a:p>
          <a:p>
            <a:pPr marL="457200" lvl="1" indent="0">
              <a:buNone/>
              <a:defRPr/>
            </a:pPr>
            <a:r>
              <a:rPr lang="en-US" altLang="en-US" sz="2400" b="1" dirty="0">
                <a:solidFill>
                  <a:schemeClr val="bg1"/>
                </a:solidFill>
              </a:rPr>
              <a:t>information with anyone, anywhere		</a:t>
            </a:r>
          </a:p>
          <a:p>
            <a:pPr lvl="1" eaLnBrk="1" hangingPunct="1">
              <a:defRPr/>
            </a:pPr>
            <a:r>
              <a:rPr lang="en-US" altLang="en-US" sz="2400" b="1" dirty="0">
                <a:solidFill>
                  <a:schemeClr val="bg1"/>
                </a:solidFill>
              </a:rPr>
              <a:t>Global spread of technology</a:t>
            </a:r>
          </a:p>
        </p:txBody>
      </p:sp>
    </p:spTree>
    <p:extLst>
      <p:ext uri="{BB962C8B-B14F-4D97-AF65-F5344CB8AC3E}">
        <p14:creationId xmlns:p14="http://schemas.microsoft.com/office/powerpoint/2010/main" val="37880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40871" y="274638"/>
            <a:ext cx="11070772" cy="772188"/>
          </a:xfrm>
        </p:spPr>
        <p:txBody>
          <a:bodyPr>
            <a:normAutofit/>
          </a:bodyPr>
          <a:lstStyle/>
          <a:p>
            <a:r>
              <a:rPr lang="en-US" b="1" dirty="0">
                <a:solidFill>
                  <a:schemeClr val="bg1"/>
                </a:solidFill>
              </a:rPr>
              <a:t>Implications For Industrialized Nations </a:t>
            </a:r>
            <a:r>
              <a:rPr lang="en-US" sz="2800" b="1" dirty="0">
                <a:solidFill>
                  <a:schemeClr val="bg1"/>
                </a:solidFill>
              </a:rPr>
              <a:t>(at least)</a:t>
            </a:r>
            <a:endParaRPr lang="en-US" b="1" dirty="0">
              <a:solidFill>
                <a:schemeClr val="bg1"/>
              </a:solidFill>
            </a:endParaRPr>
          </a:p>
        </p:txBody>
      </p:sp>
      <p:sp>
        <p:nvSpPr>
          <p:cNvPr id="5" name="Content Placeholder 4"/>
          <p:cNvSpPr>
            <a:spLocks noGrp="1"/>
          </p:cNvSpPr>
          <p:nvPr>
            <p:ph idx="1"/>
          </p:nvPr>
        </p:nvSpPr>
        <p:spPr>
          <a:xfrm>
            <a:off x="831273" y="1252760"/>
            <a:ext cx="10680370" cy="5285616"/>
          </a:xfrm>
        </p:spPr>
        <p:txBody>
          <a:bodyPr>
            <a:normAutofit fontScale="92500" lnSpcReduction="10000"/>
          </a:bodyPr>
          <a:lstStyle/>
          <a:p>
            <a:pPr marL="0" indent="0">
              <a:buNone/>
            </a:pPr>
            <a:r>
              <a:rPr lang="en-US" sz="1600" b="1" dirty="0">
                <a:solidFill>
                  <a:schemeClr val="bg1"/>
                </a:solidFill>
                <a:latin typeface="Arial Black"/>
                <a:cs typeface="Arial Black"/>
              </a:rPr>
              <a:t>Shift from						Older industrial 					Decline in</a:t>
            </a:r>
          </a:p>
          <a:p>
            <a:pPr marL="0" indent="0">
              <a:buNone/>
            </a:pPr>
            <a:r>
              <a:rPr lang="en-US" sz="1600" b="1" dirty="0">
                <a:solidFill>
                  <a:schemeClr val="bg1"/>
                </a:solidFill>
                <a:latin typeface="Arial Black"/>
                <a:cs typeface="Arial Black"/>
              </a:rPr>
              <a:t>Industrial era 					Economies						Traditional</a:t>
            </a:r>
          </a:p>
          <a:p>
            <a:pPr marL="0" indent="0">
              <a:buNone/>
            </a:pPr>
            <a:r>
              <a:rPr lang="en-US" sz="1600" b="1" dirty="0">
                <a:solidFill>
                  <a:schemeClr val="bg1"/>
                </a:solidFill>
                <a:latin typeface="Arial Black"/>
                <a:cs typeface="Arial Black"/>
              </a:rPr>
              <a:t>To Digital era					Reluctance/Inability				Industrial Sectors</a:t>
            </a:r>
          </a:p>
          <a:p>
            <a:pPr marL="0" indent="0">
              <a:buNone/>
            </a:pPr>
            <a:r>
              <a:rPr lang="en-US" sz="1600" b="1" dirty="0">
                <a:solidFill>
                  <a:schemeClr val="bg1"/>
                </a:solidFill>
                <a:latin typeface="Arial Black"/>
                <a:cs typeface="Arial Black"/>
              </a:rPr>
              <a:t>								To Change						(mining or 																				manufacturing)</a:t>
            </a:r>
          </a:p>
          <a:p>
            <a:pPr marL="0" indent="0">
              <a:buNone/>
            </a:pPr>
            <a:endParaRPr lang="en-US" sz="1600" b="1" dirty="0">
              <a:solidFill>
                <a:schemeClr val="bg1"/>
              </a:solidFill>
              <a:latin typeface="Arial Black"/>
              <a:cs typeface="Arial Black"/>
            </a:endParaRPr>
          </a:p>
          <a:p>
            <a:pPr marL="0" indent="0">
              <a:buNone/>
            </a:pPr>
            <a:r>
              <a:rPr lang="en-US" sz="1600" b="1" dirty="0">
                <a:solidFill>
                  <a:schemeClr val="bg1"/>
                </a:solidFill>
                <a:latin typeface="Arial Black"/>
                <a:cs typeface="Arial Black"/>
              </a:rPr>
              <a:t>																																			</a:t>
            </a:r>
          </a:p>
          <a:p>
            <a:pPr marL="0" indent="0">
              <a:buNone/>
            </a:pPr>
            <a:r>
              <a:rPr lang="en-US" sz="1600" b="1" dirty="0">
                <a:solidFill>
                  <a:schemeClr val="bg1"/>
                </a:solidFill>
                <a:latin typeface="Arial Black"/>
                <a:cs typeface="Arial Black"/>
              </a:rPr>
              <a:t>													</a:t>
            </a:r>
          </a:p>
          <a:p>
            <a:pPr marL="0" indent="0">
              <a:buNone/>
            </a:pPr>
            <a:r>
              <a:rPr lang="en-US" sz="1600" b="1" dirty="0">
                <a:solidFill>
                  <a:schemeClr val="bg1"/>
                </a:solidFill>
                <a:latin typeface="Arial Black"/>
                <a:cs typeface="Arial Black"/>
              </a:rPr>
              <a:t>													</a:t>
            </a:r>
          </a:p>
          <a:p>
            <a:pPr marL="0" indent="0">
              <a:buNone/>
            </a:pPr>
            <a:r>
              <a:rPr lang="en-US" sz="1600" b="1" dirty="0">
                <a:solidFill>
                  <a:schemeClr val="bg1"/>
                </a:solidFill>
                <a:latin typeface="Arial Black"/>
                <a:cs typeface="Arial Black"/>
              </a:rPr>
              <a:t>																Established Parties</a:t>
            </a:r>
          </a:p>
          <a:p>
            <a:pPr marL="0" indent="0">
              <a:buNone/>
            </a:pPr>
            <a:r>
              <a:rPr lang="en-US" sz="1600" b="1" dirty="0">
                <a:solidFill>
                  <a:schemeClr val="bg1"/>
                </a:solidFill>
                <a:latin typeface="Arial Black"/>
                <a:cs typeface="Arial Black"/>
              </a:rPr>
              <a:t>																Offer Nothing New</a:t>
            </a:r>
          </a:p>
          <a:p>
            <a:pPr marL="0" indent="0">
              <a:buNone/>
            </a:pPr>
            <a:endParaRPr lang="en-US" sz="1600" b="1" dirty="0">
              <a:solidFill>
                <a:schemeClr val="bg1"/>
              </a:solidFill>
              <a:latin typeface="Arial Black"/>
              <a:cs typeface="Arial Black"/>
            </a:endParaRPr>
          </a:p>
          <a:p>
            <a:pPr marL="0" indent="0">
              <a:buNone/>
            </a:pPr>
            <a:endParaRPr lang="en-US" sz="1600" b="1" dirty="0">
              <a:solidFill>
                <a:schemeClr val="bg1"/>
              </a:solidFill>
              <a:latin typeface="Arial Black"/>
              <a:cs typeface="Arial Black"/>
            </a:endParaRPr>
          </a:p>
          <a:p>
            <a:pPr marL="0" indent="0">
              <a:buNone/>
            </a:pPr>
            <a:endParaRPr lang="en-US" sz="1600" b="1" dirty="0">
              <a:solidFill>
                <a:schemeClr val="bg1"/>
              </a:solidFill>
              <a:latin typeface="Arial Black"/>
              <a:cs typeface="Arial Black"/>
            </a:endParaRPr>
          </a:p>
          <a:p>
            <a:pPr marL="0" indent="0">
              <a:buNone/>
            </a:pPr>
            <a:endParaRPr lang="en-US" sz="1600" b="1" dirty="0">
              <a:solidFill>
                <a:schemeClr val="bg1"/>
              </a:solidFill>
              <a:latin typeface="Arial Black"/>
              <a:cs typeface="Arial Black"/>
            </a:endParaRPr>
          </a:p>
          <a:p>
            <a:pPr marL="0" indent="0">
              <a:buNone/>
            </a:pPr>
            <a:r>
              <a:rPr lang="en-US" sz="1600" b="1" dirty="0">
                <a:solidFill>
                  <a:schemeClr val="bg1"/>
                </a:solidFill>
                <a:latin typeface="Arial Black"/>
                <a:cs typeface="Arial Black"/>
              </a:rPr>
              <a:t>												Rejection			Birth of New 														of Established		Parties</a:t>
            </a:r>
          </a:p>
          <a:p>
            <a:pPr marL="0" indent="0">
              <a:buNone/>
            </a:pPr>
            <a:r>
              <a:rPr lang="en-US" sz="1600" b="1" dirty="0">
                <a:solidFill>
                  <a:schemeClr val="bg1"/>
                </a:solidFill>
                <a:latin typeface="Arial Black"/>
                <a:cs typeface="Arial Black"/>
              </a:rPr>
              <a:t>												Policy Consensus		or New Movements </a:t>
            </a:r>
          </a:p>
          <a:p>
            <a:pPr marL="0" indent="0">
              <a:buNone/>
            </a:pPr>
            <a:r>
              <a:rPr lang="en-US" sz="1600" b="1" dirty="0">
                <a:solidFill>
                  <a:schemeClr val="bg1"/>
                </a:solidFill>
                <a:latin typeface="Arial Black"/>
                <a:cs typeface="Arial Black"/>
              </a:rPr>
              <a:t>												within Established																		Parties</a:t>
            </a:r>
          </a:p>
        </p:txBody>
      </p:sp>
      <p:cxnSp>
        <p:nvCxnSpPr>
          <p:cNvPr id="15" name="Straight Arrow Connector 14"/>
          <p:cNvCxnSpPr/>
          <p:nvPr/>
        </p:nvCxnSpPr>
        <p:spPr>
          <a:xfrm>
            <a:off x="6484330" y="1563099"/>
            <a:ext cx="1561903"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678119" y="1563099"/>
            <a:ext cx="1476084"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8938750" y="2539734"/>
            <a:ext cx="0" cy="858054"/>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938750" y="4229044"/>
            <a:ext cx="0" cy="755088"/>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7265282" y="4307433"/>
            <a:ext cx="1081318" cy="875216"/>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4" name="Picture 23"/>
          <p:cNvPicPr/>
          <p:nvPr/>
        </p:nvPicPr>
        <p:blipFill>
          <a:blip r:embed="rId2">
            <a:extLst>
              <a:ext uri="{28A0092B-C50C-407E-A947-70E740481C1C}">
                <a14:useLocalDpi xmlns:a14="http://schemas.microsoft.com/office/drawing/2010/main" val="0"/>
              </a:ext>
            </a:extLst>
          </a:blip>
          <a:srcRect/>
          <a:stretch>
            <a:fillRect/>
          </a:stretch>
        </p:blipFill>
        <p:spPr bwMode="auto">
          <a:xfrm>
            <a:off x="3996695" y="2539734"/>
            <a:ext cx="3516274" cy="2078645"/>
          </a:xfrm>
          <a:prstGeom prst="rect">
            <a:avLst/>
          </a:prstGeom>
          <a:noFill/>
          <a:ln>
            <a:noFill/>
          </a:ln>
        </p:spPr>
      </p:pic>
      <p:pic>
        <p:nvPicPr>
          <p:cNvPr id="25" name="Picture 24"/>
          <p:cNvPicPr/>
          <p:nvPr/>
        </p:nvPicPr>
        <p:blipFill>
          <a:blip r:embed="rId3">
            <a:extLst>
              <a:ext uri="{28A0092B-C50C-407E-A947-70E740481C1C}">
                <a14:useLocalDpi xmlns:a14="http://schemas.microsoft.com/office/drawing/2010/main" val="0"/>
              </a:ext>
            </a:extLst>
          </a:blip>
          <a:srcRect/>
          <a:stretch>
            <a:fillRect/>
          </a:stretch>
        </p:blipFill>
        <p:spPr bwMode="auto">
          <a:xfrm>
            <a:off x="1798620" y="3706796"/>
            <a:ext cx="1933361" cy="2831581"/>
          </a:xfrm>
          <a:prstGeom prst="rect">
            <a:avLst/>
          </a:prstGeom>
          <a:noFill/>
          <a:ln>
            <a:noFill/>
          </a:ln>
        </p:spPr>
      </p:pic>
    </p:spTree>
    <p:extLst>
      <p:ext uri="{BB962C8B-B14F-4D97-AF65-F5344CB8AC3E}">
        <p14:creationId xmlns:p14="http://schemas.microsoft.com/office/powerpoint/2010/main" val="380469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638E-5978-48DD-B79F-E2F30C8635FF}"/>
              </a:ext>
            </a:extLst>
          </p:cNvPr>
          <p:cNvSpPr>
            <a:spLocks noGrp="1"/>
          </p:cNvSpPr>
          <p:nvPr>
            <p:ph type="title"/>
          </p:nvPr>
        </p:nvSpPr>
        <p:spPr/>
        <p:txBody>
          <a:bodyPr>
            <a:normAutofit/>
          </a:bodyPr>
          <a:lstStyle/>
          <a:p>
            <a:pPr algn="ctr"/>
            <a:r>
              <a:rPr lang="en-US" sz="3600" b="1" dirty="0">
                <a:latin typeface="Arial Black" panose="020B0A04020102020204" pitchFamily="34" charset="0"/>
              </a:rPr>
              <a:t>Populist Nationalism: </a:t>
            </a:r>
            <a:r>
              <a:rPr lang="en-US" sz="3200" b="1" dirty="0">
                <a:latin typeface="Arial Black" panose="020B0A04020102020204" pitchFamily="34" charset="0"/>
              </a:rPr>
              <a:t>A </a:t>
            </a:r>
            <a:r>
              <a:rPr lang="en-US" sz="3200" dirty="0">
                <a:latin typeface="Arial Black" panose="020B0A04020102020204" pitchFamily="34" charset="0"/>
              </a:rPr>
              <a:t>Global Phenomenon</a:t>
            </a:r>
            <a:endParaRPr lang="en-US" sz="3600" b="1" dirty="0">
              <a:latin typeface="Arial Black" panose="020B0A04020102020204" pitchFamily="34" charset="0"/>
            </a:endParaRPr>
          </a:p>
        </p:txBody>
      </p:sp>
      <p:sp>
        <p:nvSpPr>
          <p:cNvPr id="4" name="Text Placeholder 3">
            <a:extLst>
              <a:ext uri="{FF2B5EF4-FFF2-40B4-BE49-F238E27FC236}">
                <a16:creationId xmlns:a16="http://schemas.microsoft.com/office/drawing/2014/main" id="{5A41DDAC-C96A-46D2-82D1-EC8B1D2AD02A}"/>
              </a:ext>
            </a:extLst>
          </p:cNvPr>
          <p:cNvSpPr>
            <a:spLocks noGrp="1"/>
          </p:cNvSpPr>
          <p:nvPr>
            <p:ph type="body" idx="1"/>
          </p:nvPr>
        </p:nvSpPr>
        <p:spPr>
          <a:xfrm>
            <a:off x="310244" y="1681163"/>
            <a:ext cx="5687332" cy="823912"/>
          </a:xfrm>
        </p:spPr>
        <p:txBody>
          <a:bodyPr>
            <a:normAutofit/>
          </a:bodyPr>
          <a:lstStyle/>
          <a:p>
            <a:r>
              <a:rPr lang="en-US" sz="3200" dirty="0">
                <a:latin typeface="Arial Black" panose="020B0A04020102020204" pitchFamily="34" charset="0"/>
              </a:rPr>
              <a:t>To Establish Authority</a:t>
            </a:r>
          </a:p>
        </p:txBody>
      </p:sp>
      <p:sp>
        <p:nvSpPr>
          <p:cNvPr id="3" name="Content Placeholder 2">
            <a:extLst>
              <a:ext uri="{FF2B5EF4-FFF2-40B4-BE49-F238E27FC236}">
                <a16:creationId xmlns:a16="http://schemas.microsoft.com/office/drawing/2014/main" id="{0E5D347D-2547-4B63-B9A3-70D9032B16B0}"/>
              </a:ext>
            </a:extLst>
          </p:cNvPr>
          <p:cNvSpPr>
            <a:spLocks noGrp="1"/>
          </p:cNvSpPr>
          <p:nvPr>
            <p:ph sz="half" idx="2"/>
          </p:nvPr>
        </p:nvSpPr>
        <p:spPr>
          <a:xfrm>
            <a:off x="310244" y="2841171"/>
            <a:ext cx="5687332" cy="3348492"/>
          </a:xfrm>
        </p:spPr>
        <p:txBody>
          <a:bodyPr>
            <a:normAutofit/>
          </a:bodyPr>
          <a:lstStyle/>
          <a:p>
            <a:pPr marL="514350" indent="-514350">
              <a:buFont typeface="+mj-lt"/>
              <a:buAutoNum type="arabicPeriod"/>
            </a:pPr>
            <a:r>
              <a:rPr lang="en-US" dirty="0">
                <a:solidFill>
                  <a:srgbClr val="FFC000"/>
                </a:solidFill>
                <a:latin typeface="Arial Black" panose="020B0A04020102020204" pitchFamily="34" charset="0"/>
              </a:rPr>
              <a:t>Personalistic Rule</a:t>
            </a:r>
          </a:p>
          <a:p>
            <a:pPr marL="514350" indent="-514350">
              <a:buFont typeface="+mj-lt"/>
              <a:buAutoNum type="arabicPeriod"/>
            </a:pPr>
            <a:r>
              <a:rPr lang="en-US" dirty="0">
                <a:solidFill>
                  <a:srgbClr val="FFC000"/>
                </a:solidFill>
                <a:latin typeface="Arial Black" panose="020B0A04020102020204" pitchFamily="34" charset="0"/>
              </a:rPr>
              <a:t>Conspiracy Theories</a:t>
            </a:r>
          </a:p>
          <a:p>
            <a:pPr marL="514350" indent="-514350">
              <a:buFont typeface="+mj-lt"/>
              <a:buAutoNum type="arabicPeriod"/>
            </a:pPr>
            <a:r>
              <a:rPr lang="en-US" dirty="0">
                <a:solidFill>
                  <a:srgbClr val="FFC000"/>
                </a:solidFill>
                <a:latin typeface="Arial Black" panose="020B0A04020102020204" pitchFamily="34" charset="0"/>
              </a:rPr>
              <a:t>“Alternative Facts”</a:t>
            </a:r>
          </a:p>
          <a:p>
            <a:pPr marL="514350" indent="-514350">
              <a:buFont typeface="+mj-lt"/>
              <a:buAutoNum type="arabicPeriod"/>
            </a:pPr>
            <a:r>
              <a:rPr lang="en-US" dirty="0">
                <a:solidFill>
                  <a:srgbClr val="FFC000"/>
                </a:solidFill>
                <a:latin typeface="Arial Black" panose="020B0A04020102020204" pitchFamily="34" charset="0"/>
              </a:rPr>
              <a:t>Attacks on the Press</a:t>
            </a:r>
          </a:p>
          <a:p>
            <a:pPr marL="514350" indent="-514350">
              <a:buFont typeface="+mj-lt"/>
              <a:buAutoNum type="arabicPeriod"/>
            </a:pPr>
            <a:r>
              <a:rPr lang="en-US" dirty="0">
                <a:solidFill>
                  <a:srgbClr val="FFC000"/>
                </a:solidFill>
                <a:latin typeface="Arial Black" panose="020B0A04020102020204" pitchFamily="34" charset="0"/>
              </a:rPr>
              <a:t>Attacks on Institutions</a:t>
            </a:r>
          </a:p>
        </p:txBody>
      </p:sp>
      <p:sp>
        <p:nvSpPr>
          <p:cNvPr id="5" name="Text Placeholder 4">
            <a:extLst>
              <a:ext uri="{FF2B5EF4-FFF2-40B4-BE49-F238E27FC236}">
                <a16:creationId xmlns:a16="http://schemas.microsoft.com/office/drawing/2014/main" id="{C3BF5D0B-4FA8-4867-B2FD-263C28127305}"/>
              </a:ext>
            </a:extLst>
          </p:cNvPr>
          <p:cNvSpPr>
            <a:spLocks noGrp="1"/>
          </p:cNvSpPr>
          <p:nvPr>
            <p:ph type="body" sz="quarter" idx="3"/>
          </p:nvPr>
        </p:nvSpPr>
        <p:spPr>
          <a:xfrm>
            <a:off x="5997576" y="1681163"/>
            <a:ext cx="5861955" cy="823912"/>
          </a:xfrm>
        </p:spPr>
        <p:txBody>
          <a:bodyPr>
            <a:normAutofit fontScale="92500"/>
          </a:bodyPr>
          <a:lstStyle/>
          <a:p>
            <a:r>
              <a:rPr lang="en-US" sz="3200" dirty="0">
                <a:latin typeface="Arial Black" panose="020B0A04020102020204" pitchFamily="34" charset="0"/>
              </a:rPr>
              <a:t>To Delegitimize Opponents</a:t>
            </a:r>
          </a:p>
        </p:txBody>
      </p:sp>
      <p:sp>
        <p:nvSpPr>
          <p:cNvPr id="6" name="Content Placeholder 5">
            <a:extLst>
              <a:ext uri="{FF2B5EF4-FFF2-40B4-BE49-F238E27FC236}">
                <a16:creationId xmlns:a16="http://schemas.microsoft.com/office/drawing/2014/main" id="{1326236B-DF7E-4F20-9E4B-3B582AF85794}"/>
              </a:ext>
            </a:extLst>
          </p:cNvPr>
          <p:cNvSpPr>
            <a:spLocks noGrp="1"/>
          </p:cNvSpPr>
          <p:nvPr>
            <p:ph sz="quarter" idx="4"/>
          </p:nvPr>
        </p:nvSpPr>
        <p:spPr>
          <a:xfrm>
            <a:off x="6172200" y="2841171"/>
            <a:ext cx="5183188" cy="3804558"/>
          </a:xfrm>
        </p:spPr>
        <p:txBody>
          <a:bodyPr>
            <a:normAutofit fontScale="92500" lnSpcReduction="10000"/>
          </a:bodyPr>
          <a:lstStyle/>
          <a:p>
            <a:pPr marL="514350" indent="-514350">
              <a:buFont typeface="+mj-lt"/>
              <a:buAutoNum type="arabicPeriod"/>
            </a:pPr>
            <a:r>
              <a:rPr lang="en-US" dirty="0">
                <a:latin typeface="Arial Black" panose="020B0A04020102020204" pitchFamily="34" charset="0"/>
              </a:rPr>
              <a:t>Scapegoating</a:t>
            </a:r>
          </a:p>
          <a:p>
            <a:pPr marL="514350" indent="-514350">
              <a:buFont typeface="+mj-lt"/>
              <a:buAutoNum type="arabicPeriod"/>
            </a:pPr>
            <a:r>
              <a:rPr lang="en-US" dirty="0">
                <a:latin typeface="Arial Black" panose="020B0A04020102020204" pitchFamily="34" charset="0"/>
              </a:rPr>
              <a:t>Trolling of Critics/Rivals</a:t>
            </a:r>
          </a:p>
          <a:p>
            <a:pPr marL="514350" indent="-514350">
              <a:buFont typeface="+mj-lt"/>
              <a:buAutoNum type="arabicPeriod"/>
            </a:pPr>
            <a:r>
              <a:rPr lang="en-US" dirty="0">
                <a:latin typeface="Arial Black" panose="020B0A04020102020204" pitchFamily="34" charset="0"/>
              </a:rPr>
              <a:t>Encouraging Violence against Press and Political Opponents</a:t>
            </a:r>
          </a:p>
          <a:p>
            <a:pPr marL="514350" indent="-514350">
              <a:buFont typeface="+mj-lt"/>
              <a:buAutoNum type="arabicPeriod"/>
            </a:pPr>
            <a:r>
              <a:rPr lang="en-US" dirty="0">
                <a:latin typeface="Arial Black" panose="020B0A04020102020204" pitchFamily="34" charset="0"/>
              </a:rPr>
              <a:t>Calls for Jailing Political Opponents</a:t>
            </a:r>
          </a:p>
          <a:p>
            <a:pPr marL="514350" indent="-514350">
              <a:buFont typeface="+mj-lt"/>
              <a:buAutoNum type="arabicPeriod"/>
            </a:pPr>
            <a:r>
              <a:rPr lang="en-US" dirty="0">
                <a:latin typeface="Arial Black" panose="020B0A04020102020204" pitchFamily="34" charset="0"/>
              </a:rPr>
              <a:t>Declaration of Fraud at Elections that Don’t Go as Planned</a:t>
            </a:r>
          </a:p>
          <a:p>
            <a:endParaRPr lang="en-US" dirty="0"/>
          </a:p>
        </p:txBody>
      </p:sp>
    </p:spTree>
    <p:extLst>
      <p:ext uri="{BB962C8B-B14F-4D97-AF65-F5344CB8AC3E}">
        <p14:creationId xmlns:p14="http://schemas.microsoft.com/office/powerpoint/2010/main" val="450286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6F989-632E-496B-B1C3-B5D124533F28}"/>
              </a:ext>
            </a:extLst>
          </p:cNvPr>
          <p:cNvSpPr>
            <a:spLocks noGrp="1"/>
          </p:cNvSpPr>
          <p:nvPr>
            <p:ph type="title"/>
          </p:nvPr>
        </p:nvSpPr>
        <p:spPr/>
        <p:txBody>
          <a:bodyPr/>
          <a:lstStyle/>
          <a:p>
            <a:r>
              <a:rPr lang="en-US" dirty="0">
                <a:latin typeface="Arial Black" panose="020B0A04020102020204" pitchFamily="34" charset="0"/>
              </a:rPr>
              <a:t>To Establish Authority</a:t>
            </a:r>
          </a:p>
        </p:txBody>
      </p:sp>
      <p:sp>
        <p:nvSpPr>
          <p:cNvPr id="8" name="Content Placeholder 7">
            <a:extLst>
              <a:ext uri="{FF2B5EF4-FFF2-40B4-BE49-F238E27FC236}">
                <a16:creationId xmlns:a16="http://schemas.microsoft.com/office/drawing/2014/main" id="{867A3B9E-9395-40BD-8425-D69703BAEFD3}"/>
              </a:ext>
            </a:extLst>
          </p:cNvPr>
          <p:cNvSpPr>
            <a:spLocks noGrp="1"/>
          </p:cNvSpPr>
          <p:nvPr>
            <p:ph idx="1"/>
          </p:nvPr>
        </p:nvSpPr>
        <p:spPr/>
        <p:txBody>
          <a:bodyPr/>
          <a:lstStyle/>
          <a:p>
            <a:r>
              <a:rPr lang="en-US" sz="4000" dirty="0">
                <a:latin typeface="Arial Black" panose="020B0A04020102020204" pitchFamily="34" charset="0"/>
              </a:rPr>
              <a:t>Only the leader can be trusted</a:t>
            </a:r>
          </a:p>
          <a:p>
            <a:r>
              <a:rPr lang="en-US" sz="4000" dirty="0">
                <a:latin typeface="Arial Black" panose="020B0A04020102020204" pitchFamily="34" charset="0"/>
              </a:rPr>
              <a:t>Only the leader can provide truth</a:t>
            </a:r>
          </a:p>
          <a:p>
            <a:r>
              <a:rPr lang="en-US" sz="4000" dirty="0">
                <a:latin typeface="Arial Black" panose="020B0A04020102020204" pitchFamily="34" charset="0"/>
              </a:rPr>
              <a:t>All other sources of information are “fake news” from individuals with bad or even evil intent</a:t>
            </a:r>
          </a:p>
          <a:p>
            <a:r>
              <a:rPr lang="en-US" sz="4000" dirty="0">
                <a:latin typeface="Arial Black" panose="020B0A04020102020204" pitchFamily="34" charset="0"/>
              </a:rPr>
              <a:t>All others are against you</a:t>
            </a:r>
          </a:p>
          <a:p>
            <a:endParaRPr lang="en-US" dirty="0"/>
          </a:p>
        </p:txBody>
      </p:sp>
    </p:spTree>
    <p:extLst>
      <p:ext uri="{BB962C8B-B14F-4D97-AF65-F5344CB8AC3E}">
        <p14:creationId xmlns:p14="http://schemas.microsoft.com/office/powerpoint/2010/main" val="527760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2D01-4D04-4480-81D0-3B2DAF1F94C8}"/>
              </a:ext>
            </a:extLst>
          </p:cNvPr>
          <p:cNvSpPr>
            <a:spLocks noGrp="1"/>
          </p:cNvSpPr>
          <p:nvPr>
            <p:ph type="title"/>
          </p:nvPr>
        </p:nvSpPr>
        <p:spPr/>
        <p:txBody>
          <a:bodyPr/>
          <a:lstStyle/>
          <a:p>
            <a:r>
              <a:rPr lang="en-US" b="1" dirty="0">
                <a:latin typeface="Arial Black" panose="020B0A04020102020204" pitchFamily="34" charset="0"/>
              </a:rPr>
              <a:t>1. Personalistic Rule</a:t>
            </a:r>
          </a:p>
        </p:txBody>
      </p:sp>
      <p:pic>
        <p:nvPicPr>
          <p:cNvPr id="4" name="Content Placeholder 3">
            <a:extLst>
              <a:ext uri="{FF2B5EF4-FFF2-40B4-BE49-F238E27FC236}">
                <a16:creationId xmlns:a16="http://schemas.microsoft.com/office/drawing/2014/main" id="{D6D81F55-9D08-4195-B0F1-9DC78D6B5D3D}"/>
              </a:ext>
            </a:extLst>
          </p:cNvPr>
          <p:cNvPicPr>
            <a:picLocks noGrp="1" noChangeAspect="1"/>
          </p:cNvPicPr>
          <p:nvPr>
            <p:ph idx="1"/>
          </p:nvPr>
        </p:nvPicPr>
        <p:blipFill>
          <a:blip r:embed="rId2"/>
          <a:stretch>
            <a:fillRect/>
          </a:stretch>
        </p:blipFill>
        <p:spPr>
          <a:xfrm>
            <a:off x="963386" y="1825625"/>
            <a:ext cx="9944100" cy="4351338"/>
          </a:xfrm>
          <a:prstGeom prst="rect">
            <a:avLst/>
          </a:prstGeom>
        </p:spPr>
      </p:pic>
    </p:spTree>
    <p:extLst>
      <p:ext uri="{BB962C8B-B14F-4D97-AF65-F5344CB8AC3E}">
        <p14:creationId xmlns:p14="http://schemas.microsoft.com/office/powerpoint/2010/main" val="166984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1EA5-9B74-4FE4-A634-AAEEB2A48D0E}"/>
              </a:ext>
            </a:extLst>
          </p:cNvPr>
          <p:cNvSpPr>
            <a:spLocks noGrp="1"/>
          </p:cNvSpPr>
          <p:nvPr>
            <p:ph type="title"/>
          </p:nvPr>
        </p:nvSpPr>
        <p:spPr/>
        <p:txBody>
          <a:bodyPr/>
          <a:lstStyle/>
          <a:p>
            <a:r>
              <a:rPr lang="en-US" b="1" dirty="0">
                <a:solidFill>
                  <a:schemeClr val="bg1"/>
                </a:solidFill>
                <a:latin typeface="Arial Black" panose="020B0A04020102020204" pitchFamily="34" charset="0"/>
              </a:rPr>
              <a:t>2. </a:t>
            </a:r>
            <a:r>
              <a:rPr lang="en-US" b="1" dirty="0">
                <a:solidFill>
                  <a:schemeClr val="bg1"/>
                </a:solidFill>
                <a:latin typeface="Arial Black" panose="020B0A04020102020204" pitchFamily="34" charset="0"/>
                <a:hlinkClick r:id="rId2"/>
              </a:rPr>
              <a:t>Conspiracy Theories</a:t>
            </a:r>
            <a:endParaRPr lang="en-US" b="1"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88FA7F1A-50D4-401B-87B1-7B59469F755F}"/>
              </a:ext>
            </a:extLst>
          </p:cNvPr>
          <p:cNvSpPr>
            <a:spLocks noGrp="1"/>
          </p:cNvSpPr>
          <p:nvPr>
            <p:ph idx="1"/>
          </p:nvPr>
        </p:nvSpPr>
        <p:spPr>
          <a:xfrm>
            <a:off x="359229" y="1825625"/>
            <a:ext cx="10994571" cy="4667250"/>
          </a:xfrm>
        </p:spPr>
        <p:txBody>
          <a:bodyPr>
            <a:normAutofit/>
          </a:bodyPr>
          <a:lstStyle/>
          <a:p>
            <a:r>
              <a:rPr lang="en-US" sz="3200" b="1" dirty="0">
                <a:solidFill>
                  <a:schemeClr val="bg1"/>
                </a:solidFill>
                <a:latin typeface="Arial Black" panose="020B0A04020102020204" pitchFamily="34" charset="0"/>
              </a:rPr>
              <a:t>Birth Certificate (Not true)</a:t>
            </a:r>
          </a:p>
          <a:p>
            <a:r>
              <a:rPr lang="en-US" sz="3200" b="1" dirty="0">
                <a:solidFill>
                  <a:schemeClr val="bg1"/>
                </a:solidFill>
                <a:latin typeface="Arial Black" panose="020B0A04020102020204" pitchFamily="34" charset="0"/>
              </a:rPr>
              <a:t>“Obama created ISIS” (Not true)</a:t>
            </a:r>
          </a:p>
          <a:p>
            <a:r>
              <a:rPr lang="en-US" sz="3200" b="1" dirty="0">
                <a:solidFill>
                  <a:schemeClr val="bg1"/>
                </a:solidFill>
                <a:latin typeface="Arial Black" panose="020B0A04020102020204" pitchFamily="34" charset="0"/>
              </a:rPr>
              <a:t>Massive electoral fraud gave Clinton popular vote </a:t>
            </a:r>
            <a:r>
              <a:rPr lang="en-US" sz="2600" b="1" dirty="0">
                <a:solidFill>
                  <a:schemeClr val="bg1"/>
                </a:solidFill>
                <a:latin typeface="Arial Black" panose="020B0A04020102020204" pitchFamily="34" charset="0"/>
              </a:rPr>
              <a:t>(no significant fraud found by any state)</a:t>
            </a:r>
          </a:p>
          <a:p>
            <a:r>
              <a:rPr lang="en-US" sz="3000" b="1" dirty="0">
                <a:solidFill>
                  <a:schemeClr val="bg1"/>
                </a:solidFill>
                <a:latin typeface="Arial Black" panose="020B0A04020102020204" pitchFamily="34" charset="0"/>
              </a:rPr>
              <a:t>George Soros paid for the 2018 “caravan” (nope)</a:t>
            </a:r>
          </a:p>
          <a:p>
            <a:r>
              <a:rPr lang="en-US" sz="3000" b="1" dirty="0">
                <a:solidFill>
                  <a:schemeClr val="bg1"/>
                </a:solidFill>
                <a:latin typeface="Arial Black" panose="020B0A04020102020204" pitchFamily="34" charset="0"/>
              </a:rPr>
              <a:t>Senator Ted Cruz father involved in JFK assassination (not true)</a:t>
            </a:r>
          </a:p>
          <a:p>
            <a:r>
              <a:rPr lang="en-US" sz="3000" b="1" dirty="0">
                <a:solidFill>
                  <a:schemeClr val="bg1"/>
                </a:solidFill>
                <a:latin typeface="Arial Black" panose="020B0A04020102020204" pitchFamily="34" charset="0"/>
              </a:rPr>
              <a:t>Missing server (nope)</a:t>
            </a:r>
          </a:p>
          <a:p>
            <a:pPr lvl="1"/>
            <a:endParaRPr lang="en-US" sz="3000" b="1" dirty="0">
              <a:latin typeface="Arial Black" panose="020B0A04020102020204" pitchFamily="34" charset="0"/>
            </a:endParaRPr>
          </a:p>
          <a:p>
            <a:endParaRPr lang="en-US" dirty="0"/>
          </a:p>
        </p:txBody>
      </p:sp>
    </p:spTree>
    <p:extLst>
      <p:ext uri="{BB962C8B-B14F-4D97-AF65-F5344CB8AC3E}">
        <p14:creationId xmlns:p14="http://schemas.microsoft.com/office/powerpoint/2010/main" val="426663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5151-124F-436D-9BE3-F1F41AFCD749}"/>
              </a:ext>
            </a:extLst>
          </p:cNvPr>
          <p:cNvSpPr>
            <a:spLocks noGrp="1"/>
          </p:cNvSpPr>
          <p:nvPr>
            <p:ph type="title"/>
          </p:nvPr>
        </p:nvSpPr>
        <p:spPr>
          <a:xfrm>
            <a:off x="350520" y="244929"/>
            <a:ext cx="11353800" cy="1567542"/>
          </a:xfrm>
        </p:spPr>
        <p:txBody>
          <a:bodyPr>
            <a:normAutofit fontScale="90000"/>
          </a:bodyPr>
          <a:lstStyle/>
          <a:p>
            <a:r>
              <a:rPr lang="en-US" sz="4000" dirty="0">
                <a:solidFill>
                  <a:schemeClr val="bg1"/>
                </a:solidFill>
                <a:latin typeface="Arial Black" panose="020B0A04020102020204" pitchFamily="34" charset="0"/>
              </a:rPr>
              <a:t>3. “Alternative Facts”</a:t>
            </a:r>
            <a:r>
              <a:rPr lang="en-US" sz="4000" dirty="0">
                <a:latin typeface="Arial Black" panose="020B0A04020102020204" pitchFamily="34" charset="0"/>
              </a:rPr>
              <a:t/>
            </a:r>
            <a:br>
              <a:rPr lang="en-US" sz="4000" dirty="0">
                <a:latin typeface="Arial Black" panose="020B0A04020102020204" pitchFamily="34" charset="0"/>
              </a:rPr>
            </a:br>
            <a:r>
              <a:rPr lang="en-US" sz="4000" b="1" dirty="0">
                <a:latin typeface="Arial Black" panose="020B0A04020102020204" pitchFamily="34" charset="0"/>
                <a:hlinkClick r:id="rId2"/>
              </a:rPr>
              <a:t> PolitiFact Tracking of Trump Statements</a:t>
            </a:r>
            <a:endParaRPr lang="en-US" sz="4000" dirty="0">
              <a:latin typeface="Arial Black" panose="020B0A04020102020204" pitchFamily="34" charset="0"/>
            </a:endParaRPr>
          </a:p>
        </p:txBody>
      </p:sp>
      <p:sp>
        <p:nvSpPr>
          <p:cNvPr id="3" name="Content Placeholder 2">
            <a:extLst>
              <a:ext uri="{FF2B5EF4-FFF2-40B4-BE49-F238E27FC236}">
                <a16:creationId xmlns:a16="http://schemas.microsoft.com/office/drawing/2014/main" id="{EC9C6D26-E0AA-43E1-90E6-6082D6B94FAE}"/>
              </a:ext>
            </a:extLst>
          </p:cNvPr>
          <p:cNvSpPr>
            <a:spLocks noGrp="1"/>
          </p:cNvSpPr>
          <p:nvPr>
            <p:ph idx="1"/>
          </p:nvPr>
        </p:nvSpPr>
        <p:spPr>
          <a:xfrm>
            <a:off x="350520" y="1812471"/>
            <a:ext cx="11353800" cy="4680404"/>
          </a:xfrm>
        </p:spPr>
        <p:txBody>
          <a:bodyPr>
            <a:normAutofit fontScale="92500" lnSpcReduction="10000"/>
          </a:bodyPr>
          <a:lstStyle/>
          <a:p>
            <a:pPr>
              <a:lnSpc>
                <a:spcPct val="150000"/>
              </a:lnSpc>
              <a:spcBef>
                <a:spcPts val="0"/>
              </a:spcBef>
            </a:pPr>
            <a:r>
              <a:rPr lang="en-US" sz="3200" b="1" dirty="0">
                <a:solidFill>
                  <a:schemeClr val="bg1"/>
                </a:solidFill>
                <a:latin typeface="Arial Black" panose="020B0A04020102020204" pitchFamily="34" charset="0"/>
              </a:rPr>
              <a:t>Largest inauguration crowds in history (No)</a:t>
            </a:r>
          </a:p>
          <a:p>
            <a:pPr>
              <a:lnSpc>
                <a:spcPct val="150000"/>
              </a:lnSpc>
              <a:spcBef>
                <a:spcPts val="0"/>
              </a:spcBef>
            </a:pPr>
            <a:r>
              <a:rPr lang="en-US" sz="3200" b="1" dirty="0">
                <a:solidFill>
                  <a:schemeClr val="bg1"/>
                </a:solidFill>
                <a:latin typeface="Arial Black" panose="020B0A04020102020204" pitchFamily="34" charset="0"/>
              </a:rPr>
              <a:t>One of the biggest electoral victories in history</a:t>
            </a:r>
          </a:p>
          <a:p>
            <a:pPr lvl="1">
              <a:lnSpc>
                <a:spcPct val="150000"/>
              </a:lnSpc>
              <a:spcBef>
                <a:spcPts val="0"/>
              </a:spcBef>
            </a:pPr>
            <a:r>
              <a:rPr lang="en-US" sz="2800" b="1" dirty="0">
                <a:solidFill>
                  <a:schemeClr val="bg1"/>
                </a:solidFill>
                <a:latin typeface="Arial Black" panose="020B0A04020102020204" pitchFamily="34" charset="0"/>
              </a:rPr>
              <a:t>(No: Reality: 46th of 58)</a:t>
            </a:r>
          </a:p>
          <a:p>
            <a:pPr>
              <a:lnSpc>
                <a:spcPct val="150000"/>
              </a:lnSpc>
              <a:spcBef>
                <a:spcPts val="0"/>
              </a:spcBef>
            </a:pPr>
            <a:r>
              <a:rPr lang="en-US" sz="3200" b="1" dirty="0">
                <a:solidFill>
                  <a:schemeClr val="bg1"/>
                </a:solidFill>
                <a:latin typeface="Arial Black" panose="020B0A04020102020204" pitchFamily="34" charset="0"/>
              </a:rPr>
              <a:t>Massive illegal immigration of 30-40 million annually </a:t>
            </a:r>
          </a:p>
          <a:p>
            <a:pPr lvl="1">
              <a:lnSpc>
                <a:spcPct val="150000"/>
              </a:lnSpc>
              <a:spcBef>
                <a:spcPts val="0"/>
              </a:spcBef>
            </a:pPr>
            <a:r>
              <a:rPr lang="en-US" sz="2800" b="1" dirty="0">
                <a:solidFill>
                  <a:schemeClr val="bg1"/>
                </a:solidFill>
                <a:latin typeface="Arial Black" panose="020B0A04020102020204" pitchFamily="34" charset="0"/>
              </a:rPr>
              <a:t>(actually at a 40 year low in 2016)</a:t>
            </a:r>
          </a:p>
          <a:p>
            <a:pPr>
              <a:lnSpc>
                <a:spcPct val="150000"/>
              </a:lnSpc>
              <a:spcBef>
                <a:spcPts val="0"/>
              </a:spcBef>
            </a:pPr>
            <a:r>
              <a:rPr lang="en-US" sz="3200" b="1" dirty="0">
                <a:solidFill>
                  <a:schemeClr val="bg1"/>
                </a:solidFill>
                <a:latin typeface="Arial Black" panose="020B0A04020102020204" pitchFamily="34" charset="0"/>
              </a:rPr>
              <a:t>Cheering Crowds in Jersey City on 9/11 (No)</a:t>
            </a:r>
          </a:p>
        </p:txBody>
      </p:sp>
    </p:spTree>
    <p:extLst>
      <p:ext uri="{BB962C8B-B14F-4D97-AF65-F5344CB8AC3E}">
        <p14:creationId xmlns:p14="http://schemas.microsoft.com/office/powerpoint/2010/main" val="353243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28C8-9368-4BE2-B456-CE5455F36863}"/>
              </a:ext>
            </a:extLst>
          </p:cNvPr>
          <p:cNvSpPr>
            <a:spLocks noGrp="1"/>
          </p:cNvSpPr>
          <p:nvPr>
            <p:ph type="title"/>
          </p:nvPr>
        </p:nvSpPr>
        <p:spPr>
          <a:xfrm>
            <a:off x="838200" y="365125"/>
            <a:ext cx="10515600" cy="826861"/>
          </a:xfrm>
        </p:spPr>
        <p:txBody>
          <a:bodyPr/>
          <a:lstStyle/>
          <a:p>
            <a:r>
              <a:rPr lang="en-US" dirty="0">
                <a:latin typeface="Arial Black" panose="020B0A04020102020204" pitchFamily="34" charset="0"/>
              </a:rPr>
              <a:t>2016 Election</a:t>
            </a:r>
          </a:p>
        </p:txBody>
      </p:sp>
      <p:pic>
        <p:nvPicPr>
          <p:cNvPr id="4" name="Content Placeholder 3">
            <a:extLst>
              <a:ext uri="{FF2B5EF4-FFF2-40B4-BE49-F238E27FC236}">
                <a16:creationId xmlns:a16="http://schemas.microsoft.com/office/drawing/2014/main" id="{E6BEFC39-B7E6-4815-AED9-1CB4E382980D}"/>
              </a:ext>
            </a:extLst>
          </p:cNvPr>
          <p:cNvPicPr>
            <a:picLocks noGrp="1" noChangeAspect="1"/>
          </p:cNvPicPr>
          <p:nvPr>
            <p:ph idx="1"/>
          </p:nvPr>
        </p:nvPicPr>
        <p:blipFill>
          <a:blip r:embed="rId2"/>
          <a:stretch>
            <a:fillRect/>
          </a:stretch>
        </p:blipFill>
        <p:spPr>
          <a:xfrm>
            <a:off x="1377043" y="1387929"/>
            <a:ext cx="9437913" cy="4984977"/>
          </a:xfrm>
          <a:prstGeom prst="rect">
            <a:avLst/>
          </a:prstGeom>
        </p:spPr>
      </p:pic>
    </p:spTree>
    <p:extLst>
      <p:ext uri="{BB962C8B-B14F-4D97-AF65-F5344CB8AC3E}">
        <p14:creationId xmlns:p14="http://schemas.microsoft.com/office/powerpoint/2010/main" val="273377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3331-6B8A-4878-9558-EF622C675C71}"/>
              </a:ext>
            </a:extLst>
          </p:cNvPr>
          <p:cNvSpPr>
            <a:spLocks noGrp="1"/>
          </p:cNvSpPr>
          <p:nvPr>
            <p:ph type="title"/>
          </p:nvPr>
        </p:nvSpPr>
        <p:spPr>
          <a:xfrm>
            <a:off x="838200" y="365125"/>
            <a:ext cx="10515600" cy="793115"/>
          </a:xfrm>
        </p:spPr>
        <p:txBody>
          <a:bodyPr/>
          <a:lstStyle/>
          <a:p>
            <a:r>
              <a:rPr lang="en-US" dirty="0">
                <a:latin typeface="Arial Black" panose="020B0A04020102020204" pitchFamily="34" charset="0"/>
              </a:rPr>
              <a:t>4. Attacks on the Press</a:t>
            </a:r>
          </a:p>
        </p:txBody>
      </p:sp>
      <p:sp>
        <p:nvSpPr>
          <p:cNvPr id="3" name="Content Placeholder 2">
            <a:extLst>
              <a:ext uri="{FF2B5EF4-FFF2-40B4-BE49-F238E27FC236}">
                <a16:creationId xmlns:a16="http://schemas.microsoft.com/office/drawing/2014/main" id="{FE5840FB-6138-4FAA-8A12-50C21CC44A69}"/>
              </a:ext>
            </a:extLst>
          </p:cNvPr>
          <p:cNvSpPr>
            <a:spLocks noGrp="1"/>
          </p:cNvSpPr>
          <p:nvPr>
            <p:ph idx="1"/>
          </p:nvPr>
        </p:nvSpPr>
        <p:spPr>
          <a:xfrm>
            <a:off x="381000" y="1280160"/>
            <a:ext cx="11506200" cy="4896803"/>
          </a:xfrm>
        </p:spPr>
        <p:txBody>
          <a:bodyPr/>
          <a:lstStyle/>
          <a:p>
            <a:r>
              <a:rPr lang="en-US" sz="3200" dirty="0">
                <a:latin typeface="Arial Black" panose="020B0A04020102020204" pitchFamily="34" charset="0"/>
              </a:rPr>
              <a:t>“pathetic” “disgraceful” “sick”</a:t>
            </a:r>
          </a:p>
          <a:p>
            <a:r>
              <a:rPr lang="en-US" sz="3200" dirty="0">
                <a:latin typeface="Arial Black" panose="020B0A04020102020204" pitchFamily="34" charset="0"/>
              </a:rPr>
              <a:t>Vs. Jeff Bezos, owner of </a:t>
            </a:r>
            <a:r>
              <a:rPr lang="en-US" sz="3200" i="1" dirty="0">
                <a:latin typeface="Arial Black" panose="020B0A04020102020204" pitchFamily="34" charset="0"/>
              </a:rPr>
              <a:t>Washington Post </a:t>
            </a:r>
            <a:r>
              <a:rPr lang="en-US" sz="3200" dirty="0">
                <a:latin typeface="Arial Black" panose="020B0A04020102020204" pitchFamily="34" charset="0"/>
              </a:rPr>
              <a:t>and Amazon</a:t>
            </a:r>
          </a:p>
          <a:p>
            <a:r>
              <a:rPr lang="en-US" sz="3200" dirty="0">
                <a:latin typeface="Arial Black" panose="020B0A04020102020204" pitchFamily="34" charset="0"/>
              </a:rPr>
              <a:t>Encouraging violence and harassment of reporters</a:t>
            </a:r>
          </a:p>
          <a:p>
            <a:endParaRPr lang="en-US" dirty="0"/>
          </a:p>
        </p:txBody>
      </p:sp>
      <p:pic>
        <p:nvPicPr>
          <p:cNvPr id="4" name="Picture 3">
            <a:extLst>
              <a:ext uri="{FF2B5EF4-FFF2-40B4-BE49-F238E27FC236}">
                <a16:creationId xmlns:a16="http://schemas.microsoft.com/office/drawing/2014/main" id="{5E7983B9-9D06-4FD2-A333-1802DF9E896F}"/>
              </a:ext>
            </a:extLst>
          </p:cNvPr>
          <p:cNvPicPr>
            <a:picLocks noChangeAspect="1"/>
          </p:cNvPicPr>
          <p:nvPr/>
        </p:nvPicPr>
        <p:blipFill>
          <a:blip r:embed="rId2"/>
          <a:stretch>
            <a:fillRect/>
          </a:stretch>
        </p:blipFill>
        <p:spPr>
          <a:xfrm>
            <a:off x="5501640" y="3581400"/>
            <a:ext cx="6583680" cy="2911475"/>
          </a:xfrm>
          <a:prstGeom prst="rect">
            <a:avLst/>
          </a:prstGeom>
        </p:spPr>
      </p:pic>
    </p:spTree>
    <p:extLst>
      <p:ext uri="{BB962C8B-B14F-4D97-AF65-F5344CB8AC3E}">
        <p14:creationId xmlns:p14="http://schemas.microsoft.com/office/powerpoint/2010/main" val="3985934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B179-FA53-4D91-BBF4-8314B6EFF345}"/>
              </a:ext>
            </a:extLst>
          </p:cNvPr>
          <p:cNvSpPr>
            <a:spLocks noGrp="1"/>
          </p:cNvSpPr>
          <p:nvPr>
            <p:ph type="title"/>
          </p:nvPr>
        </p:nvSpPr>
        <p:spPr>
          <a:xfrm>
            <a:off x="397840" y="365125"/>
            <a:ext cx="11535080" cy="1325563"/>
          </a:xfrm>
        </p:spPr>
        <p:txBody>
          <a:bodyPr>
            <a:normAutofit/>
          </a:bodyPr>
          <a:lstStyle/>
          <a:p>
            <a:r>
              <a:rPr lang="en-US" dirty="0">
                <a:latin typeface="Arial Black" panose="020B0A04020102020204" pitchFamily="34" charset="0"/>
              </a:rPr>
              <a:t>5. Attacks on Institutions:</a:t>
            </a:r>
            <a:br>
              <a:rPr lang="en-US" dirty="0">
                <a:latin typeface="Arial Black" panose="020B0A04020102020204" pitchFamily="34" charset="0"/>
              </a:rPr>
            </a:br>
            <a:r>
              <a:rPr lang="en-US" sz="3200" dirty="0">
                <a:latin typeface="Arial Black" panose="020B0A04020102020204" pitchFamily="34" charset="0"/>
              </a:rPr>
              <a:t>Trump vs The Intelligence Community</a:t>
            </a:r>
            <a:endParaRPr lang="en-US" dirty="0">
              <a:latin typeface="Arial Black" panose="020B0A04020102020204" pitchFamily="34" charset="0"/>
            </a:endParaRPr>
          </a:p>
        </p:txBody>
      </p:sp>
      <p:pic>
        <p:nvPicPr>
          <p:cNvPr id="4" name="Content Placeholder 3">
            <a:extLst>
              <a:ext uri="{FF2B5EF4-FFF2-40B4-BE49-F238E27FC236}">
                <a16:creationId xmlns:a16="http://schemas.microsoft.com/office/drawing/2014/main" id="{5D67DF24-9589-4B70-9665-E66C4F123B29}"/>
              </a:ext>
            </a:extLst>
          </p:cNvPr>
          <p:cNvPicPr>
            <a:picLocks noGrp="1" noChangeAspect="1"/>
          </p:cNvPicPr>
          <p:nvPr>
            <p:ph idx="1"/>
          </p:nvPr>
        </p:nvPicPr>
        <p:blipFill>
          <a:blip r:embed="rId3"/>
          <a:stretch>
            <a:fillRect/>
          </a:stretch>
        </p:blipFill>
        <p:spPr>
          <a:xfrm>
            <a:off x="397840" y="2590800"/>
            <a:ext cx="5456580" cy="3261360"/>
          </a:xfrm>
          <a:prstGeom prst="rect">
            <a:avLst/>
          </a:prstGeom>
        </p:spPr>
      </p:pic>
      <p:pic>
        <p:nvPicPr>
          <p:cNvPr id="5" name="Picture 4">
            <a:extLst>
              <a:ext uri="{FF2B5EF4-FFF2-40B4-BE49-F238E27FC236}">
                <a16:creationId xmlns:a16="http://schemas.microsoft.com/office/drawing/2014/main" id="{2AEFF98F-7F7D-44D9-9B10-B194A7B41B9E}"/>
              </a:ext>
            </a:extLst>
          </p:cNvPr>
          <p:cNvPicPr>
            <a:picLocks noChangeAspect="1"/>
          </p:cNvPicPr>
          <p:nvPr/>
        </p:nvPicPr>
        <p:blipFill>
          <a:blip r:embed="rId4"/>
          <a:stretch>
            <a:fillRect/>
          </a:stretch>
        </p:blipFill>
        <p:spPr>
          <a:xfrm>
            <a:off x="6579821" y="1858328"/>
            <a:ext cx="5214339" cy="4329112"/>
          </a:xfrm>
          <a:prstGeom prst="rect">
            <a:avLst/>
          </a:prstGeom>
        </p:spPr>
      </p:pic>
    </p:spTree>
    <p:extLst>
      <p:ext uri="{BB962C8B-B14F-4D97-AF65-F5344CB8AC3E}">
        <p14:creationId xmlns:p14="http://schemas.microsoft.com/office/powerpoint/2010/main" val="426298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A217-4C63-4B63-BC1A-E02E715F73C8}"/>
              </a:ext>
            </a:extLst>
          </p:cNvPr>
          <p:cNvSpPr>
            <a:spLocks noGrp="1"/>
          </p:cNvSpPr>
          <p:nvPr>
            <p:ph type="title"/>
          </p:nvPr>
        </p:nvSpPr>
        <p:spPr>
          <a:xfrm>
            <a:off x="304800" y="365125"/>
            <a:ext cx="11049000" cy="1325563"/>
          </a:xfrm>
        </p:spPr>
        <p:txBody>
          <a:bodyPr/>
          <a:lstStyle/>
          <a:p>
            <a:r>
              <a:rPr lang="en-US" b="1" dirty="0">
                <a:latin typeface="Arial Black" panose="020B0A04020102020204" pitchFamily="34" charset="0"/>
              </a:rPr>
              <a:t>5. Attacks on Institutions:</a:t>
            </a:r>
            <a:br>
              <a:rPr lang="en-US" b="1" dirty="0">
                <a:latin typeface="Arial Black" panose="020B0A04020102020204" pitchFamily="34" charset="0"/>
              </a:rPr>
            </a:br>
            <a:r>
              <a:rPr lang="en-US" sz="3600" b="1" dirty="0">
                <a:latin typeface="Arial Black" panose="020B0A04020102020204" pitchFamily="34" charset="0"/>
              </a:rPr>
              <a:t>Trump vs. The Justice Department</a:t>
            </a:r>
            <a:endParaRPr lang="en-US" b="1"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E63602C-DEE4-4ECB-B214-8C1A7A9018A6}"/>
              </a:ext>
            </a:extLst>
          </p:cNvPr>
          <p:cNvSpPr>
            <a:spLocks noGrp="1"/>
          </p:cNvSpPr>
          <p:nvPr>
            <p:ph idx="1"/>
          </p:nvPr>
        </p:nvSpPr>
        <p:spPr>
          <a:xfrm>
            <a:off x="304800" y="1825625"/>
            <a:ext cx="11049000" cy="4351338"/>
          </a:xfrm>
        </p:spPr>
        <p:txBody>
          <a:bodyPr/>
          <a:lstStyle/>
          <a:p>
            <a:pPr marL="0" indent="0">
              <a:buNone/>
            </a:pPr>
            <a:r>
              <a:rPr lang="en-US" dirty="0"/>
              <a:t>Attorney General </a:t>
            </a:r>
          </a:p>
          <a:p>
            <a:pPr marL="0" indent="0">
              <a:buNone/>
            </a:pPr>
            <a:r>
              <a:rPr lang="en-US" dirty="0"/>
              <a:t>Jeff Sessions, 2017-2018</a:t>
            </a:r>
          </a:p>
        </p:txBody>
      </p:sp>
      <p:pic>
        <p:nvPicPr>
          <p:cNvPr id="4" name="Picture 3">
            <a:extLst>
              <a:ext uri="{FF2B5EF4-FFF2-40B4-BE49-F238E27FC236}">
                <a16:creationId xmlns:a16="http://schemas.microsoft.com/office/drawing/2014/main" id="{29E1828C-F7C3-44BC-A358-DFF57D531CCC}"/>
              </a:ext>
            </a:extLst>
          </p:cNvPr>
          <p:cNvPicPr>
            <a:picLocks noChangeAspect="1"/>
          </p:cNvPicPr>
          <p:nvPr/>
        </p:nvPicPr>
        <p:blipFill>
          <a:blip r:embed="rId3"/>
          <a:stretch>
            <a:fillRect/>
          </a:stretch>
        </p:blipFill>
        <p:spPr>
          <a:xfrm>
            <a:off x="487680" y="3079116"/>
            <a:ext cx="2865120" cy="3485197"/>
          </a:xfrm>
          <a:prstGeom prst="rect">
            <a:avLst/>
          </a:prstGeom>
        </p:spPr>
      </p:pic>
      <p:pic>
        <p:nvPicPr>
          <p:cNvPr id="5" name="Picture 4">
            <a:extLst>
              <a:ext uri="{FF2B5EF4-FFF2-40B4-BE49-F238E27FC236}">
                <a16:creationId xmlns:a16="http://schemas.microsoft.com/office/drawing/2014/main" id="{B2B873E7-6F63-41BB-917B-1223395EBF98}"/>
              </a:ext>
            </a:extLst>
          </p:cNvPr>
          <p:cNvPicPr>
            <a:picLocks noChangeAspect="1"/>
          </p:cNvPicPr>
          <p:nvPr/>
        </p:nvPicPr>
        <p:blipFill>
          <a:blip r:embed="rId4"/>
          <a:stretch>
            <a:fillRect/>
          </a:stretch>
        </p:blipFill>
        <p:spPr>
          <a:xfrm>
            <a:off x="4937760" y="1845311"/>
            <a:ext cx="6727509" cy="2312034"/>
          </a:xfrm>
          <a:prstGeom prst="rect">
            <a:avLst/>
          </a:prstGeom>
        </p:spPr>
      </p:pic>
      <p:pic>
        <p:nvPicPr>
          <p:cNvPr id="6" name="Picture 5">
            <a:extLst>
              <a:ext uri="{FF2B5EF4-FFF2-40B4-BE49-F238E27FC236}">
                <a16:creationId xmlns:a16="http://schemas.microsoft.com/office/drawing/2014/main" id="{093527C5-6E29-4A7A-8B7E-490F2CC5D21D}"/>
              </a:ext>
            </a:extLst>
          </p:cNvPr>
          <p:cNvPicPr>
            <a:picLocks noChangeAspect="1"/>
          </p:cNvPicPr>
          <p:nvPr/>
        </p:nvPicPr>
        <p:blipFill>
          <a:blip r:embed="rId5"/>
          <a:stretch>
            <a:fillRect/>
          </a:stretch>
        </p:blipFill>
        <p:spPr>
          <a:xfrm>
            <a:off x="4937760" y="4267199"/>
            <a:ext cx="6727509" cy="2174241"/>
          </a:xfrm>
          <a:prstGeom prst="rect">
            <a:avLst/>
          </a:prstGeom>
        </p:spPr>
      </p:pic>
    </p:spTree>
    <p:extLst>
      <p:ext uri="{BB962C8B-B14F-4D97-AF65-F5344CB8AC3E}">
        <p14:creationId xmlns:p14="http://schemas.microsoft.com/office/powerpoint/2010/main" val="3926637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6BF2-3253-4737-AF17-B0F5E20DEFA7}"/>
              </a:ext>
            </a:extLst>
          </p:cNvPr>
          <p:cNvSpPr>
            <a:spLocks noGrp="1"/>
          </p:cNvSpPr>
          <p:nvPr>
            <p:ph type="title"/>
          </p:nvPr>
        </p:nvSpPr>
        <p:spPr/>
        <p:txBody>
          <a:bodyPr/>
          <a:lstStyle/>
          <a:p>
            <a:r>
              <a:rPr lang="en-US" dirty="0">
                <a:latin typeface="Arial Black" panose="020B0A04020102020204" pitchFamily="34" charset="0"/>
              </a:rPr>
              <a:t>To Delegitimize Enemies</a:t>
            </a:r>
            <a:endParaRPr lang="en-US" dirty="0"/>
          </a:p>
        </p:txBody>
      </p:sp>
      <p:sp>
        <p:nvSpPr>
          <p:cNvPr id="3" name="Content Placeholder 2">
            <a:extLst>
              <a:ext uri="{FF2B5EF4-FFF2-40B4-BE49-F238E27FC236}">
                <a16:creationId xmlns:a16="http://schemas.microsoft.com/office/drawing/2014/main" id="{6C8191A7-608D-4A27-87EC-E4BF8CB3757F}"/>
              </a:ext>
            </a:extLst>
          </p:cNvPr>
          <p:cNvSpPr>
            <a:spLocks noGrp="1"/>
          </p:cNvSpPr>
          <p:nvPr>
            <p:ph idx="1"/>
          </p:nvPr>
        </p:nvSpPr>
        <p:spPr/>
        <p:txBody>
          <a:bodyPr>
            <a:normAutofit/>
          </a:bodyPr>
          <a:lstStyle/>
          <a:p>
            <a:r>
              <a:rPr lang="en-US" sz="3600" dirty="0">
                <a:latin typeface="Arial Black" panose="020B0A04020102020204" pitchFamily="34" charset="0"/>
              </a:rPr>
              <a:t>Political opponents of the leader are liars, cheat, criminals</a:t>
            </a:r>
          </a:p>
          <a:p>
            <a:r>
              <a:rPr lang="en-US" sz="3600" dirty="0">
                <a:latin typeface="Arial Black" panose="020B0A04020102020204" pitchFamily="34" charset="0"/>
              </a:rPr>
              <a:t>No criticism is legitimate</a:t>
            </a:r>
          </a:p>
          <a:p>
            <a:r>
              <a:rPr lang="en-US" sz="3600" dirty="0">
                <a:latin typeface="Arial Black" panose="020B0A04020102020204" pitchFamily="34" charset="0"/>
              </a:rPr>
              <a:t>Political opponents are bad actors</a:t>
            </a:r>
          </a:p>
          <a:p>
            <a:r>
              <a:rPr lang="en-US" sz="3600" dirty="0">
                <a:latin typeface="Arial Black" panose="020B0A04020102020204" pitchFamily="34" charset="0"/>
              </a:rPr>
              <a:t>Paranoia as Policy</a:t>
            </a:r>
          </a:p>
          <a:p>
            <a:r>
              <a:rPr lang="en-US" sz="3600" dirty="0">
                <a:latin typeface="Arial Black" panose="020B0A04020102020204" pitchFamily="34" charset="0"/>
              </a:rPr>
              <a:t>We are under siege</a:t>
            </a:r>
          </a:p>
        </p:txBody>
      </p:sp>
    </p:spTree>
    <p:extLst>
      <p:ext uri="{BB962C8B-B14F-4D97-AF65-F5344CB8AC3E}">
        <p14:creationId xmlns:p14="http://schemas.microsoft.com/office/powerpoint/2010/main" val="276792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18174-D0A2-4E88-80CE-A84A669C0BF1}"/>
              </a:ext>
            </a:extLst>
          </p:cNvPr>
          <p:cNvSpPr>
            <a:spLocks noGrp="1"/>
          </p:cNvSpPr>
          <p:nvPr>
            <p:ph type="title"/>
          </p:nvPr>
        </p:nvSpPr>
        <p:spPr>
          <a:xfrm>
            <a:off x="838200" y="365126"/>
            <a:ext cx="10515600" cy="875846"/>
          </a:xfrm>
        </p:spPr>
        <p:txBody>
          <a:bodyPr/>
          <a:lstStyle/>
          <a:p>
            <a:r>
              <a:rPr lang="en-US" dirty="0">
                <a:latin typeface="Arial Black" panose="020B0A04020102020204" pitchFamily="34" charset="0"/>
              </a:rPr>
              <a:t>1. Scapegoating</a:t>
            </a:r>
          </a:p>
        </p:txBody>
      </p:sp>
      <p:sp>
        <p:nvSpPr>
          <p:cNvPr id="3" name="Content Placeholder 2">
            <a:extLst>
              <a:ext uri="{FF2B5EF4-FFF2-40B4-BE49-F238E27FC236}">
                <a16:creationId xmlns:a16="http://schemas.microsoft.com/office/drawing/2014/main" id="{1152DCFC-77BF-425E-82CD-92DEC3A85D05}"/>
              </a:ext>
            </a:extLst>
          </p:cNvPr>
          <p:cNvSpPr>
            <a:spLocks noGrp="1"/>
          </p:cNvSpPr>
          <p:nvPr>
            <p:ph idx="1"/>
          </p:nvPr>
        </p:nvSpPr>
        <p:spPr>
          <a:xfrm>
            <a:off x="356507" y="1387929"/>
            <a:ext cx="11478986" cy="4789034"/>
          </a:xfrm>
        </p:spPr>
        <p:txBody>
          <a:bodyPr>
            <a:normAutofit/>
          </a:bodyPr>
          <a:lstStyle/>
          <a:p>
            <a:r>
              <a:rPr lang="en-US" sz="3200" dirty="0">
                <a:latin typeface="Arial Black" panose="020B0A04020102020204" pitchFamily="34" charset="0"/>
              </a:rPr>
              <a:t>Muslim immigrants</a:t>
            </a:r>
          </a:p>
          <a:p>
            <a:r>
              <a:rPr lang="en-US" sz="3200" dirty="0">
                <a:latin typeface="Arial Black" panose="020B0A04020102020204" pitchFamily="34" charset="0"/>
              </a:rPr>
              <a:t>Central and Latin American Immigrants</a:t>
            </a:r>
          </a:p>
        </p:txBody>
      </p:sp>
      <p:pic>
        <p:nvPicPr>
          <p:cNvPr id="4" name="Picture 3">
            <a:extLst>
              <a:ext uri="{FF2B5EF4-FFF2-40B4-BE49-F238E27FC236}">
                <a16:creationId xmlns:a16="http://schemas.microsoft.com/office/drawing/2014/main" id="{DCBA8FCE-7A00-497F-B32D-8C13C2EB1915}"/>
              </a:ext>
            </a:extLst>
          </p:cNvPr>
          <p:cNvPicPr>
            <a:picLocks noChangeAspect="1"/>
          </p:cNvPicPr>
          <p:nvPr/>
        </p:nvPicPr>
        <p:blipFill>
          <a:blip r:embed="rId2"/>
          <a:stretch>
            <a:fillRect/>
          </a:stretch>
        </p:blipFill>
        <p:spPr>
          <a:xfrm>
            <a:off x="6727371" y="3127829"/>
            <a:ext cx="5108122" cy="3116603"/>
          </a:xfrm>
          <a:prstGeom prst="rect">
            <a:avLst/>
          </a:prstGeom>
        </p:spPr>
      </p:pic>
      <p:pic>
        <p:nvPicPr>
          <p:cNvPr id="5" name="Picture 4">
            <a:extLst>
              <a:ext uri="{FF2B5EF4-FFF2-40B4-BE49-F238E27FC236}">
                <a16:creationId xmlns:a16="http://schemas.microsoft.com/office/drawing/2014/main" id="{5E02FB4C-BBD8-4871-92BC-3962CB2E7265}"/>
              </a:ext>
            </a:extLst>
          </p:cNvPr>
          <p:cNvPicPr>
            <a:picLocks noChangeAspect="1"/>
          </p:cNvPicPr>
          <p:nvPr/>
        </p:nvPicPr>
        <p:blipFill>
          <a:blip r:embed="rId3"/>
          <a:stretch>
            <a:fillRect/>
          </a:stretch>
        </p:blipFill>
        <p:spPr>
          <a:xfrm>
            <a:off x="356507" y="3127829"/>
            <a:ext cx="6011636" cy="3184071"/>
          </a:xfrm>
          <a:prstGeom prst="rect">
            <a:avLst/>
          </a:prstGeom>
        </p:spPr>
      </p:pic>
    </p:spTree>
    <p:extLst>
      <p:ext uri="{BB962C8B-B14F-4D97-AF65-F5344CB8AC3E}">
        <p14:creationId xmlns:p14="http://schemas.microsoft.com/office/powerpoint/2010/main" val="107247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656C-133F-4F30-A75A-E172CDF489CB}"/>
              </a:ext>
            </a:extLst>
          </p:cNvPr>
          <p:cNvSpPr>
            <a:spLocks noGrp="1"/>
          </p:cNvSpPr>
          <p:nvPr>
            <p:ph type="title"/>
          </p:nvPr>
        </p:nvSpPr>
        <p:spPr/>
        <p:txBody>
          <a:bodyPr>
            <a:normAutofit/>
          </a:bodyPr>
          <a:lstStyle/>
          <a:p>
            <a:r>
              <a:rPr lang="en-US" dirty="0">
                <a:solidFill>
                  <a:schemeClr val="bg1"/>
                </a:solidFill>
                <a:latin typeface="Arial Black" panose="020B0A04020102020204" pitchFamily="34" charset="0"/>
              </a:rPr>
              <a:t>2. Trolling of Critics or Rivals</a:t>
            </a:r>
            <a:r>
              <a:rPr lang="en-US" dirty="0"/>
              <a:t/>
            </a:r>
            <a:br>
              <a:rPr lang="en-US" dirty="0"/>
            </a:br>
            <a:r>
              <a:rPr lang="en-US" sz="3600" dirty="0">
                <a:hlinkClick r:id="rId2"/>
              </a:rPr>
              <a:t>Compendium of Trump Twitter Insults</a:t>
            </a:r>
            <a:endParaRPr lang="en-US" dirty="0"/>
          </a:p>
        </p:txBody>
      </p:sp>
      <p:sp>
        <p:nvSpPr>
          <p:cNvPr id="4" name="Text Placeholder 3">
            <a:extLst>
              <a:ext uri="{FF2B5EF4-FFF2-40B4-BE49-F238E27FC236}">
                <a16:creationId xmlns:a16="http://schemas.microsoft.com/office/drawing/2014/main" id="{567768E1-C398-46E1-BB99-41069CEDCAAD}"/>
              </a:ext>
            </a:extLst>
          </p:cNvPr>
          <p:cNvSpPr>
            <a:spLocks noGrp="1"/>
          </p:cNvSpPr>
          <p:nvPr>
            <p:ph type="body" idx="1"/>
          </p:nvPr>
        </p:nvSpPr>
        <p:spPr>
          <a:xfrm>
            <a:off x="839788" y="1690687"/>
            <a:ext cx="5157787" cy="503465"/>
          </a:xfrm>
        </p:spPr>
        <p:txBody>
          <a:bodyPr/>
          <a:lstStyle/>
          <a:p>
            <a:r>
              <a:rPr lang="en-US" dirty="0">
                <a:solidFill>
                  <a:schemeClr val="bg1"/>
                </a:solidFill>
              </a:rPr>
              <a:t>Robert Mueller</a:t>
            </a:r>
          </a:p>
        </p:txBody>
      </p:sp>
      <p:sp>
        <p:nvSpPr>
          <p:cNvPr id="3" name="Content Placeholder 2">
            <a:extLst>
              <a:ext uri="{FF2B5EF4-FFF2-40B4-BE49-F238E27FC236}">
                <a16:creationId xmlns:a16="http://schemas.microsoft.com/office/drawing/2014/main" id="{8372972A-BB95-4516-90F3-07BD3434B5D6}"/>
              </a:ext>
            </a:extLst>
          </p:cNvPr>
          <p:cNvSpPr>
            <a:spLocks noGrp="1"/>
          </p:cNvSpPr>
          <p:nvPr>
            <p:ph sz="half" idx="2"/>
          </p:nvPr>
        </p:nvSpPr>
        <p:spPr>
          <a:xfrm>
            <a:off x="839788" y="2194152"/>
            <a:ext cx="5157787" cy="4298723"/>
          </a:xfrm>
        </p:spPr>
        <p:txBody>
          <a:bodyPr>
            <a:normAutofit fontScale="40000" lnSpcReduction="20000"/>
          </a:bodyPr>
          <a:lstStyle/>
          <a:p>
            <a:r>
              <a:rPr lang="en-US" sz="3400" dirty="0">
                <a:latin typeface="Arial Black" panose="020B0A04020102020204" pitchFamily="34" charset="0"/>
                <a:hlinkClick r:id="rId3"/>
              </a:rPr>
              <a:t>“highly conflicted”</a:t>
            </a:r>
            <a:endParaRPr lang="en-US" sz="3400" dirty="0">
              <a:latin typeface="Arial Black" panose="020B0A04020102020204" pitchFamily="34" charset="0"/>
            </a:endParaRPr>
          </a:p>
          <a:p>
            <a:r>
              <a:rPr lang="en-US" sz="3400" dirty="0">
                <a:latin typeface="Arial Black" panose="020B0A04020102020204" pitchFamily="34" charset="0"/>
                <a:hlinkClick r:id="rId4"/>
              </a:rPr>
              <a:t>“highly conflicted”</a:t>
            </a:r>
            <a:endParaRPr lang="en-US" sz="3400" dirty="0">
              <a:latin typeface="Arial Black" panose="020B0A04020102020204" pitchFamily="34" charset="0"/>
            </a:endParaRPr>
          </a:p>
          <a:p>
            <a:r>
              <a:rPr lang="en-US" sz="3400" dirty="0">
                <a:latin typeface="Arial Black" panose="020B0A04020102020204" pitchFamily="34" charset="0"/>
                <a:hlinkClick r:id="rId5"/>
              </a:rPr>
              <a:t>“highly conflicted (and NOT Senate approved)”</a:t>
            </a:r>
            <a:endParaRPr lang="en-US" sz="3400" dirty="0">
              <a:latin typeface="Arial Black" panose="020B0A04020102020204" pitchFamily="34" charset="0"/>
            </a:endParaRPr>
          </a:p>
          <a:p>
            <a:r>
              <a:rPr lang="en-US" sz="3400" u="sng" dirty="0">
                <a:latin typeface="Arial Black" panose="020B0A04020102020204" pitchFamily="34" charset="0"/>
                <a:hlinkClick r:id="rId5"/>
              </a:rPr>
              <a:t>“Why is he protecting Crooked Hillary, Comey, McCabe, Lisa Page &amp; her lover, Peter S, and all of his friends on the other side?”</a:t>
            </a:r>
            <a:endParaRPr lang="en-US" sz="3400" dirty="0">
              <a:latin typeface="Arial Black" panose="020B0A04020102020204" pitchFamily="34" charset="0"/>
            </a:endParaRPr>
          </a:p>
          <a:p>
            <a:r>
              <a:rPr lang="en-US" sz="3400" dirty="0">
                <a:latin typeface="Arial Black" panose="020B0A04020102020204" pitchFamily="34" charset="0"/>
                <a:hlinkClick r:id="rId6"/>
              </a:rPr>
              <a:t>“Highly conflicted”</a:t>
            </a:r>
            <a:endParaRPr lang="en-US" sz="3400" dirty="0">
              <a:latin typeface="Arial Black" panose="020B0A04020102020204" pitchFamily="34" charset="0"/>
            </a:endParaRPr>
          </a:p>
          <a:p>
            <a:r>
              <a:rPr lang="en-US" sz="3400" dirty="0">
                <a:latin typeface="Arial Black" panose="020B0A04020102020204" pitchFamily="34" charset="0"/>
                <a:hlinkClick r:id="rId7"/>
              </a:rPr>
              <a:t>“Highly conflicted”</a:t>
            </a:r>
            <a:endParaRPr lang="en-US" sz="3400" dirty="0">
              <a:latin typeface="Arial Black" panose="020B0A04020102020204" pitchFamily="34" charset="0"/>
            </a:endParaRPr>
          </a:p>
          <a:p>
            <a:r>
              <a:rPr lang="en-US" sz="3400" dirty="0">
                <a:latin typeface="Arial Black" panose="020B0A04020102020204" pitchFamily="34" charset="0"/>
                <a:hlinkClick r:id="rId8"/>
              </a:rPr>
              <a:t>“Disgraced and discredited”</a:t>
            </a:r>
            <a:endParaRPr lang="en-US" sz="3400" dirty="0">
              <a:latin typeface="Arial Black" panose="020B0A04020102020204" pitchFamily="34" charset="0"/>
            </a:endParaRPr>
          </a:p>
          <a:p>
            <a:r>
              <a:rPr lang="en-US" sz="3400" dirty="0">
                <a:latin typeface="Arial Black" panose="020B0A04020102020204" pitchFamily="34" charset="0"/>
                <a:hlinkClick r:id="rId8"/>
              </a:rPr>
              <a:t>“just someone looking for trouble”</a:t>
            </a:r>
            <a:endParaRPr lang="en-US" sz="3400" dirty="0">
              <a:latin typeface="Arial Black" panose="020B0A04020102020204" pitchFamily="34" charset="0"/>
            </a:endParaRPr>
          </a:p>
          <a:p>
            <a:r>
              <a:rPr lang="en-US" sz="3400" dirty="0">
                <a:latin typeface="Arial Black" panose="020B0A04020102020204" pitchFamily="34" charset="0"/>
                <a:hlinkClick r:id="rId9"/>
              </a:rPr>
              <a:t>“heavily conflicted”</a:t>
            </a:r>
            <a:endParaRPr lang="en-US" sz="3400" dirty="0">
              <a:latin typeface="Arial Black" panose="020B0A04020102020204" pitchFamily="34" charset="0"/>
            </a:endParaRPr>
          </a:p>
          <a:p>
            <a:r>
              <a:rPr lang="en-US" sz="3400" dirty="0">
                <a:latin typeface="Arial Black" panose="020B0A04020102020204" pitchFamily="34" charset="0"/>
                <a:hlinkClick r:id="rId9"/>
              </a:rPr>
              <a:t>“heavily conflicted”</a:t>
            </a:r>
            <a:endParaRPr lang="en-US" sz="3400" dirty="0">
              <a:latin typeface="Arial Black" panose="020B0A04020102020204" pitchFamily="34" charset="0"/>
            </a:endParaRPr>
          </a:p>
          <a:p>
            <a:r>
              <a:rPr lang="en-US" sz="3400" dirty="0">
                <a:latin typeface="Arial Black" panose="020B0A04020102020204" pitchFamily="34" charset="0"/>
                <a:hlinkClick r:id="rId10"/>
              </a:rPr>
              <a:t>“totally conflicted”</a:t>
            </a:r>
            <a:endParaRPr lang="en-US" sz="3400" dirty="0">
              <a:latin typeface="Arial Black" panose="020B0A04020102020204" pitchFamily="34" charset="0"/>
            </a:endParaRPr>
          </a:p>
          <a:p>
            <a:r>
              <a:rPr lang="en-US" sz="3400" dirty="0">
                <a:latin typeface="Arial Black" panose="020B0A04020102020204" pitchFamily="34" charset="0"/>
                <a:hlinkClick r:id="rId11"/>
              </a:rPr>
              <a:t>“only appointing Angry Dems”</a:t>
            </a:r>
            <a:endParaRPr lang="en-US" sz="3400" dirty="0">
              <a:latin typeface="Arial Black" panose="020B0A04020102020204" pitchFamily="34" charset="0"/>
            </a:endParaRPr>
          </a:p>
          <a:p>
            <a:r>
              <a:rPr lang="en-US" sz="3400" dirty="0">
                <a:latin typeface="Arial Black" panose="020B0A04020102020204" pitchFamily="34" charset="0"/>
                <a:hlinkClick r:id="rId12"/>
              </a:rPr>
              <a:t>“Comey’s best friend”</a:t>
            </a:r>
            <a:endParaRPr lang="en-US" sz="3400" dirty="0">
              <a:latin typeface="Arial Black" panose="020B0A04020102020204" pitchFamily="34" charset="0"/>
            </a:endParaRPr>
          </a:p>
          <a:p>
            <a:r>
              <a:rPr lang="en-US" sz="3400" dirty="0">
                <a:latin typeface="Arial Black" panose="020B0A04020102020204" pitchFamily="34" charset="0"/>
                <a:hlinkClick r:id="rId13"/>
              </a:rPr>
              <a:t>“most conflicted of all”</a:t>
            </a:r>
            <a:endParaRPr lang="en-US" sz="3400" dirty="0">
              <a:latin typeface="Arial Black" panose="020B0A04020102020204" pitchFamily="34" charset="0"/>
            </a:endParaRPr>
          </a:p>
          <a:p>
            <a:endParaRPr lang="en-US" dirty="0"/>
          </a:p>
        </p:txBody>
      </p:sp>
      <p:sp>
        <p:nvSpPr>
          <p:cNvPr id="5" name="Text Placeholder 4">
            <a:extLst>
              <a:ext uri="{FF2B5EF4-FFF2-40B4-BE49-F238E27FC236}">
                <a16:creationId xmlns:a16="http://schemas.microsoft.com/office/drawing/2014/main" id="{E0556ABC-D5FA-42D9-B085-9750B6182CAF}"/>
              </a:ext>
            </a:extLst>
          </p:cNvPr>
          <p:cNvSpPr>
            <a:spLocks noGrp="1"/>
          </p:cNvSpPr>
          <p:nvPr>
            <p:ph type="body" sz="quarter" idx="3"/>
          </p:nvPr>
        </p:nvSpPr>
        <p:spPr>
          <a:xfrm>
            <a:off x="6194427" y="1681163"/>
            <a:ext cx="5183188" cy="512989"/>
          </a:xfrm>
        </p:spPr>
        <p:txBody>
          <a:bodyPr/>
          <a:lstStyle/>
          <a:p>
            <a:r>
              <a:rPr lang="en-US" dirty="0">
                <a:solidFill>
                  <a:schemeClr val="bg1"/>
                </a:solidFill>
              </a:rPr>
              <a:t>George Will (conservative Columnist</a:t>
            </a:r>
            <a:r>
              <a:rPr lang="en-US" dirty="0"/>
              <a:t>)</a:t>
            </a:r>
          </a:p>
        </p:txBody>
      </p:sp>
      <p:sp>
        <p:nvSpPr>
          <p:cNvPr id="6" name="Content Placeholder 5">
            <a:extLst>
              <a:ext uri="{FF2B5EF4-FFF2-40B4-BE49-F238E27FC236}">
                <a16:creationId xmlns:a16="http://schemas.microsoft.com/office/drawing/2014/main" id="{E9A37532-703C-455D-92D2-9ECFD2BFA441}"/>
              </a:ext>
            </a:extLst>
          </p:cNvPr>
          <p:cNvSpPr>
            <a:spLocks noGrp="1"/>
          </p:cNvSpPr>
          <p:nvPr>
            <p:ph sz="quarter" idx="4"/>
          </p:nvPr>
        </p:nvSpPr>
        <p:spPr>
          <a:xfrm>
            <a:off x="6172199" y="2194152"/>
            <a:ext cx="5617029" cy="4298723"/>
          </a:xfrm>
        </p:spPr>
        <p:txBody>
          <a:bodyPr>
            <a:normAutofit fontScale="40000" lnSpcReduction="20000"/>
          </a:bodyPr>
          <a:lstStyle/>
          <a:p>
            <a:pPr marL="0" indent="0">
              <a:buNone/>
            </a:pPr>
            <a:endParaRPr lang="en-US" cap="all" dirty="0"/>
          </a:p>
          <a:p>
            <a:r>
              <a:rPr lang="en-US" sz="4000" dirty="0">
                <a:latin typeface="Arial Black" panose="020B0A04020102020204" pitchFamily="34" charset="0"/>
                <a:hlinkClick r:id="rId14"/>
              </a:rPr>
              <a:t>“one of the most overrated political pundits”</a:t>
            </a:r>
            <a:endParaRPr lang="en-US" sz="4000" dirty="0">
              <a:latin typeface="Arial Black" panose="020B0A04020102020204" pitchFamily="34" charset="0"/>
            </a:endParaRPr>
          </a:p>
          <a:p>
            <a:r>
              <a:rPr lang="en-US" sz="4000" dirty="0">
                <a:latin typeface="Arial Black" panose="020B0A04020102020204" pitchFamily="34" charset="0"/>
                <a:hlinkClick r:id="rId14"/>
              </a:rPr>
              <a:t>“lost his way long ago”</a:t>
            </a:r>
            <a:endParaRPr lang="en-US" sz="4000" dirty="0">
              <a:latin typeface="Arial Black" panose="020B0A04020102020204" pitchFamily="34" charset="0"/>
            </a:endParaRPr>
          </a:p>
          <a:p>
            <a:r>
              <a:rPr lang="en-US" sz="4000" dirty="0">
                <a:latin typeface="Arial Black" panose="020B0A04020102020204" pitchFamily="34" charset="0"/>
                <a:hlinkClick r:id="rId14"/>
              </a:rPr>
              <a:t>“made many bad calls”</a:t>
            </a:r>
            <a:endParaRPr lang="en-US" sz="4000" dirty="0">
              <a:latin typeface="Arial Black" panose="020B0A04020102020204" pitchFamily="34" charset="0"/>
            </a:endParaRPr>
          </a:p>
          <a:p>
            <a:r>
              <a:rPr lang="en-US" sz="4000" dirty="0">
                <a:latin typeface="Arial Black" panose="020B0A04020102020204" pitchFamily="34" charset="0"/>
                <a:hlinkClick r:id="rId15"/>
              </a:rPr>
              <a:t>“deadpan”</a:t>
            </a:r>
            <a:endParaRPr lang="en-US" sz="4000" dirty="0">
              <a:latin typeface="Arial Black" panose="020B0A04020102020204" pitchFamily="34" charset="0"/>
            </a:endParaRPr>
          </a:p>
          <a:p>
            <a:r>
              <a:rPr lang="en-US" sz="4000" dirty="0">
                <a:latin typeface="Arial Black" panose="020B0A04020102020204" pitchFamily="34" charset="0"/>
                <a:hlinkClick r:id="rId16"/>
              </a:rPr>
              <a:t>“BORING”</a:t>
            </a:r>
            <a:endParaRPr lang="en-US" sz="4000" dirty="0">
              <a:latin typeface="Arial Black" panose="020B0A04020102020204" pitchFamily="34" charset="0"/>
            </a:endParaRPr>
          </a:p>
          <a:p>
            <a:r>
              <a:rPr lang="en-US" sz="4000" dirty="0">
                <a:latin typeface="Arial Black" panose="020B0A04020102020204" pitchFamily="34" charset="0"/>
                <a:hlinkClick r:id="rId17"/>
              </a:rPr>
              <a:t>“dopey”</a:t>
            </a:r>
            <a:endParaRPr lang="en-US" sz="4000" dirty="0">
              <a:latin typeface="Arial Black" panose="020B0A04020102020204" pitchFamily="34" charset="0"/>
            </a:endParaRPr>
          </a:p>
          <a:p>
            <a:r>
              <a:rPr lang="en-US" sz="4000" dirty="0">
                <a:latin typeface="Arial Black" panose="020B0A04020102020204" pitchFamily="34" charset="0"/>
                <a:hlinkClick r:id="rId18"/>
              </a:rPr>
              <a:t>“broken down political pundit”</a:t>
            </a:r>
            <a:endParaRPr lang="en-US" sz="4000" dirty="0">
              <a:latin typeface="Arial Black" panose="020B0A04020102020204" pitchFamily="34" charset="0"/>
            </a:endParaRPr>
          </a:p>
          <a:p>
            <a:r>
              <a:rPr lang="en-US" sz="4000" dirty="0">
                <a:latin typeface="Arial Black" panose="020B0A04020102020204" pitchFamily="34" charset="0"/>
                <a:hlinkClick r:id="rId19"/>
              </a:rPr>
              <a:t>“wrong almost all of the time”</a:t>
            </a:r>
            <a:endParaRPr lang="en-US" sz="4000" dirty="0">
              <a:latin typeface="Arial Black" panose="020B0A04020102020204" pitchFamily="34" charset="0"/>
            </a:endParaRPr>
          </a:p>
          <a:p>
            <a:r>
              <a:rPr lang="en-US" sz="4000" dirty="0">
                <a:latin typeface="Arial Black" panose="020B0A04020102020204" pitchFamily="34" charset="0"/>
                <a:hlinkClick r:id="rId19"/>
              </a:rPr>
              <a:t>“broken down”</a:t>
            </a:r>
            <a:endParaRPr lang="en-US" sz="4000" dirty="0">
              <a:latin typeface="Arial Black" panose="020B0A04020102020204" pitchFamily="34" charset="0"/>
            </a:endParaRPr>
          </a:p>
          <a:p>
            <a:r>
              <a:rPr lang="en-US" sz="4000" dirty="0">
                <a:latin typeface="Arial Black" panose="020B0A04020102020204" pitchFamily="34" charset="0"/>
                <a:hlinkClick r:id="rId19"/>
              </a:rPr>
              <a:t>“boring and totally biased”</a:t>
            </a:r>
            <a:endParaRPr lang="en-US" sz="4000" dirty="0">
              <a:latin typeface="Arial Black" panose="020B0A04020102020204" pitchFamily="34" charset="0"/>
            </a:endParaRPr>
          </a:p>
          <a:p>
            <a:r>
              <a:rPr lang="en-US" sz="4000" dirty="0">
                <a:latin typeface="Arial Black" panose="020B0A04020102020204" pitchFamily="34" charset="0"/>
                <a:hlinkClick r:id="rId19"/>
              </a:rPr>
              <a:t>“should be thrown off Fox News”</a:t>
            </a:r>
            <a:endParaRPr lang="en-US" sz="4000" dirty="0">
              <a:latin typeface="Arial Black" panose="020B0A04020102020204" pitchFamily="34" charset="0"/>
            </a:endParaRPr>
          </a:p>
          <a:p>
            <a:r>
              <a:rPr lang="en-US" sz="4000" dirty="0">
                <a:latin typeface="Arial Black" panose="020B0A04020102020204" pitchFamily="34" charset="0"/>
                <a:hlinkClick r:id="rId20"/>
              </a:rPr>
              <a:t>“wrong on so many subjects”</a:t>
            </a:r>
            <a:endParaRPr lang="en-US" sz="4000" dirty="0">
              <a:latin typeface="Arial Black" panose="020B0A04020102020204" pitchFamily="34" charset="0"/>
            </a:endParaRPr>
          </a:p>
          <a:p>
            <a:endParaRPr lang="en-US" dirty="0"/>
          </a:p>
        </p:txBody>
      </p:sp>
    </p:spTree>
    <p:extLst>
      <p:ext uri="{BB962C8B-B14F-4D97-AF65-F5344CB8AC3E}">
        <p14:creationId xmlns:p14="http://schemas.microsoft.com/office/powerpoint/2010/main" val="1088368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F0D5-6C11-4C1A-9E1E-AE06F66528DF}"/>
              </a:ext>
            </a:extLst>
          </p:cNvPr>
          <p:cNvSpPr>
            <a:spLocks noGrp="1"/>
          </p:cNvSpPr>
          <p:nvPr>
            <p:ph type="title"/>
          </p:nvPr>
        </p:nvSpPr>
        <p:spPr/>
        <p:txBody>
          <a:bodyPr>
            <a:normAutofit/>
          </a:bodyPr>
          <a:lstStyle/>
          <a:p>
            <a:r>
              <a:rPr lang="en-US" dirty="0">
                <a:latin typeface="Arial Black" panose="020B0A04020102020204" pitchFamily="34" charset="0"/>
              </a:rPr>
              <a:t>3. Encouraging Violence against Press and Political Opponents</a:t>
            </a:r>
            <a:endParaRPr lang="en-US" dirty="0"/>
          </a:p>
        </p:txBody>
      </p:sp>
      <p:pic>
        <p:nvPicPr>
          <p:cNvPr id="8" name="Content Placeholder 7">
            <a:extLst>
              <a:ext uri="{FF2B5EF4-FFF2-40B4-BE49-F238E27FC236}">
                <a16:creationId xmlns:a16="http://schemas.microsoft.com/office/drawing/2014/main" id="{ACC94DFF-AC68-41C0-B768-AF33BF229621}"/>
              </a:ext>
            </a:extLst>
          </p:cNvPr>
          <p:cNvPicPr>
            <a:picLocks noGrp="1" noChangeAspect="1"/>
          </p:cNvPicPr>
          <p:nvPr>
            <p:ph idx="1"/>
          </p:nvPr>
        </p:nvPicPr>
        <p:blipFill>
          <a:blip r:embed="rId2"/>
          <a:stretch>
            <a:fillRect/>
          </a:stretch>
        </p:blipFill>
        <p:spPr>
          <a:xfrm>
            <a:off x="1910443" y="1825625"/>
            <a:ext cx="8115300" cy="4667250"/>
          </a:xfrm>
          <a:prstGeom prst="rect">
            <a:avLst/>
          </a:prstGeom>
        </p:spPr>
      </p:pic>
    </p:spTree>
    <p:extLst>
      <p:ext uri="{BB962C8B-B14F-4D97-AF65-F5344CB8AC3E}">
        <p14:creationId xmlns:p14="http://schemas.microsoft.com/office/powerpoint/2010/main" val="2146563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AA32-A731-4E17-9F5D-DB93D2EB2394}"/>
              </a:ext>
            </a:extLst>
          </p:cNvPr>
          <p:cNvSpPr>
            <a:spLocks noGrp="1"/>
          </p:cNvSpPr>
          <p:nvPr>
            <p:ph type="title"/>
          </p:nvPr>
        </p:nvSpPr>
        <p:spPr/>
        <p:txBody>
          <a:bodyPr>
            <a:normAutofit/>
          </a:bodyPr>
          <a:lstStyle/>
          <a:p>
            <a:r>
              <a:rPr lang="en-US" dirty="0">
                <a:latin typeface="Arial Black" panose="020B0A04020102020204" pitchFamily="34" charset="0"/>
              </a:rPr>
              <a:t>4. Calls for Jailing Political Opponents</a:t>
            </a:r>
          </a:p>
        </p:txBody>
      </p:sp>
      <p:pic>
        <p:nvPicPr>
          <p:cNvPr id="4" name="Content Placeholder 3">
            <a:extLst>
              <a:ext uri="{FF2B5EF4-FFF2-40B4-BE49-F238E27FC236}">
                <a16:creationId xmlns:a16="http://schemas.microsoft.com/office/drawing/2014/main" id="{675B90FF-A362-401E-8DFA-BB4DEC769930}"/>
              </a:ext>
            </a:extLst>
          </p:cNvPr>
          <p:cNvPicPr>
            <a:picLocks noGrp="1" noChangeAspect="1"/>
          </p:cNvPicPr>
          <p:nvPr>
            <p:ph idx="1"/>
          </p:nvPr>
        </p:nvPicPr>
        <p:blipFill>
          <a:blip r:embed="rId2"/>
          <a:stretch>
            <a:fillRect/>
          </a:stretch>
        </p:blipFill>
        <p:spPr>
          <a:xfrm>
            <a:off x="141515" y="2836749"/>
            <a:ext cx="5388430" cy="3050493"/>
          </a:xfrm>
          <a:prstGeom prst="rect">
            <a:avLst/>
          </a:prstGeom>
        </p:spPr>
      </p:pic>
      <p:pic>
        <p:nvPicPr>
          <p:cNvPr id="5" name="Picture 4">
            <a:extLst>
              <a:ext uri="{FF2B5EF4-FFF2-40B4-BE49-F238E27FC236}">
                <a16:creationId xmlns:a16="http://schemas.microsoft.com/office/drawing/2014/main" id="{085F4696-8BEB-405D-A9DE-D811224B35F9}"/>
              </a:ext>
            </a:extLst>
          </p:cNvPr>
          <p:cNvPicPr>
            <a:picLocks noChangeAspect="1"/>
          </p:cNvPicPr>
          <p:nvPr/>
        </p:nvPicPr>
        <p:blipFill rotWithShape="1">
          <a:blip r:embed="rId3"/>
          <a:srcRect l="12592" r="12257"/>
          <a:stretch/>
        </p:blipFill>
        <p:spPr>
          <a:xfrm>
            <a:off x="5763984" y="2231117"/>
            <a:ext cx="6106886" cy="4261758"/>
          </a:xfrm>
          <a:prstGeom prst="rect">
            <a:avLst/>
          </a:prstGeom>
        </p:spPr>
      </p:pic>
    </p:spTree>
    <p:extLst>
      <p:ext uri="{BB962C8B-B14F-4D97-AF65-F5344CB8AC3E}">
        <p14:creationId xmlns:p14="http://schemas.microsoft.com/office/powerpoint/2010/main" val="2185610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A44D-7155-47B7-A772-7565348C937D}"/>
              </a:ext>
            </a:extLst>
          </p:cNvPr>
          <p:cNvSpPr>
            <a:spLocks noGrp="1"/>
          </p:cNvSpPr>
          <p:nvPr>
            <p:ph type="title"/>
          </p:nvPr>
        </p:nvSpPr>
        <p:spPr>
          <a:xfrm>
            <a:off x="370115" y="365125"/>
            <a:ext cx="11451770" cy="1325563"/>
          </a:xfrm>
        </p:spPr>
        <p:txBody>
          <a:bodyPr>
            <a:normAutofit/>
          </a:bodyPr>
          <a:lstStyle/>
          <a:p>
            <a:r>
              <a:rPr lang="en-US" sz="4000" dirty="0">
                <a:latin typeface="Arial Black" panose="020B0A04020102020204" pitchFamily="34" charset="0"/>
              </a:rPr>
              <a:t>5. Declaration of Fraud at Elections that Don’t Go as Planned</a:t>
            </a:r>
            <a:endParaRPr lang="en-US" dirty="0"/>
          </a:p>
        </p:txBody>
      </p:sp>
      <p:pic>
        <p:nvPicPr>
          <p:cNvPr id="4" name="Content Placeholder 3">
            <a:extLst>
              <a:ext uri="{FF2B5EF4-FFF2-40B4-BE49-F238E27FC236}">
                <a16:creationId xmlns:a16="http://schemas.microsoft.com/office/drawing/2014/main" id="{2E3B5A25-ECB4-4B1A-BC4B-BDBA60BD65BA}"/>
              </a:ext>
            </a:extLst>
          </p:cNvPr>
          <p:cNvPicPr>
            <a:picLocks noGrp="1" noChangeAspect="1"/>
          </p:cNvPicPr>
          <p:nvPr>
            <p:ph idx="1"/>
          </p:nvPr>
        </p:nvPicPr>
        <p:blipFill>
          <a:blip r:embed="rId2"/>
          <a:stretch>
            <a:fillRect/>
          </a:stretch>
        </p:blipFill>
        <p:spPr>
          <a:xfrm>
            <a:off x="5650366" y="1690688"/>
            <a:ext cx="6171519" cy="2047875"/>
          </a:xfrm>
          <a:prstGeom prst="rect">
            <a:avLst/>
          </a:prstGeom>
        </p:spPr>
      </p:pic>
      <p:pic>
        <p:nvPicPr>
          <p:cNvPr id="5" name="Picture 4">
            <a:extLst>
              <a:ext uri="{FF2B5EF4-FFF2-40B4-BE49-F238E27FC236}">
                <a16:creationId xmlns:a16="http://schemas.microsoft.com/office/drawing/2014/main" id="{36512797-5F54-4194-8673-2F1746667FF7}"/>
              </a:ext>
            </a:extLst>
          </p:cNvPr>
          <p:cNvPicPr>
            <a:picLocks noChangeAspect="1"/>
          </p:cNvPicPr>
          <p:nvPr/>
        </p:nvPicPr>
        <p:blipFill>
          <a:blip r:embed="rId3"/>
          <a:stretch>
            <a:fillRect/>
          </a:stretch>
        </p:blipFill>
        <p:spPr>
          <a:xfrm>
            <a:off x="5726567" y="4102100"/>
            <a:ext cx="6096000" cy="2390775"/>
          </a:xfrm>
          <a:prstGeom prst="rect">
            <a:avLst/>
          </a:prstGeom>
        </p:spPr>
      </p:pic>
      <p:pic>
        <p:nvPicPr>
          <p:cNvPr id="6" name="Picture 5">
            <a:extLst>
              <a:ext uri="{FF2B5EF4-FFF2-40B4-BE49-F238E27FC236}">
                <a16:creationId xmlns:a16="http://schemas.microsoft.com/office/drawing/2014/main" id="{C8ED5EDE-6F47-466D-AC59-FF4741253B62}"/>
              </a:ext>
            </a:extLst>
          </p:cNvPr>
          <p:cNvPicPr>
            <a:picLocks noChangeAspect="1"/>
          </p:cNvPicPr>
          <p:nvPr/>
        </p:nvPicPr>
        <p:blipFill>
          <a:blip r:embed="rId4"/>
          <a:stretch>
            <a:fillRect/>
          </a:stretch>
        </p:blipFill>
        <p:spPr>
          <a:xfrm>
            <a:off x="227919" y="2625157"/>
            <a:ext cx="5095196" cy="3867718"/>
          </a:xfrm>
          <a:prstGeom prst="rect">
            <a:avLst/>
          </a:prstGeom>
        </p:spPr>
      </p:pic>
    </p:spTree>
    <p:extLst>
      <p:ext uri="{BB962C8B-B14F-4D97-AF65-F5344CB8AC3E}">
        <p14:creationId xmlns:p14="http://schemas.microsoft.com/office/powerpoint/2010/main" val="2773689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0A81-D8BA-4A9B-AF19-F11A9DBCC00C}"/>
              </a:ext>
            </a:extLst>
          </p:cNvPr>
          <p:cNvSpPr>
            <a:spLocks noGrp="1"/>
          </p:cNvSpPr>
          <p:nvPr>
            <p:ph type="title"/>
          </p:nvPr>
        </p:nvSpPr>
        <p:spPr>
          <a:xfrm>
            <a:off x="838200" y="365125"/>
            <a:ext cx="10515600" cy="838835"/>
          </a:xfrm>
        </p:spPr>
        <p:txBody>
          <a:bodyPr/>
          <a:lstStyle/>
          <a:p>
            <a:r>
              <a:rPr lang="en-US" b="1" dirty="0">
                <a:latin typeface="Arial Black" panose="020B0A04020102020204" pitchFamily="34" charset="0"/>
              </a:rPr>
              <a:t>Administrative Problems</a:t>
            </a:r>
          </a:p>
        </p:txBody>
      </p:sp>
      <p:sp>
        <p:nvSpPr>
          <p:cNvPr id="5" name="Content Placeholder 4">
            <a:extLst>
              <a:ext uri="{FF2B5EF4-FFF2-40B4-BE49-F238E27FC236}">
                <a16:creationId xmlns:a16="http://schemas.microsoft.com/office/drawing/2014/main" id="{4582058D-7107-425E-BFF5-9C6EA36E00DD}"/>
              </a:ext>
            </a:extLst>
          </p:cNvPr>
          <p:cNvSpPr>
            <a:spLocks noGrp="1"/>
          </p:cNvSpPr>
          <p:nvPr>
            <p:ph idx="1"/>
          </p:nvPr>
        </p:nvSpPr>
        <p:spPr>
          <a:xfrm>
            <a:off x="320040" y="1478280"/>
            <a:ext cx="11033760" cy="4698683"/>
          </a:xfrm>
        </p:spPr>
        <p:txBody>
          <a:bodyPr>
            <a:normAutofit/>
          </a:bodyPr>
          <a:lstStyle/>
          <a:p>
            <a:r>
              <a:rPr lang="en-US" sz="4000" b="1" dirty="0"/>
              <a:t>Turnover</a:t>
            </a:r>
          </a:p>
          <a:p>
            <a:r>
              <a:rPr lang="en-US" sz="4000" b="1" dirty="0"/>
              <a:t>No Nomination</a:t>
            </a:r>
          </a:p>
        </p:txBody>
      </p:sp>
      <p:pic>
        <p:nvPicPr>
          <p:cNvPr id="6" name="Picture 5">
            <a:extLst>
              <a:ext uri="{FF2B5EF4-FFF2-40B4-BE49-F238E27FC236}">
                <a16:creationId xmlns:a16="http://schemas.microsoft.com/office/drawing/2014/main" id="{4399AA7C-827A-449E-8437-69CC90F7BC30}"/>
              </a:ext>
            </a:extLst>
          </p:cNvPr>
          <p:cNvPicPr>
            <a:picLocks noChangeAspect="1"/>
          </p:cNvPicPr>
          <p:nvPr/>
        </p:nvPicPr>
        <p:blipFill>
          <a:blip r:embed="rId2"/>
          <a:stretch>
            <a:fillRect/>
          </a:stretch>
        </p:blipFill>
        <p:spPr>
          <a:xfrm>
            <a:off x="4145280" y="1203960"/>
            <a:ext cx="7726680" cy="5288915"/>
          </a:xfrm>
          <a:prstGeom prst="rect">
            <a:avLst/>
          </a:prstGeom>
        </p:spPr>
      </p:pic>
    </p:spTree>
    <p:extLst>
      <p:ext uri="{BB962C8B-B14F-4D97-AF65-F5344CB8AC3E}">
        <p14:creationId xmlns:p14="http://schemas.microsoft.com/office/powerpoint/2010/main" val="336974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935F-0A2A-401B-B0F8-79077C2282C5}"/>
              </a:ext>
            </a:extLst>
          </p:cNvPr>
          <p:cNvSpPr>
            <a:spLocks noGrp="1"/>
          </p:cNvSpPr>
          <p:nvPr>
            <p:ph type="title"/>
          </p:nvPr>
        </p:nvSpPr>
        <p:spPr/>
        <p:txBody>
          <a:bodyPr/>
          <a:lstStyle/>
          <a:p>
            <a:r>
              <a:rPr lang="en-US" dirty="0">
                <a:latin typeface="Arial Black" panose="020B0A04020102020204" pitchFamily="34" charset="0"/>
              </a:rPr>
              <a:t>2016 Election by County</a:t>
            </a:r>
          </a:p>
        </p:txBody>
      </p:sp>
      <p:pic>
        <p:nvPicPr>
          <p:cNvPr id="4" name="Content Placeholder 3">
            <a:extLst>
              <a:ext uri="{FF2B5EF4-FFF2-40B4-BE49-F238E27FC236}">
                <a16:creationId xmlns:a16="http://schemas.microsoft.com/office/drawing/2014/main" id="{63D95D08-79CB-4FF5-AF86-30C19EB75D7A}"/>
              </a:ext>
            </a:extLst>
          </p:cNvPr>
          <p:cNvPicPr>
            <a:picLocks noGrp="1" noChangeAspect="1"/>
          </p:cNvPicPr>
          <p:nvPr>
            <p:ph idx="1"/>
          </p:nvPr>
        </p:nvPicPr>
        <p:blipFill>
          <a:blip r:embed="rId2"/>
          <a:stretch>
            <a:fillRect/>
          </a:stretch>
        </p:blipFill>
        <p:spPr>
          <a:xfrm>
            <a:off x="1325880" y="1825625"/>
            <a:ext cx="9601200" cy="4351338"/>
          </a:xfrm>
          <a:prstGeom prst="rect">
            <a:avLst/>
          </a:prstGeom>
          <a:solidFill>
            <a:srgbClr val="0070C0"/>
          </a:solidFill>
        </p:spPr>
      </p:pic>
    </p:spTree>
    <p:extLst>
      <p:ext uri="{BB962C8B-B14F-4D97-AF65-F5344CB8AC3E}">
        <p14:creationId xmlns:p14="http://schemas.microsoft.com/office/powerpoint/2010/main" val="202887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423-0B51-41F2-B0EF-499670D91426}"/>
              </a:ext>
            </a:extLst>
          </p:cNvPr>
          <p:cNvSpPr>
            <a:spLocks noGrp="1"/>
          </p:cNvSpPr>
          <p:nvPr>
            <p:ph type="title"/>
          </p:nvPr>
        </p:nvSpPr>
        <p:spPr/>
        <p:txBody>
          <a:bodyPr/>
          <a:lstStyle/>
          <a:p>
            <a:r>
              <a:rPr lang="en-US" b="1" dirty="0">
                <a:latin typeface="Arial Black" panose="020B0A04020102020204" pitchFamily="34" charset="0"/>
              </a:rPr>
              <a:t>2016 By the Numbers</a:t>
            </a:r>
          </a:p>
        </p:txBody>
      </p:sp>
      <p:graphicFrame>
        <p:nvGraphicFramePr>
          <p:cNvPr id="18" name="Content Placeholder 17">
            <a:extLst>
              <a:ext uri="{FF2B5EF4-FFF2-40B4-BE49-F238E27FC236}">
                <a16:creationId xmlns:a16="http://schemas.microsoft.com/office/drawing/2014/main" id="{87B890E8-9D68-4FDC-A0F9-5B6C18D96533}"/>
              </a:ext>
            </a:extLst>
          </p:cNvPr>
          <p:cNvGraphicFramePr>
            <a:graphicFrameLocks noGrp="1"/>
          </p:cNvGraphicFramePr>
          <p:nvPr>
            <p:ph idx="1"/>
            <p:extLst>
              <p:ext uri="{D42A27DB-BD31-4B8C-83A1-F6EECF244321}">
                <p14:modId xmlns:p14="http://schemas.microsoft.com/office/powerpoint/2010/main" val="539738501"/>
              </p:ext>
            </p:extLst>
          </p:nvPr>
        </p:nvGraphicFramePr>
        <p:xfrm>
          <a:off x="838200" y="1825625"/>
          <a:ext cx="10515600" cy="435124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60672665"/>
                    </a:ext>
                  </a:extLst>
                </a:gridCol>
                <a:gridCol w="5257800">
                  <a:extLst>
                    <a:ext uri="{9D8B030D-6E8A-4147-A177-3AD203B41FA5}">
                      <a16:colId xmlns:a16="http://schemas.microsoft.com/office/drawing/2014/main" val="2513539855"/>
                    </a:ext>
                  </a:extLst>
                </a:gridCol>
              </a:tblGrid>
              <a:tr h="725207">
                <a:tc>
                  <a:txBody>
                    <a:bodyPr/>
                    <a:lstStyle/>
                    <a:p>
                      <a:r>
                        <a:rPr lang="en-US" sz="3200" dirty="0">
                          <a:latin typeface="Arial Black" panose="020B0A04020102020204" pitchFamily="34" charset="0"/>
                        </a:rPr>
                        <a:t>Candidate</a:t>
                      </a:r>
                    </a:p>
                  </a:txBody>
                  <a:tcPr/>
                </a:tc>
                <a:tc>
                  <a:txBody>
                    <a:bodyPr/>
                    <a:lstStyle/>
                    <a:p>
                      <a:r>
                        <a:rPr lang="en-US" sz="3200" dirty="0">
                          <a:latin typeface="Arial Black" panose="020B0A04020102020204" pitchFamily="34" charset="0"/>
                        </a:rPr>
                        <a:t>Popular Vote</a:t>
                      </a:r>
                    </a:p>
                  </a:txBody>
                  <a:tcPr/>
                </a:tc>
                <a:extLst>
                  <a:ext uri="{0D108BD9-81ED-4DB2-BD59-A6C34878D82A}">
                    <a16:rowId xmlns:a16="http://schemas.microsoft.com/office/drawing/2014/main" val="2652056114"/>
                  </a:ext>
                </a:extLst>
              </a:tr>
              <a:tr h="725207">
                <a:tc>
                  <a:txBody>
                    <a:bodyPr/>
                    <a:lstStyle/>
                    <a:p>
                      <a:r>
                        <a:rPr lang="en-US" sz="3200" dirty="0">
                          <a:latin typeface="Arial Black" panose="020B0A04020102020204" pitchFamily="34" charset="0"/>
                        </a:rPr>
                        <a:t>Donald Trump</a:t>
                      </a:r>
                    </a:p>
                  </a:txBody>
                  <a:tcPr/>
                </a:tc>
                <a:tc>
                  <a:txBody>
                    <a:bodyPr/>
                    <a:lstStyle/>
                    <a:p>
                      <a:r>
                        <a:rPr lang="en-US" sz="3200" b="0" i="0" kern="1200" dirty="0">
                          <a:solidFill>
                            <a:schemeClr val="dk1"/>
                          </a:solidFill>
                          <a:effectLst/>
                          <a:latin typeface="Arial Black" panose="020B0A04020102020204" pitchFamily="34" charset="0"/>
                          <a:ea typeface="+mn-ea"/>
                          <a:cs typeface="+mn-cs"/>
                        </a:rPr>
                        <a:t>62,980,160</a:t>
                      </a:r>
                      <a:endParaRPr lang="en-US" sz="3200" dirty="0">
                        <a:latin typeface="Arial Black" panose="020B0A04020102020204" pitchFamily="34" charset="0"/>
                      </a:endParaRPr>
                    </a:p>
                  </a:txBody>
                  <a:tcPr/>
                </a:tc>
                <a:extLst>
                  <a:ext uri="{0D108BD9-81ED-4DB2-BD59-A6C34878D82A}">
                    <a16:rowId xmlns:a16="http://schemas.microsoft.com/office/drawing/2014/main" val="503345397"/>
                  </a:ext>
                </a:extLst>
              </a:tr>
              <a:tr h="725207">
                <a:tc>
                  <a:txBody>
                    <a:bodyPr/>
                    <a:lstStyle/>
                    <a:p>
                      <a:r>
                        <a:rPr lang="en-US" sz="3200" dirty="0">
                          <a:latin typeface="Arial Black" panose="020B0A04020102020204" pitchFamily="34" charset="0"/>
                        </a:rPr>
                        <a:t>Hillary Clinton</a:t>
                      </a:r>
                    </a:p>
                  </a:txBody>
                  <a:tcPr/>
                </a:tc>
                <a:tc>
                  <a:txBody>
                    <a:bodyPr/>
                    <a:lstStyle/>
                    <a:p>
                      <a:r>
                        <a:rPr lang="en-US" sz="3200" dirty="0">
                          <a:latin typeface="Arial Black" panose="020B0A04020102020204" pitchFamily="34" charset="0"/>
                        </a:rPr>
                        <a:t>65,845,063</a:t>
                      </a:r>
                    </a:p>
                  </a:txBody>
                  <a:tcPr/>
                </a:tc>
                <a:extLst>
                  <a:ext uri="{0D108BD9-81ED-4DB2-BD59-A6C34878D82A}">
                    <a16:rowId xmlns:a16="http://schemas.microsoft.com/office/drawing/2014/main" val="861111685"/>
                  </a:ext>
                </a:extLst>
              </a:tr>
              <a:tr h="725207">
                <a:tc>
                  <a:txBody>
                    <a:bodyPr/>
                    <a:lstStyle/>
                    <a:p>
                      <a:r>
                        <a:rPr lang="en-US" sz="3200" dirty="0">
                          <a:latin typeface="Arial Black" panose="020B0A04020102020204" pitchFamily="34" charset="0"/>
                        </a:rPr>
                        <a:t>Gary Johnson</a:t>
                      </a:r>
                    </a:p>
                  </a:txBody>
                  <a:tcPr/>
                </a:tc>
                <a:tc>
                  <a:txBody>
                    <a:bodyPr/>
                    <a:lstStyle/>
                    <a:p>
                      <a:r>
                        <a:rPr lang="en-US" sz="3200" dirty="0">
                          <a:latin typeface="Arial Black" panose="020B0A04020102020204" pitchFamily="34" charset="0"/>
                        </a:rPr>
                        <a:t>4,488,931</a:t>
                      </a:r>
                    </a:p>
                  </a:txBody>
                  <a:tcPr/>
                </a:tc>
                <a:extLst>
                  <a:ext uri="{0D108BD9-81ED-4DB2-BD59-A6C34878D82A}">
                    <a16:rowId xmlns:a16="http://schemas.microsoft.com/office/drawing/2014/main" val="190152144"/>
                  </a:ext>
                </a:extLst>
              </a:tr>
              <a:tr h="725207">
                <a:tc>
                  <a:txBody>
                    <a:bodyPr/>
                    <a:lstStyle/>
                    <a:p>
                      <a:r>
                        <a:rPr lang="en-US" sz="3200" dirty="0">
                          <a:latin typeface="Arial Black" panose="020B0A04020102020204" pitchFamily="34" charset="0"/>
                        </a:rPr>
                        <a:t>Jill Stein</a:t>
                      </a:r>
                    </a:p>
                  </a:txBody>
                  <a:tcPr/>
                </a:tc>
                <a:tc>
                  <a:txBody>
                    <a:bodyPr/>
                    <a:lstStyle/>
                    <a:p>
                      <a:r>
                        <a:rPr lang="en-US" sz="3200" dirty="0">
                          <a:latin typeface="Arial Black" panose="020B0A04020102020204" pitchFamily="34" charset="0"/>
                        </a:rPr>
                        <a:t>1,457,050</a:t>
                      </a:r>
                    </a:p>
                  </a:txBody>
                  <a:tcPr/>
                </a:tc>
                <a:extLst>
                  <a:ext uri="{0D108BD9-81ED-4DB2-BD59-A6C34878D82A}">
                    <a16:rowId xmlns:a16="http://schemas.microsoft.com/office/drawing/2014/main" val="868381029"/>
                  </a:ext>
                </a:extLst>
              </a:tr>
              <a:tr h="725207">
                <a:tc>
                  <a:txBody>
                    <a:bodyPr/>
                    <a:lstStyle/>
                    <a:p>
                      <a:r>
                        <a:rPr lang="en-US" sz="3200" dirty="0">
                          <a:latin typeface="Arial Black" panose="020B0A04020102020204" pitchFamily="34" charset="0"/>
                        </a:rPr>
                        <a:t>Evan McMullen</a:t>
                      </a:r>
                    </a:p>
                  </a:txBody>
                  <a:tcPr/>
                </a:tc>
                <a:tc>
                  <a:txBody>
                    <a:bodyPr/>
                    <a:lstStyle/>
                    <a:p>
                      <a:r>
                        <a:rPr lang="en-US" sz="3200" dirty="0">
                          <a:latin typeface="Arial Black" panose="020B0A04020102020204" pitchFamily="34" charset="0"/>
                        </a:rPr>
                        <a:t>728,830</a:t>
                      </a:r>
                    </a:p>
                  </a:txBody>
                  <a:tcPr/>
                </a:tc>
                <a:extLst>
                  <a:ext uri="{0D108BD9-81ED-4DB2-BD59-A6C34878D82A}">
                    <a16:rowId xmlns:a16="http://schemas.microsoft.com/office/drawing/2014/main" val="118594981"/>
                  </a:ext>
                </a:extLst>
              </a:tr>
            </a:tbl>
          </a:graphicData>
        </a:graphic>
      </p:graphicFrame>
    </p:spTree>
    <p:extLst>
      <p:ext uri="{BB962C8B-B14F-4D97-AF65-F5344CB8AC3E}">
        <p14:creationId xmlns:p14="http://schemas.microsoft.com/office/powerpoint/2010/main" val="267224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DEBC0-36C8-4CFD-BB0E-392B26B46F3F}"/>
              </a:ext>
            </a:extLst>
          </p:cNvPr>
          <p:cNvSpPr>
            <a:spLocks noGrp="1"/>
          </p:cNvSpPr>
          <p:nvPr>
            <p:ph type="title"/>
          </p:nvPr>
        </p:nvSpPr>
        <p:spPr>
          <a:xfrm>
            <a:off x="838200" y="365126"/>
            <a:ext cx="10515600" cy="872260"/>
          </a:xfrm>
        </p:spPr>
        <p:txBody>
          <a:bodyPr>
            <a:normAutofit/>
          </a:bodyPr>
          <a:lstStyle/>
          <a:p>
            <a:r>
              <a:rPr lang="en-US" sz="3600" dirty="0">
                <a:latin typeface="Arial Black" panose="020B0A04020102020204" pitchFamily="34" charset="0"/>
              </a:rPr>
              <a:t>States that Voted for Obama and Trump</a:t>
            </a:r>
          </a:p>
        </p:txBody>
      </p:sp>
      <p:sp>
        <p:nvSpPr>
          <p:cNvPr id="3" name="Content Placeholder 2">
            <a:extLst>
              <a:ext uri="{FF2B5EF4-FFF2-40B4-BE49-F238E27FC236}">
                <a16:creationId xmlns:a16="http://schemas.microsoft.com/office/drawing/2014/main" id="{D1E0E733-6CDE-44B2-84AE-0CCE9950294A}"/>
              </a:ext>
            </a:extLst>
          </p:cNvPr>
          <p:cNvSpPr>
            <a:spLocks noGrp="1"/>
          </p:cNvSpPr>
          <p:nvPr>
            <p:ph idx="1"/>
          </p:nvPr>
        </p:nvSpPr>
        <p:spPr>
          <a:xfrm>
            <a:off x="426720" y="1825625"/>
            <a:ext cx="10927080" cy="4351338"/>
          </a:xfrm>
        </p:spPr>
        <p:txBody>
          <a:bodyPr>
            <a:normAutofit/>
          </a:bodyPr>
          <a:lstStyle/>
          <a:p>
            <a:r>
              <a:rPr lang="en-US" sz="3600" dirty="0">
                <a:latin typeface="Arial Black" panose="020B0A04020102020204" pitchFamily="34" charset="0"/>
              </a:rPr>
              <a:t>Florida</a:t>
            </a:r>
          </a:p>
          <a:p>
            <a:r>
              <a:rPr lang="en-US" sz="3600" dirty="0">
                <a:latin typeface="Arial Black" panose="020B0A04020102020204" pitchFamily="34" charset="0"/>
              </a:rPr>
              <a:t>Michigan</a:t>
            </a:r>
          </a:p>
          <a:p>
            <a:r>
              <a:rPr lang="en-US" sz="3600" dirty="0">
                <a:latin typeface="Arial Black" panose="020B0A04020102020204" pitchFamily="34" charset="0"/>
              </a:rPr>
              <a:t>Iowa</a:t>
            </a:r>
          </a:p>
          <a:p>
            <a:r>
              <a:rPr lang="en-US" sz="3600" dirty="0">
                <a:latin typeface="Arial Black" panose="020B0A04020102020204" pitchFamily="34" charset="0"/>
              </a:rPr>
              <a:t>Ohio</a:t>
            </a:r>
          </a:p>
          <a:p>
            <a:r>
              <a:rPr lang="en-US" sz="3600" dirty="0">
                <a:latin typeface="Arial Black" panose="020B0A04020102020204" pitchFamily="34" charset="0"/>
              </a:rPr>
              <a:t>Pennsylvania</a:t>
            </a:r>
          </a:p>
          <a:p>
            <a:r>
              <a:rPr lang="en-US" sz="3600" dirty="0">
                <a:latin typeface="Arial Black" panose="020B0A04020102020204" pitchFamily="34" charset="0"/>
              </a:rPr>
              <a:t>Wisconsin</a:t>
            </a:r>
          </a:p>
        </p:txBody>
      </p:sp>
      <p:pic>
        <p:nvPicPr>
          <p:cNvPr id="4" name="Picture 3">
            <a:extLst>
              <a:ext uri="{FF2B5EF4-FFF2-40B4-BE49-F238E27FC236}">
                <a16:creationId xmlns:a16="http://schemas.microsoft.com/office/drawing/2014/main" id="{507F273B-5FE9-413E-AEDF-C74AAF1992F9}"/>
              </a:ext>
            </a:extLst>
          </p:cNvPr>
          <p:cNvPicPr>
            <a:picLocks noChangeAspect="1"/>
          </p:cNvPicPr>
          <p:nvPr/>
        </p:nvPicPr>
        <p:blipFill>
          <a:blip r:embed="rId2"/>
          <a:stretch>
            <a:fillRect/>
          </a:stretch>
        </p:blipFill>
        <p:spPr>
          <a:xfrm>
            <a:off x="4488873" y="1531505"/>
            <a:ext cx="6864927" cy="4645458"/>
          </a:xfrm>
          <a:prstGeom prst="rect">
            <a:avLst/>
          </a:prstGeom>
        </p:spPr>
      </p:pic>
    </p:spTree>
    <p:extLst>
      <p:ext uri="{BB962C8B-B14F-4D97-AF65-F5344CB8AC3E}">
        <p14:creationId xmlns:p14="http://schemas.microsoft.com/office/powerpoint/2010/main" val="151506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650" name="Title 6"/>
          <p:cNvSpPr>
            <a:spLocks noGrp="1"/>
          </p:cNvSpPr>
          <p:nvPr>
            <p:ph type="title"/>
          </p:nvPr>
        </p:nvSpPr>
        <p:spPr/>
        <p:txBody>
          <a:bodyPr>
            <a:normAutofit/>
          </a:bodyPr>
          <a:lstStyle/>
          <a:p>
            <a:pPr algn="ctr"/>
            <a:r>
              <a:rPr lang="en-US" altLang="en-US" b="1" dirty="0">
                <a:latin typeface="Arial Black" panose="020B0A04020102020204" pitchFamily="34" charset="0"/>
              </a:rPr>
              <a:t>2016 Coalitions?</a:t>
            </a:r>
          </a:p>
        </p:txBody>
      </p:sp>
      <p:sp>
        <p:nvSpPr>
          <p:cNvPr id="27651" name="Text Placeholder 7"/>
          <p:cNvSpPr>
            <a:spLocks noGrp="1"/>
          </p:cNvSpPr>
          <p:nvPr>
            <p:ph type="body" idx="1"/>
          </p:nvPr>
        </p:nvSpPr>
        <p:spPr>
          <a:xfrm>
            <a:off x="320040" y="1677988"/>
            <a:ext cx="5477114" cy="608012"/>
          </a:xfrm>
        </p:spPr>
        <p:txBody>
          <a:bodyPr>
            <a:normAutofit fontScale="85000" lnSpcReduction="10000"/>
          </a:bodyPr>
          <a:lstStyle/>
          <a:p>
            <a:r>
              <a:rPr lang="en-US" altLang="en-US" sz="4000" dirty="0"/>
              <a:t>Obama/Clinton Coalition</a:t>
            </a:r>
            <a:r>
              <a:rPr lang="en-US" altLang="en-US" dirty="0"/>
              <a:t>	</a:t>
            </a:r>
          </a:p>
        </p:txBody>
      </p:sp>
      <p:sp>
        <p:nvSpPr>
          <p:cNvPr id="27652" name="Content Placeholder 5"/>
          <p:cNvSpPr>
            <a:spLocks noGrp="1"/>
          </p:cNvSpPr>
          <p:nvPr>
            <p:ph sz="half" idx="2"/>
          </p:nvPr>
        </p:nvSpPr>
        <p:spPr>
          <a:xfrm>
            <a:off x="502920" y="2389188"/>
            <a:ext cx="5294234" cy="4087812"/>
          </a:xfrm>
        </p:spPr>
        <p:txBody>
          <a:bodyPr>
            <a:normAutofit/>
          </a:bodyPr>
          <a:lstStyle/>
          <a:p>
            <a:r>
              <a:rPr lang="en-US" altLang="en-US" b="1" dirty="0">
                <a:latin typeface="Arial Black" panose="020B0A04020102020204" pitchFamily="34" charset="0"/>
              </a:rPr>
              <a:t>Non-white Women</a:t>
            </a:r>
          </a:p>
          <a:p>
            <a:r>
              <a:rPr lang="en-US" altLang="en-US" b="1" dirty="0">
                <a:latin typeface="Arial Black" panose="020B0A04020102020204" pitchFamily="34" charset="0"/>
              </a:rPr>
              <a:t>New England</a:t>
            </a:r>
          </a:p>
          <a:p>
            <a:r>
              <a:rPr lang="en-US" altLang="en-US" b="1" dirty="0">
                <a:latin typeface="Arial Black" panose="020B0A04020102020204" pitchFamily="34" charset="0"/>
              </a:rPr>
              <a:t>West Coast</a:t>
            </a:r>
          </a:p>
          <a:p>
            <a:r>
              <a:rPr lang="en-US" altLang="en-US" b="1" dirty="0">
                <a:latin typeface="Arial Black" panose="020B0A04020102020204" pitchFamily="34" charset="0"/>
              </a:rPr>
              <a:t>College-Educated</a:t>
            </a:r>
          </a:p>
          <a:p>
            <a:r>
              <a:rPr lang="en-US" altLang="en-US" b="1" dirty="0">
                <a:latin typeface="Arial Black" panose="020B0A04020102020204" pitchFamily="34" charset="0"/>
              </a:rPr>
              <a:t>African-Americans</a:t>
            </a:r>
          </a:p>
          <a:p>
            <a:r>
              <a:rPr lang="en-US" altLang="en-US" b="1" dirty="0">
                <a:latin typeface="Arial Black" panose="020B0A04020102020204" pitchFamily="34" charset="0"/>
              </a:rPr>
              <a:t>Latino-American</a:t>
            </a:r>
          </a:p>
          <a:p>
            <a:r>
              <a:rPr lang="en-US" altLang="en-US" b="1" dirty="0">
                <a:latin typeface="Arial Black" panose="020B0A04020102020204" pitchFamily="34" charset="0"/>
              </a:rPr>
              <a:t>Asian-Americans</a:t>
            </a:r>
          </a:p>
        </p:txBody>
      </p:sp>
      <p:sp>
        <p:nvSpPr>
          <p:cNvPr id="27653" name="Text Placeholder 8"/>
          <p:cNvSpPr>
            <a:spLocks noGrp="1"/>
          </p:cNvSpPr>
          <p:nvPr>
            <p:ph type="body" sz="quarter" idx="3"/>
          </p:nvPr>
        </p:nvSpPr>
        <p:spPr>
          <a:xfrm>
            <a:off x="5797154" y="1295400"/>
            <a:ext cx="5145166" cy="990600"/>
          </a:xfrm>
        </p:spPr>
        <p:txBody>
          <a:bodyPr>
            <a:normAutofit/>
          </a:bodyPr>
          <a:lstStyle/>
          <a:p>
            <a:r>
              <a:rPr lang="en-US" altLang="en-US" sz="3200" dirty="0"/>
              <a:t>Trump Coalition</a:t>
            </a:r>
          </a:p>
        </p:txBody>
      </p:sp>
      <p:sp>
        <p:nvSpPr>
          <p:cNvPr id="10" name="Content Placeholder 9"/>
          <p:cNvSpPr>
            <a:spLocks noGrp="1"/>
          </p:cNvSpPr>
          <p:nvPr>
            <p:ph sz="quarter" idx="4"/>
          </p:nvPr>
        </p:nvSpPr>
        <p:spPr>
          <a:xfrm>
            <a:off x="5831682" y="2386013"/>
            <a:ext cx="5674518" cy="4087812"/>
          </a:xfrm>
        </p:spPr>
        <p:txBody>
          <a:bodyPr>
            <a:normAutofit fontScale="77500" lnSpcReduction="20000"/>
          </a:bodyPr>
          <a:lstStyle/>
          <a:p>
            <a:pPr>
              <a:defRPr/>
            </a:pPr>
            <a:r>
              <a:rPr lang="en-US" altLang="en-US" b="1" dirty="0">
                <a:latin typeface="Arial Black" panose="020B0A04020102020204" pitchFamily="34" charset="0"/>
              </a:rPr>
              <a:t>Non-College-Educated White Men</a:t>
            </a:r>
          </a:p>
          <a:p>
            <a:pPr>
              <a:defRPr/>
            </a:pPr>
            <a:r>
              <a:rPr lang="en-US" altLang="en-US" b="1" dirty="0">
                <a:latin typeface="Arial Black" panose="020B0A04020102020204" pitchFamily="34" charset="0"/>
              </a:rPr>
              <a:t>White Southerners</a:t>
            </a:r>
          </a:p>
          <a:p>
            <a:pPr>
              <a:defRPr/>
            </a:pPr>
            <a:r>
              <a:rPr lang="en-US" altLang="en-US" b="1" dirty="0">
                <a:latin typeface="Arial Black" panose="020B0A04020102020204" pitchFamily="34" charset="0"/>
              </a:rPr>
              <a:t>Blue Collar in North and Midwest</a:t>
            </a:r>
          </a:p>
          <a:p>
            <a:pPr lvl="1">
              <a:defRPr/>
            </a:pPr>
            <a:r>
              <a:rPr lang="en-US" altLang="en-US" b="1" dirty="0">
                <a:latin typeface="Arial Black" panose="020B0A04020102020204" pitchFamily="34" charset="0"/>
              </a:rPr>
              <a:t>Union and non-union</a:t>
            </a:r>
          </a:p>
          <a:p>
            <a:pPr lvl="1">
              <a:defRPr/>
            </a:pPr>
            <a:r>
              <a:rPr lang="en-US" altLang="en-US" b="1" dirty="0">
                <a:latin typeface="Arial Black" panose="020B0A04020102020204" pitchFamily="34" charset="0"/>
              </a:rPr>
              <a:t>Anti-free trade</a:t>
            </a:r>
          </a:p>
          <a:p>
            <a:pPr>
              <a:defRPr/>
            </a:pPr>
            <a:r>
              <a:rPr lang="en-US" altLang="en-US" b="1" dirty="0">
                <a:latin typeface="Arial Black" panose="020B0A04020102020204" pitchFamily="34" charset="0"/>
              </a:rPr>
              <a:t>Anti-intervention/nation-building</a:t>
            </a:r>
          </a:p>
          <a:p>
            <a:pPr>
              <a:defRPr/>
            </a:pPr>
            <a:r>
              <a:rPr lang="en-US" altLang="en-US" b="1" dirty="0">
                <a:latin typeface="Arial Black" panose="020B0A04020102020204" pitchFamily="34" charset="0"/>
              </a:rPr>
              <a:t>Evangelicals</a:t>
            </a:r>
          </a:p>
          <a:p>
            <a:pPr>
              <a:defRPr/>
            </a:pPr>
            <a:r>
              <a:rPr lang="en-US" altLang="en-US" b="1" dirty="0">
                <a:latin typeface="Arial Black" panose="020B0A04020102020204" pitchFamily="34" charset="0"/>
              </a:rPr>
              <a:t>Conservative nationalists</a:t>
            </a:r>
          </a:p>
          <a:p>
            <a:pPr lvl="1">
              <a:defRPr/>
            </a:pPr>
            <a:r>
              <a:rPr lang="en-US" altLang="en-US" b="1" dirty="0">
                <a:latin typeface="Arial Black" panose="020B0A04020102020204" pitchFamily="34" charset="0"/>
              </a:rPr>
              <a:t>(white/Christian)</a:t>
            </a:r>
          </a:p>
          <a:p>
            <a:pPr>
              <a:defRPr/>
            </a:pPr>
            <a:r>
              <a:rPr lang="en-US" altLang="en-US" b="1" dirty="0">
                <a:latin typeface="Arial Black" panose="020B0A04020102020204" pitchFamily="34" charset="0"/>
              </a:rPr>
              <a:t>Rural/anti-elite</a:t>
            </a:r>
          </a:p>
          <a:p>
            <a:pPr>
              <a:defRPr/>
            </a:pPr>
            <a:r>
              <a:rPr lang="en-US" altLang="en-US" b="1" dirty="0">
                <a:latin typeface="Arial Black" panose="020B0A04020102020204" pitchFamily="34" charset="0"/>
              </a:rPr>
              <a:t>Tea Party</a:t>
            </a:r>
          </a:p>
          <a:p>
            <a:pPr marL="0" indent="0">
              <a:buNone/>
              <a:defRPr/>
            </a:pPr>
            <a:endParaRPr lang="en-US" altLang="en-US" b="1" dirty="0"/>
          </a:p>
          <a:p>
            <a:pPr>
              <a:defRPr/>
            </a:pPr>
            <a:endParaRPr lang="en-US" altLang="en-US" b="1" dirty="0"/>
          </a:p>
          <a:p>
            <a:pPr>
              <a:defRPr/>
            </a:pPr>
            <a:endParaRPr lang="en-US" altLang="en-US" b="1" dirty="0"/>
          </a:p>
          <a:p>
            <a:pPr>
              <a:defRPr/>
            </a:pPr>
            <a:endParaRPr lang="en-US" dirty="0"/>
          </a:p>
        </p:txBody>
      </p:sp>
    </p:spTree>
    <p:extLst>
      <p:ext uri="{BB962C8B-B14F-4D97-AF65-F5344CB8AC3E}">
        <p14:creationId xmlns:p14="http://schemas.microsoft.com/office/powerpoint/2010/main" val="1709995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41960" y="274638"/>
            <a:ext cx="9768840" cy="868362"/>
          </a:xfrm>
        </p:spPr>
        <p:txBody>
          <a:bodyPr/>
          <a:lstStyle/>
          <a:p>
            <a:r>
              <a:rPr lang="en-US" b="1" dirty="0">
                <a:latin typeface="Arial Black" panose="020B0A04020102020204" pitchFamily="34" charset="0"/>
              </a:rPr>
              <a:t>The Meaning of Trump</a:t>
            </a:r>
          </a:p>
        </p:txBody>
      </p:sp>
      <p:sp>
        <p:nvSpPr>
          <p:cNvPr id="8" name="Content Placeholder 7"/>
          <p:cNvSpPr>
            <a:spLocks noGrp="1"/>
          </p:cNvSpPr>
          <p:nvPr>
            <p:ph idx="1"/>
          </p:nvPr>
        </p:nvSpPr>
        <p:spPr>
          <a:xfrm>
            <a:off x="594360" y="1143000"/>
            <a:ext cx="10881360" cy="5410200"/>
          </a:xfrm>
        </p:spPr>
        <p:txBody>
          <a:bodyPr>
            <a:normAutofit/>
          </a:bodyPr>
          <a:lstStyle/>
          <a:p>
            <a:r>
              <a:rPr lang="en-US" b="1" dirty="0"/>
              <a:t>Anti-Establishment</a:t>
            </a:r>
          </a:p>
          <a:p>
            <a:r>
              <a:rPr lang="en-US" b="1" dirty="0"/>
              <a:t>Anti-Globalization</a:t>
            </a:r>
          </a:p>
          <a:p>
            <a:pPr lvl="1"/>
            <a:r>
              <a:rPr lang="en-US" b="1" dirty="0"/>
              <a:t>Three Billion New Capitalists – competition</a:t>
            </a:r>
          </a:p>
          <a:p>
            <a:pPr lvl="1"/>
            <a:r>
              <a:rPr lang="en-US" b="1" dirty="0"/>
              <a:t>Decline of Traditional US Manufacturing</a:t>
            </a:r>
          </a:p>
          <a:p>
            <a:pPr lvl="1"/>
            <a:r>
              <a:rPr lang="en-US" b="1" dirty="0"/>
              <a:t>US Education problems</a:t>
            </a:r>
          </a:p>
          <a:p>
            <a:r>
              <a:rPr lang="en-US" b="1" dirty="0"/>
              <a:t>Polarization</a:t>
            </a:r>
          </a:p>
          <a:p>
            <a:r>
              <a:rPr lang="en-US" b="1" dirty="0"/>
              <a:t>Republican Party Crisis</a:t>
            </a:r>
          </a:p>
          <a:p>
            <a:pPr lvl="1"/>
            <a:r>
              <a:rPr lang="en-US" b="1" dirty="0"/>
              <a:t>Demagoguery out of control</a:t>
            </a:r>
          </a:p>
          <a:p>
            <a:pPr lvl="1"/>
            <a:r>
              <a:rPr lang="en-US" b="1" dirty="0"/>
              <a:t>Conspiracy Theories</a:t>
            </a:r>
          </a:p>
          <a:p>
            <a:r>
              <a:rPr lang="en-US" b="1" dirty="0"/>
              <a:t>Social media and bullying</a:t>
            </a:r>
          </a:p>
          <a:p>
            <a:r>
              <a:rPr lang="en-US" b="1" dirty="0"/>
              <a:t>White Nationalism?</a:t>
            </a:r>
          </a:p>
          <a:p>
            <a:pPr lvl="1"/>
            <a:endParaRPr lang="en-US" b="1" dirty="0"/>
          </a:p>
          <a:p>
            <a:endParaRPr lang="en-US" dirty="0"/>
          </a:p>
        </p:txBody>
      </p:sp>
    </p:spTree>
    <p:extLst>
      <p:ext uri="{BB962C8B-B14F-4D97-AF65-F5344CB8AC3E}">
        <p14:creationId xmlns:p14="http://schemas.microsoft.com/office/powerpoint/2010/main" val="3495811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EFB3-6A82-4AA4-A36E-33A5D1F5E21D}"/>
              </a:ext>
            </a:extLst>
          </p:cNvPr>
          <p:cNvSpPr>
            <a:spLocks noGrp="1"/>
          </p:cNvSpPr>
          <p:nvPr>
            <p:ph type="title"/>
          </p:nvPr>
        </p:nvSpPr>
        <p:spPr>
          <a:xfrm>
            <a:off x="838200" y="365126"/>
            <a:ext cx="10515600" cy="1076552"/>
          </a:xfrm>
        </p:spPr>
        <p:txBody>
          <a:bodyPr/>
          <a:lstStyle/>
          <a:p>
            <a:r>
              <a:rPr lang="en-US" b="1" dirty="0">
                <a:latin typeface="Arial Black" panose="020B0A04020102020204" pitchFamily="34" charset="0"/>
              </a:rPr>
              <a:t>Precedents</a:t>
            </a:r>
          </a:p>
        </p:txBody>
      </p:sp>
      <p:sp>
        <p:nvSpPr>
          <p:cNvPr id="3" name="Content Placeholder 2">
            <a:extLst>
              <a:ext uri="{FF2B5EF4-FFF2-40B4-BE49-F238E27FC236}">
                <a16:creationId xmlns:a16="http://schemas.microsoft.com/office/drawing/2014/main" id="{00CCDD5F-3283-4634-BB57-4AACF9C10D67}"/>
              </a:ext>
            </a:extLst>
          </p:cNvPr>
          <p:cNvSpPr>
            <a:spLocks noGrp="1"/>
          </p:cNvSpPr>
          <p:nvPr>
            <p:ph idx="1"/>
          </p:nvPr>
        </p:nvSpPr>
        <p:spPr>
          <a:xfrm>
            <a:off x="838200" y="1551214"/>
            <a:ext cx="10515600" cy="4625749"/>
          </a:xfrm>
        </p:spPr>
        <p:txBody>
          <a:bodyPr>
            <a:normAutofit/>
          </a:bodyPr>
          <a:lstStyle/>
          <a:p>
            <a:r>
              <a:rPr lang="en-US" sz="3200" dirty="0">
                <a:latin typeface="Arial Black" panose="020B0A04020102020204" pitchFamily="34" charset="0"/>
              </a:rPr>
              <a:t>Popular vote winner does not win electoral college (1824, 1976, 1888, 2000)</a:t>
            </a:r>
          </a:p>
          <a:p>
            <a:r>
              <a:rPr lang="en-US" sz="3200" dirty="0">
                <a:latin typeface="Arial Black" panose="020B0A04020102020204" pitchFamily="34" charset="0"/>
              </a:rPr>
              <a:t>No previous governmental/military experience</a:t>
            </a:r>
          </a:p>
          <a:p>
            <a:r>
              <a:rPr lang="en-US" sz="3200" dirty="0">
                <a:latin typeface="Arial Black" panose="020B0A04020102020204" pitchFamily="34" charset="0"/>
              </a:rPr>
              <a:t>Facing over 70 lawsuits</a:t>
            </a:r>
          </a:p>
          <a:p>
            <a:r>
              <a:rPr lang="en-US" sz="3200" dirty="0">
                <a:latin typeface="Arial Black" panose="020B0A04020102020204" pitchFamily="34" charset="0"/>
              </a:rPr>
              <a:t>TV celebrity</a:t>
            </a:r>
          </a:p>
          <a:p>
            <a:r>
              <a:rPr lang="en-US" sz="3200" dirty="0">
                <a:latin typeface="Arial Black" panose="020B0A04020102020204" pitchFamily="34" charset="0"/>
              </a:rPr>
              <a:t>Use of social media</a:t>
            </a:r>
          </a:p>
        </p:txBody>
      </p:sp>
      <p:pic>
        <p:nvPicPr>
          <p:cNvPr id="4" name="Picture 3">
            <a:extLst>
              <a:ext uri="{FF2B5EF4-FFF2-40B4-BE49-F238E27FC236}">
                <a16:creationId xmlns:a16="http://schemas.microsoft.com/office/drawing/2014/main" id="{51DF3FA1-3BD6-45EF-87D0-703CA8F281CB}"/>
              </a:ext>
            </a:extLst>
          </p:cNvPr>
          <p:cNvPicPr>
            <a:picLocks noChangeAspect="1"/>
          </p:cNvPicPr>
          <p:nvPr/>
        </p:nvPicPr>
        <p:blipFill>
          <a:blip r:embed="rId2"/>
          <a:stretch>
            <a:fillRect/>
          </a:stretch>
        </p:blipFill>
        <p:spPr>
          <a:xfrm>
            <a:off x="8409214" y="3429000"/>
            <a:ext cx="1905000" cy="2857500"/>
          </a:xfrm>
          <a:prstGeom prst="rect">
            <a:avLst/>
          </a:prstGeom>
        </p:spPr>
      </p:pic>
    </p:spTree>
    <p:extLst>
      <p:ext uri="{BB962C8B-B14F-4D97-AF65-F5344CB8AC3E}">
        <p14:creationId xmlns:p14="http://schemas.microsoft.com/office/powerpoint/2010/main" val="2450894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97BE-5371-4F2A-924F-9371DEA797B6}"/>
              </a:ext>
            </a:extLst>
          </p:cNvPr>
          <p:cNvSpPr>
            <a:spLocks noGrp="1"/>
          </p:cNvSpPr>
          <p:nvPr>
            <p:ph type="title"/>
          </p:nvPr>
        </p:nvSpPr>
        <p:spPr>
          <a:xfrm>
            <a:off x="293212" y="365126"/>
            <a:ext cx="11649406" cy="535419"/>
          </a:xfrm>
        </p:spPr>
        <p:txBody>
          <a:bodyPr>
            <a:normAutofit fontScale="90000"/>
          </a:bodyPr>
          <a:lstStyle/>
          <a:p>
            <a:r>
              <a:rPr lang="en-US" sz="4000" b="1" dirty="0">
                <a:solidFill>
                  <a:schemeClr val="bg1"/>
                </a:solidFill>
                <a:latin typeface="Arial Black" panose="020B0A04020102020204" pitchFamily="34" charset="0"/>
              </a:rPr>
              <a:t>Social Media, Disinformation, and Russia</a:t>
            </a:r>
          </a:p>
        </p:txBody>
      </p:sp>
      <p:sp>
        <p:nvSpPr>
          <p:cNvPr id="3" name="Content Placeholder 2">
            <a:extLst>
              <a:ext uri="{FF2B5EF4-FFF2-40B4-BE49-F238E27FC236}">
                <a16:creationId xmlns:a16="http://schemas.microsoft.com/office/drawing/2014/main" id="{6BD92BD7-7581-4271-AF85-BF26BBBF83B2}"/>
              </a:ext>
            </a:extLst>
          </p:cNvPr>
          <p:cNvSpPr>
            <a:spLocks noGrp="1"/>
          </p:cNvSpPr>
          <p:nvPr>
            <p:ph idx="1"/>
          </p:nvPr>
        </p:nvSpPr>
        <p:spPr>
          <a:xfrm>
            <a:off x="293211" y="1191492"/>
            <a:ext cx="11649405" cy="5426002"/>
          </a:xfrm>
        </p:spPr>
        <p:txBody>
          <a:bodyPr>
            <a:normAutofit/>
          </a:bodyPr>
          <a:lstStyle/>
          <a:p>
            <a:r>
              <a:rPr lang="en-US" dirty="0">
                <a:latin typeface="Arial Black" panose="020B0A04020102020204" pitchFamily="34" charset="0"/>
              </a:rPr>
              <a:t>Russian Disinformation</a:t>
            </a:r>
          </a:p>
          <a:p>
            <a:pPr lvl="1"/>
            <a:r>
              <a:rPr lang="en-US" sz="2800" dirty="0">
                <a:solidFill>
                  <a:srgbClr val="0070C0"/>
                </a:solidFill>
                <a:latin typeface="Arial Black" panose="020B0A04020102020204" pitchFamily="34" charset="0"/>
                <a:hlinkClick r:id="rId2">
                  <a:extLst>
                    <a:ext uri="{A12FA001-AC4F-418D-AE19-62706E023703}">
                      <ahyp:hlinkClr xmlns="" xmlns:ahyp="http://schemas.microsoft.com/office/drawing/2018/hyperlinkcolor" val="tx"/>
                    </a:ext>
                  </a:extLst>
                </a:hlinkClick>
              </a:rPr>
              <a:t>Director of National Intelligence Report</a:t>
            </a:r>
            <a:r>
              <a:rPr lang="en-US" sz="2800" dirty="0">
                <a:latin typeface="Arial Black" panose="020B0A04020102020204" pitchFamily="34" charset="0"/>
              </a:rPr>
              <a:t>, </a:t>
            </a:r>
            <a:r>
              <a:rPr lang="en-US" sz="2800" dirty="0">
                <a:solidFill>
                  <a:schemeClr val="bg1"/>
                </a:solidFill>
                <a:latin typeface="Arial Black" panose="020B0A04020102020204" pitchFamily="34" charset="0"/>
              </a:rPr>
              <a:t>January 2017</a:t>
            </a:r>
          </a:p>
          <a:p>
            <a:pPr lvl="1"/>
            <a:r>
              <a:rPr lang="en-US" sz="2800" dirty="0">
                <a:solidFill>
                  <a:srgbClr val="0070C0"/>
                </a:solidFill>
                <a:latin typeface="Arial Black" panose="020B0A04020102020204" pitchFamily="34" charset="0"/>
                <a:hlinkClick r:id="rId3">
                  <a:extLst>
                    <a:ext uri="{A12FA001-AC4F-418D-AE19-62706E023703}">
                      <ahyp:hlinkClr xmlns="" xmlns:ahyp="http://schemas.microsoft.com/office/drawing/2018/hyperlinkcolor" val="tx"/>
                    </a:ext>
                  </a:extLst>
                </a:hlinkClick>
              </a:rPr>
              <a:t>House Intelligence Committee Report</a:t>
            </a:r>
            <a:r>
              <a:rPr lang="en-US" sz="2800" dirty="0">
                <a:latin typeface="Arial Black" panose="020B0A04020102020204" pitchFamily="34" charset="0"/>
              </a:rPr>
              <a:t>, </a:t>
            </a:r>
            <a:r>
              <a:rPr lang="en-US" sz="2800" dirty="0">
                <a:solidFill>
                  <a:schemeClr val="bg1"/>
                </a:solidFill>
                <a:latin typeface="Arial Black" panose="020B0A04020102020204" pitchFamily="34" charset="0"/>
              </a:rPr>
              <a:t>March 2018</a:t>
            </a:r>
          </a:p>
          <a:p>
            <a:pPr marL="457200" lvl="1" indent="0">
              <a:buNone/>
            </a:pPr>
            <a:endParaRPr lang="en-US" sz="2800" dirty="0">
              <a:solidFill>
                <a:schemeClr val="bg1"/>
              </a:solidFill>
              <a:latin typeface="Arial Black" panose="020B0A04020102020204" pitchFamily="34" charset="0"/>
            </a:endParaRPr>
          </a:p>
          <a:p>
            <a:pPr marL="457200" lvl="1" indent="0">
              <a:buNone/>
            </a:pPr>
            <a:r>
              <a:rPr lang="en-US" dirty="0">
                <a:solidFill>
                  <a:schemeClr val="bg1"/>
                </a:solidFill>
                <a:latin typeface="Arial Black" panose="020B0A04020102020204" pitchFamily="34" charset="0"/>
              </a:rPr>
              <a:t>Putin		      Facebook CEO Zuckerberg	    Special Counsel 									    Robert Mueller</a:t>
            </a:r>
          </a:p>
        </p:txBody>
      </p:sp>
      <p:pic>
        <p:nvPicPr>
          <p:cNvPr id="4" name="Picture 3">
            <a:extLst>
              <a:ext uri="{FF2B5EF4-FFF2-40B4-BE49-F238E27FC236}">
                <a16:creationId xmlns:a16="http://schemas.microsoft.com/office/drawing/2014/main" id="{5D479EE9-E195-425D-9F41-03E658819408}"/>
              </a:ext>
            </a:extLst>
          </p:cNvPr>
          <p:cNvPicPr>
            <a:picLocks noChangeAspect="1"/>
          </p:cNvPicPr>
          <p:nvPr/>
        </p:nvPicPr>
        <p:blipFill>
          <a:blip r:embed="rId4"/>
          <a:stretch>
            <a:fillRect/>
          </a:stretch>
        </p:blipFill>
        <p:spPr>
          <a:xfrm>
            <a:off x="9224218" y="3904493"/>
            <a:ext cx="2095500" cy="2619375"/>
          </a:xfrm>
          <a:prstGeom prst="rect">
            <a:avLst/>
          </a:prstGeom>
        </p:spPr>
      </p:pic>
      <p:pic>
        <p:nvPicPr>
          <p:cNvPr id="5" name="Picture 4">
            <a:extLst>
              <a:ext uri="{FF2B5EF4-FFF2-40B4-BE49-F238E27FC236}">
                <a16:creationId xmlns:a16="http://schemas.microsoft.com/office/drawing/2014/main" id="{F407DFAA-256F-42F5-BA9B-B6F48BB0A27F}"/>
              </a:ext>
            </a:extLst>
          </p:cNvPr>
          <p:cNvPicPr>
            <a:picLocks noChangeAspect="1"/>
          </p:cNvPicPr>
          <p:nvPr/>
        </p:nvPicPr>
        <p:blipFill>
          <a:blip r:embed="rId5"/>
          <a:stretch>
            <a:fillRect/>
          </a:stretch>
        </p:blipFill>
        <p:spPr>
          <a:xfrm>
            <a:off x="3540976" y="3557588"/>
            <a:ext cx="5060345" cy="2896465"/>
          </a:xfrm>
          <a:prstGeom prst="rect">
            <a:avLst/>
          </a:prstGeom>
        </p:spPr>
      </p:pic>
      <p:pic>
        <p:nvPicPr>
          <p:cNvPr id="6" name="Picture 5">
            <a:extLst>
              <a:ext uri="{FF2B5EF4-FFF2-40B4-BE49-F238E27FC236}">
                <a16:creationId xmlns:a16="http://schemas.microsoft.com/office/drawing/2014/main" id="{E54F8C43-D503-4410-8EF7-B23D307B0D43}"/>
              </a:ext>
            </a:extLst>
          </p:cNvPr>
          <p:cNvPicPr>
            <a:picLocks noChangeAspect="1"/>
          </p:cNvPicPr>
          <p:nvPr/>
        </p:nvPicPr>
        <p:blipFill>
          <a:blip r:embed="rId6"/>
          <a:stretch>
            <a:fillRect/>
          </a:stretch>
        </p:blipFill>
        <p:spPr>
          <a:xfrm>
            <a:off x="477927" y="3429000"/>
            <a:ext cx="2288322" cy="3038258"/>
          </a:xfrm>
          <a:prstGeom prst="rect">
            <a:avLst/>
          </a:prstGeom>
        </p:spPr>
      </p:pic>
    </p:spTree>
    <p:extLst>
      <p:ext uri="{BB962C8B-B14F-4D97-AF65-F5344CB8AC3E}">
        <p14:creationId xmlns:p14="http://schemas.microsoft.com/office/powerpoint/2010/main" val="17980790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TotalTime>
  <Words>1245</Words>
  <Application>Microsoft Office PowerPoint</Application>
  <PresentationFormat>Widescreen</PresentationFormat>
  <Paragraphs>210</Paragraphs>
  <Slides>29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Arial Black</vt:lpstr>
      <vt:lpstr>Calibri</vt:lpstr>
      <vt:lpstr>Calibri Light</vt:lpstr>
      <vt:lpstr>Mongolian Baiti</vt:lpstr>
      <vt:lpstr>Office Theme</vt:lpstr>
      <vt:lpstr>1_Office Theme</vt:lpstr>
      <vt:lpstr>Trump</vt:lpstr>
      <vt:lpstr>2016 Election</vt:lpstr>
      <vt:lpstr>2016 Election by County</vt:lpstr>
      <vt:lpstr>2016 By the Numbers</vt:lpstr>
      <vt:lpstr>States that Voted for Obama and Trump</vt:lpstr>
      <vt:lpstr>2016 Coalitions?</vt:lpstr>
      <vt:lpstr>The Meaning of Trump</vt:lpstr>
      <vt:lpstr>Precedents</vt:lpstr>
      <vt:lpstr>Social Media, Disinformation, and Russia</vt:lpstr>
      <vt:lpstr>Convicted of Crimes Related to Russia Connections</vt:lpstr>
      <vt:lpstr>The Big Question</vt:lpstr>
      <vt:lpstr>Big, Big, Big Picture: Civilization Timeline  (all dates estimations)</vt:lpstr>
      <vt:lpstr>Computer Revolution   (1930s-40s, 1970s, 1990s) (for reference only)</vt:lpstr>
      <vt:lpstr>Implications For Industrialized Nations (at least)</vt:lpstr>
      <vt:lpstr>Populist Nationalism: A Global Phenomenon</vt:lpstr>
      <vt:lpstr>To Establish Authority</vt:lpstr>
      <vt:lpstr>1. Personalistic Rule</vt:lpstr>
      <vt:lpstr>2. Conspiracy Theories</vt:lpstr>
      <vt:lpstr>3. “Alternative Facts”  PolitiFact Tracking of Trump Statements</vt:lpstr>
      <vt:lpstr>4. Attacks on the Press</vt:lpstr>
      <vt:lpstr>5. Attacks on Institutions: Trump vs The Intelligence Community</vt:lpstr>
      <vt:lpstr>5. Attacks on Institutions: Trump vs. The Justice Department</vt:lpstr>
      <vt:lpstr>To Delegitimize Enemies</vt:lpstr>
      <vt:lpstr>1. Scapegoating</vt:lpstr>
      <vt:lpstr>2. Trolling of Critics or Rivals Compendium of Trump Twitter Insults</vt:lpstr>
      <vt:lpstr>3. Encouraging Violence against Press and Political Opponents</vt:lpstr>
      <vt:lpstr>4. Calls for Jailing Political Opponents</vt:lpstr>
      <vt:lpstr>5. Declaration of Fraud at Elections that Don’t Go as Planned</vt:lpstr>
      <vt:lpstr>Administrative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Trump</dc:title>
  <dc:creator>William Newmann</dc:creator>
  <cp:lastModifiedBy>William W Newmann</cp:lastModifiedBy>
  <cp:revision>39</cp:revision>
  <dcterms:created xsi:type="dcterms:W3CDTF">2018-12-01T15:03:54Z</dcterms:created>
  <dcterms:modified xsi:type="dcterms:W3CDTF">2018-12-06T21:51:36Z</dcterms:modified>
</cp:coreProperties>
</file>