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03" r:id="rId2"/>
    <p:sldId id="306" r:id="rId3"/>
    <p:sldId id="304" r:id="rId4"/>
    <p:sldId id="305" r:id="rId5"/>
    <p:sldId id="263" r:id="rId6"/>
    <p:sldId id="265" r:id="rId7"/>
    <p:sldId id="266" r:id="rId8"/>
    <p:sldId id="267" r:id="rId9"/>
    <p:sldId id="307" r:id="rId10"/>
    <p:sldId id="308" r:id="rId11"/>
    <p:sldId id="309" r:id="rId12"/>
    <p:sldId id="310" r:id="rId13"/>
    <p:sldId id="311" r:id="rId14"/>
    <p:sldId id="312" r:id="rId15"/>
    <p:sldId id="34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15" autoAdjust="0"/>
    <p:restoredTop sz="94660"/>
  </p:normalViewPr>
  <p:slideViewPr>
    <p:cSldViewPr snapToGrid="0">
      <p:cViewPr varScale="1">
        <p:scale>
          <a:sx n="111" d="100"/>
          <a:sy n="111" d="100"/>
        </p:scale>
        <p:origin x="2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1844F-68BC-48E6-9F2B-560A3804167E}"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55534-CBD5-4743-8633-2236FD1BA805}" type="slidenum">
              <a:rPr lang="en-US" smtClean="0"/>
              <a:t>‹#›</a:t>
            </a:fld>
            <a:endParaRPr lang="en-US"/>
          </a:p>
        </p:txBody>
      </p:sp>
    </p:spTree>
    <p:extLst>
      <p:ext uri="{BB962C8B-B14F-4D97-AF65-F5344CB8AC3E}">
        <p14:creationId xmlns:p14="http://schemas.microsoft.com/office/powerpoint/2010/main" val="170572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other characteristics of</a:t>
            </a:r>
            <a:r>
              <a:rPr lang="en-US" baseline="0" dirty="0"/>
              <a:t> this populist nationalism is to discredit any societal institutions that challenge your authority or your version of events.  The US Intelligence Community (IC) concluded that Russia had interfered in the 2016 election. Trump has repeatedly downplayed these conclusions and has directly challenged them, once even saying that no one really knows who hacked into the Democratic National Committee computers. He suggested it could be some kid in the basement of his parent’s house. But the US IC was very clear. It was the Russian government and people on its payroll and President Putin had a direct role in ordering it.  The picture above is from a July 2018 summit. Trump was asked about Russian interference in the election. He said that Putin denied Russian involvement and that Trump believed him. Here was an instance where a US President was saying he believed the word of a foreign leader of an authoritarian state over his own intelligence agencies.  That is unprecedented. Trump also answered the question by accusing the FBI of covering up crimes of Hillary Clinton.  One of the conspiracy theories is that there was a server at Democratic headquarters that had been destroyed to prevent the FBI from seizing it.  That never happened. The Democratic National Committee (DNC) had its hacked server investigated by a private company before the FBI asked for it. When the FBI asked for it, the DNC gave the forensic report to the FBI. The FBI thought the investigation was a good job and used that company’s report in its investigation.  We can question why the FBI used the private report (probably because the job was done well and because it saved the FBI money by not duplicating the report), but there simply isn’t any other server or missing server.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2BEF08-9E8C-4081-9FD4-20BB4C132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09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is Trump’s attacks on his own Justice Department.  Robert Mueller</a:t>
            </a:r>
            <a:r>
              <a:rPr lang="en-US" baseline="0" dirty="0"/>
              <a:t> the Special Counsel was appointed by Rod Rosenstein, the Deputy Attorney General.  Attorney General Jeff Sessions recused himself from the investigations into the Trump campaign because he was part of the Trump campaign. Recusal means that he declined to be involved in the investigations; he did so because of a potential conflict of interest. That recusal is a standard practice that all good lawyers (like Sessions) know they have to do in potential conflict of interest cases.  Trump has used Twitter to essentially troll both Sessions and Rosenstein over the Mueller investigation.  These attacks on members of his own administration, people that Trump appointed,	 are also unprecedented.  Sessions was fired the day after the November midterm elections. Trump actually said that he fired Sessions because of the Russia investigation and that he did not do it before the election because he didn’t want it to be a political issue.  Wow.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2BEF08-9E8C-4081-9FD4-20BB4C132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463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765409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02447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76710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8701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91A8D8-38E4-4AB2-94BA-95EA75412AA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807940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1A8D8-38E4-4AB2-94BA-95EA75412AA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570217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1A8D8-38E4-4AB2-94BA-95EA75412AA1}"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72891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1A8D8-38E4-4AB2-94BA-95EA75412AA1}"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417733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1A8D8-38E4-4AB2-94BA-95EA75412AA1}"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293016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1817660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1A8D8-38E4-4AB2-94BA-95EA75412AA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D055A-AE21-4D30-B818-72502BFCE86E}" type="slidenum">
              <a:rPr lang="en-US" smtClean="0"/>
              <a:t>‹#›</a:t>
            </a:fld>
            <a:endParaRPr lang="en-US"/>
          </a:p>
        </p:txBody>
      </p:sp>
    </p:spTree>
    <p:extLst>
      <p:ext uri="{BB962C8B-B14F-4D97-AF65-F5344CB8AC3E}">
        <p14:creationId xmlns:p14="http://schemas.microsoft.com/office/powerpoint/2010/main" val="811758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1A8D8-38E4-4AB2-94BA-95EA75412AA1}"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D055A-AE21-4D30-B818-72502BFCE86E}" type="slidenum">
              <a:rPr lang="en-US" smtClean="0"/>
              <a:t>‹#›</a:t>
            </a:fld>
            <a:endParaRPr lang="en-US"/>
          </a:p>
        </p:txBody>
      </p:sp>
    </p:spTree>
    <p:extLst>
      <p:ext uri="{BB962C8B-B14F-4D97-AF65-F5344CB8AC3E}">
        <p14:creationId xmlns:p14="http://schemas.microsoft.com/office/powerpoint/2010/main" val="10727388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twitter.com/realDonaldTrump/status/1031503298967363586" TargetMode="External"/><Relationship Id="rId13" Type="http://schemas.openxmlformats.org/officeDocument/2006/relationships/hyperlink" Target="https://twitter.com/realDonaldTrump/status/984053549742067712" TargetMode="External"/><Relationship Id="rId18" Type="http://schemas.openxmlformats.org/officeDocument/2006/relationships/hyperlink" Target="https://twitter.com/realDonaldTrump/status/667366217527767040" TargetMode="External"/><Relationship Id="rId3" Type="http://schemas.openxmlformats.org/officeDocument/2006/relationships/hyperlink" Target="https://twitter.com/realDonaldTrump/status/1064216956679716864" TargetMode="External"/><Relationship Id="rId7" Type="http://schemas.openxmlformats.org/officeDocument/2006/relationships/hyperlink" Target="https://twitter.com/realDonaldTrump/status/1033332301579661312" TargetMode="External"/><Relationship Id="rId12" Type="http://schemas.openxmlformats.org/officeDocument/2006/relationships/hyperlink" Target="https://twitter.com/realDonaldTrump/status/1008732992481710081" TargetMode="External"/><Relationship Id="rId17" Type="http://schemas.openxmlformats.org/officeDocument/2006/relationships/hyperlink" Target="https://twitter.com/realDonaldTrump/status/667366321999495168" TargetMode="External"/><Relationship Id="rId2" Type="http://schemas.openxmlformats.org/officeDocument/2006/relationships/hyperlink" Target="https://www.nytimes.com/interactive/2016/01/28/upshot/donald-trump-twitter-insults.html" TargetMode="External"/><Relationship Id="rId16" Type="http://schemas.openxmlformats.org/officeDocument/2006/relationships/hyperlink" Target="https://twitter.com/realDonaldTrump/status/667369690226958336" TargetMode="External"/><Relationship Id="rId20" Type="http://schemas.openxmlformats.org/officeDocument/2006/relationships/hyperlink" Target="https://twitter.com/realDonaldTrump/status/633340814379347968" TargetMode="External"/><Relationship Id="rId1" Type="http://schemas.openxmlformats.org/officeDocument/2006/relationships/slideLayout" Target="../slideLayouts/slideLayout5.xml"/><Relationship Id="rId6" Type="http://schemas.openxmlformats.org/officeDocument/2006/relationships/hyperlink" Target="https://twitter.com/realDonaldTrump/status/1041086383505465345" TargetMode="External"/><Relationship Id="rId11" Type="http://schemas.openxmlformats.org/officeDocument/2006/relationships/hyperlink" Target="https://twitter.com/realDonaldTrump/status/1023664624259014656" TargetMode="External"/><Relationship Id="rId5" Type="http://schemas.openxmlformats.org/officeDocument/2006/relationships/hyperlink" Target="https://twitter.com/realDonaldTrump/status/1063081553075625984" TargetMode="External"/><Relationship Id="rId15" Type="http://schemas.openxmlformats.org/officeDocument/2006/relationships/hyperlink" Target="https://twitter.com/realDonaldTrump/status/676812123322781696" TargetMode="External"/><Relationship Id="rId10" Type="http://schemas.openxmlformats.org/officeDocument/2006/relationships/hyperlink" Target="https://twitter.com/realDonaldTrump/status/1024646945640525826" TargetMode="External"/><Relationship Id="rId19" Type="http://schemas.openxmlformats.org/officeDocument/2006/relationships/hyperlink" Target="http://twitter.com/realDonaldTrump/status/667347920560238592" TargetMode="External"/><Relationship Id="rId4" Type="http://schemas.openxmlformats.org/officeDocument/2006/relationships/hyperlink" Target="https://twitter.com/realDonaldTrump/status/1063046973857718272" TargetMode="External"/><Relationship Id="rId9" Type="http://schemas.openxmlformats.org/officeDocument/2006/relationships/hyperlink" Target="https://twitter.com/realDonaldTrump/status/1031141396776984576" TargetMode="External"/><Relationship Id="rId14" Type="http://schemas.openxmlformats.org/officeDocument/2006/relationships/hyperlink" Target="https://twitter.com/realDonaldTrump/status/747027629652443136"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businessinsider.com/donald-trump-conspiracy-theories-2016-5#questions-about-whether-an-isis-linked-terrorist-attempted-to-charge-at-trump-on-stage-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politifact.com/personalities/donald-trum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638E-5978-48DD-B79F-E2F30C8635FF}"/>
              </a:ext>
            </a:extLst>
          </p:cNvPr>
          <p:cNvSpPr>
            <a:spLocks noGrp="1"/>
          </p:cNvSpPr>
          <p:nvPr>
            <p:ph type="title"/>
          </p:nvPr>
        </p:nvSpPr>
        <p:spPr/>
        <p:txBody>
          <a:bodyPr>
            <a:normAutofit/>
          </a:bodyPr>
          <a:lstStyle/>
          <a:p>
            <a:pPr algn="ctr"/>
            <a:r>
              <a:rPr lang="en-US" sz="3600" b="1" dirty="0">
                <a:latin typeface="Arial Black" panose="020B0A04020102020204" pitchFamily="34" charset="0"/>
              </a:rPr>
              <a:t>Populist </a:t>
            </a:r>
            <a:r>
              <a:rPr lang="en-US" sz="3600" b="1">
                <a:latin typeface="Arial Black" panose="020B0A04020102020204" pitchFamily="34" charset="0"/>
              </a:rPr>
              <a:t>Nationalism or</a:t>
            </a:r>
            <a:br>
              <a:rPr lang="en-US" sz="3600" b="1">
                <a:latin typeface="Arial Black" panose="020B0A04020102020204" pitchFamily="34" charset="0"/>
              </a:rPr>
            </a:br>
            <a:r>
              <a:rPr lang="en-US" sz="3600" b="1">
                <a:latin typeface="Arial Black" panose="020B0A04020102020204" pitchFamily="34" charset="0"/>
              </a:rPr>
              <a:t>Neo-Authoritarianism</a:t>
            </a:r>
            <a:endParaRPr lang="en-US" sz="3600" b="1" dirty="0">
              <a:latin typeface="Arial Black" panose="020B0A04020102020204" pitchFamily="34" charset="0"/>
            </a:endParaRPr>
          </a:p>
        </p:txBody>
      </p:sp>
      <p:sp>
        <p:nvSpPr>
          <p:cNvPr id="4" name="Text Placeholder 3">
            <a:extLst>
              <a:ext uri="{FF2B5EF4-FFF2-40B4-BE49-F238E27FC236}">
                <a16:creationId xmlns:a16="http://schemas.microsoft.com/office/drawing/2014/main" id="{5A41DDAC-C96A-46D2-82D1-EC8B1D2AD02A}"/>
              </a:ext>
            </a:extLst>
          </p:cNvPr>
          <p:cNvSpPr>
            <a:spLocks noGrp="1"/>
          </p:cNvSpPr>
          <p:nvPr>
            <p:ph type="body" idx="1"/>
          </p:nvPr>
        </p:nvSpPr>
        <p:spPr>
          <a:xfrm>
            <a:off x="310244" y="1681163"/>
            <a:ext cx="5687332" cy="823912"/>
          </a:xfrm>
        </p:spPr>
        <p:txBody>
          <a:bodyPr>
            <a:normAutofit/>
          </a:bodyPr>
          <a:lstStyle/>
          <a:p>
            <a:r>
              <a:rPr lang="en-US" sz="3200" dirty="0">
                <a:latin typeface="Arial Black" panose="020B0A04020102020204" pitchFamily="34" charset="0"/>
              </a:rPr>
              <a:t>To Establish Authority</a:t>
            </a:r>
          </a:p>
        </p:txBody>
      </p:sp>
      <p:sp>
        <p:nvSpPr>
          <p:cNvPr id="3" name="Content Placeholder 2">
            <a:extLst>
              <a:ext uri="{FF2B5EF4-FFF2-40B4-BE49-F238E27FC236}">
                <a16:creationId xmlns:a16="http://schemas.microsoft.com/office/drawing/2014/main" id="{0E5D347D-2547-4B63-B9A3-70D9032B16B0}"/>
              </a:ext>
            </a:extLst>
          </p:cNvPr>
          <p:cNvSpPr>
            <a:spLocks noGrp="1"/>
          </p:cNvSpPr>
          <p:nvPr>
            <p:ph sz="half" idx="2"/>
          </p:nvPr>
        </p:nvSpPr>
        <p:spPr>
          <a:xfrm>
            <a:off x="310244" y="2841171"/>
            <a:ext cx="5687332" cy="3348492"/>
          </a:xfrm>
        </p:spPr>
        <p:txBody>
          <a:bodyPr>
            <a:normAutofit/>
          </a:bodyPr>
          <a:lstStyle/>
          <a:p>
            <a:pPr marL="514350" indent="-514350">
              <a:buFont typeface="+mj-lt"/>
              <a:buAutoNum type="arabicPeriod"/>
            </a:pPr>
            <a:r>
              <a:rPr lang="en-US" dirty="0">
                <a:solidFill>
                  <a:srgbClr val="FFC000"/>
                </a:solidFill>
                <a:latin typeface="Arial Black" panose="020B0A04020102020204" pitchFamily="34" charset="0"/>
              </a:rPr>
              <a:t>Personalistic Rule</a:t>
            </a:r>
          </a:p>
          <a:p>
            <a:pPr marL="514350" indent="-514350">
              <a:buFont typeface="+mj-lt"/>
              <a:buAutoNum type="arabicPeriod"/>
            </a:pPr>
            <a:r>
              <a:rPr lang="en-US" dirty="0">
                <a:solidFill>
                  <a:srgbClr val="FFC000"/>
                </a:solidFill>
                <a:latin typeface="Arial Black" panose="020B0A04020102020204" pitchFamily="34" charset="0"/>
              </a:rPr>
              <a:t>Conspiracy Theories</a:t>
            </a:r>
          </a:p>
          <a:p>
            <a:pPr marL="514350" indent="-514350">
              <a:buFont typeface="+mj-lt"/>
              <a:buAutoNum type="arabicPeriod"/>
            </a:pPr>
            <a:r>
              <a:rPr lang="en-US" dirty="0">
                <a:solidFill>
                  <a:srgbClr val="FFC000"/>
                </a:solidFill>
                <a:latin typeface="Arial Black" panose="020B0A04020102020204" pitchFamily="34" charset="0"/>
              </a:rPr>
              <a:t>“Alternative Facts”</a:t>
            </a:r>
          </a:p>
          <a:p>
            <a:pPr marL="514350" indent="-514350">
              <a:buFont typeface="+mj-lt"/>
              <a:buAutoNum type="arabicPeriod"/>
            </a:pPr>
            <a:r>
              <a:rPr lang="en-US" dirty="0">
                <a:solidFill>
                  <a:srgbClr val="FFC000"/>
                </a:solidFill>
                <a:latin typeface="Arial Black" panose="020B0A04020102020204" pitchFamily="34" charset="0"/>
              </a:rPr>
              <a:t>Attacks on the Press</a:t>
            </a:r>
          </a:p>
          <a:p>
            <a:pPr marL="514350" indent="-514350">
              <a:buFont typeface="+mj-lt"/>
              <a:buAutoNum type="arabicPeriod"/>
            </a:pPr>
            <a:r>
              <a:rPr lang="en-US" dirty="0">
                <a:solidFill>
                  <a:srgbClr val="FFC000"/>
                </a:solidFill>
                <a:latin typeface="Arial Black" panose="020B0A04020102020204" pitchFamily="34" charset="0"/>
              </a:rPr>
              <a:t>Attacks on Institutions</a:t>
            </a:r>
          </a:p>
        </p:txBody>
      </p:sp>
      <p:sp>
        <p:nvSpPr>
          <p:cNvPr id="5" name="Text Placeholder 4">
            <a:extLst>
              <a:ext uri="{FF2B5EF4-FFF2-40B4-BE49-F238E27FC236}">
                <a16:creationId xmlns:a16="http://schemas.microsoft.com/office/drawing/2014/main" id="{C3BF5D0B-4FA8-4867-B2FD-263C28127305}"/>
              </a:ext>
            </a:extLst>
          </p:cNvPr>
          <p:cNvSpPr>
            <a:spLocks noGrp="1"/>
          </p:cNvSpPr>
          <p:nvPr>
            <p:ph type="body" sz="quarter" idx="3"/>
          </p:nvPr>
        </p:nvSpPr>
        <p:spPr>
          <a:xfrm>
            <a:off x="5997576" y="1681163"/>
            <a:ext cx="5861955" cy="823912"/>
          </a:xfrm>
        </p:spPr>
        <p:txBody>
          <a:bodyPr>
            <a:normAutofit fontScale="92500"/>
          </a:bodyPr>
          <a:lstStyle/>
          <a:p>
            <a:r>
              <a:rPr lang="en-US" sz="3200" dirty="0">
                <a:latin typeface="Arial Black" panose="020B0A04020102020204" pitchFamily="34" charset="0"/>
              </a:rPr>
              <a:t>To Delegitimize Opponents</a:t>
            </a:r>
          </a:p>
        </p:txBody>
      </p:sp>
      <p:sp>
        <p:nvSpPr>
          <p:cNvPr id="6" name="Content Placeholder 5">
            <a:extLst>
              <a:ext uri="{FF2B5EF4-FFF2-40B4-BE49-F238E27FC236}">
                <a16:creationId xmlns:a16="http://schemas.microsoft.com/office/drawing/2014/main" id="{1326236B-DF7E-4F20-9E4B-3B582AF85794}"/>
              </a:ext>
            </a:extLst>
          </p:cNvPr>
          <p:cNvSpPr>
            <a:spLocks noGrp="1"/>
          </p:cNvSpPr>
          <p:nvPr>
            <p:ph sz="quarter" idx="4"/>
          </p:nvPr>
        </p:nvSpPr>
        <p:spPr>
          <a:xfrm>
            <a:off x="6172200" y="2841171"/>
            <a:ext cx="5183188" cy="3804558"/>
          </a:xfrm>
        </p:spPr>
        <p:txBody>
          <a:bodyPr>
            <a:normAutofit fontScale="92500" lnSpcReduction="10000"/>
          </a:bodyPr>
          <a:lstStyle/>
          <a:p>
            <a:pPr marL="514350" indent="-514350">
              <a:buFont typeface="+mj-lt"/>
              <a:buAutoNum type="arabicPeriod"/>
            </a:pPr>
            <a:r>
              <a:rPr lang="en-US" dirty="0">
                <a:latin typeface="Arial Black" panose="020B0A04020102020204" pitchFamily="34" charset="0"/>
              </a:rPr>
              <a:t>Scapegoating</a:t>
            </a:r>
          </a:p>
          <a:p>
            <a:pPr marL="514350" indent="-514350">
              <a:buFont typeface="+mj-lt"/>
              <a:buAutoNum type="arabicPeriod"/>
            </a:pPr>
            <a:r>
              <a:rPr lang="en-US" dirty="0">
                <a:latin typeface="Arial Black" panose="020B0A04020102020204" pitchFamily="34" charset="0"/>
              </a:rPr>
              <a:t>Trolling of Critics/Rivals</a:t>
            </a:r>
          </a:p>
          <a:p>
            <a:pPr marL="514350" indent="-514350">
              <a:buFont typeface="+mj-lt"/>
              <a:buAutoNum type="arabicPeriod"/>
            </a:pPr>
            <a:r>
              <a:rPr lang="en-US" dirty="0">
                <a:latin typeface="Arial Black" panose="020B0A04020102020204" pitchFamily="34" charset="0"/>
              </a:rPr>
              <a:t>Encouraging Violence against Press and Political Opponents</a:t>
            </a:r>
          </a:p>
          <a:p>
            <a:pPr marL="514350" indent="-514350">
              <a:buFont typeface="+mj-lt"/>
              <a:buAutoNum type="arabicPeriod"/>
            </a:pPr>
            <a:r>
              <a:rPr lang="en-US" dirty="0">
                <a:latin typeface="Arial Black" panose="020B0A04020102020204" pitchFamily="34" charset="0"/>
              </a:rPr>
              <a:t>Calls for Jailing Political Opponents</a:t>
            </a:r>
          </a:p>
          <a:p>
            <a:pPr marL="514350" indent="-514350">
              <a:buFont typeface="+mj-lt"/>
              <a:buAutoNum type="arabicPeriod"/>
            </a:pPr>
            <a:r>
              <a:rPr lang="en-US" dirty="0">
                <a:latin typeface="Arial Black" panose="020B0A04020102020204" pitchFamily="34" charset="0"/>
              </a:rPr>
              <a:t>Declaration of Fraud at Elections that Don’t Go as Planned</a:t>
            </a:r>
          </a:p>
          <a:p>
            <a:endParaRPr lang="en-US" dirty="0"/>
          </a:p>
        </p:txBody>
      </p:sp>
    </p:spTree>
    <p:extLst>
      <p:ext uri="{BB962C8B-B14F-4D97-AF65-F5344CB8AC3E}">
        <p14:creationId xmlns:p14="http://schemas.microsoft.com/office/powerpoint/2010/main" val="450286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18174-D0A2-4E88-80CE-A84A669C0BF1}"/>
              </a:ext>
            </a:extLst>
          </p:cNvPr>
          <p:cNvSpPr>
            <a:spLocks noGrp="1"/>
          </p:cNvSpPr>
          <p:nvPr>
            <p:ph type="title"/>
          </p:nvPr>
        </p:nvSpPr>
        <p:spPr>
          <a:xfrm>
            <a:off x="838200" y="365126"/>
            <a:ext cx="10515600" cy="875846"/>
          </a:xfrm>
        </p:spPr>
        <p:txBody>
          <a:bodyPr/>
          <a:lstStyle/>
          <a:p>
            <a:r>
              <a:rPr lang="en-US" dirty="0">
                <a:latin typeface="Arial Black" panose="020B0A04020102020204" pitchFamily="34" charset="0"/>
              </a:rPr>
              <a:t>1. Scapegoating</a:t>
            </a:r>
          </a:p>
        </p:txBody>
      </p:sp>
      <p:sp>
        <p:nvSpPr>
          <p:cNvPr id="3" name="Content Placeholder 2">
            <a:extLst>
              <a:ext uri="{FF2B5EF4-FFF2-40B4-BE49-F238E27FC236}">
                <a16:creationId xmlns:a16="http://schemas.microsoft.com/office/drawing/2014/main" id="{1152DCFC-77BF-425E-82CD-92DEC3A85D05}"/>
              </a:ext>
            </a:extLst>
          </p:cNvPr>
          <p:cNvSpPr>
            <a:spLocks noGrp="1"/>
          </p:cNvSpPr>
          <p:nvPr>
            <p:ph idx="1"/>
          </p:nvPr>
        </p:nvSpPr>
        <p:spPr>
          <a:xfrm>
            <a:off x="356507" y="1387929"/>
            <a:ext cx="11478986" cy="4789034"/>
          </a:xfrm>
        </p:spPr>
        <p:txBody>
          <a:bodyPr>
            <a:normAutofit/>
          </a:bodyPr>
          <a:lstStyle/>
          <a:p>
            <a:r>
              <a:rPr lang="en-US" sz="3200" dirty="0">
                <a:latin typeface="Arial Black" panose="020B0A04020102020204" pitchFamily="34" charset="0"/>
              </a:rPr>
              <a:t>Muslim immigrants</a:t>
            </a:r>
          </a:p>
          <a:p>
            <a:r>
              <a:rPr lang="en-US" sz="3200" dirty="0">
                <a:latin typeface="Arial Black" panose="020B0A04020102020204" pitchFamily="34" charset="0"/>
              </a:rPr>
              <a:t>Central and Latin American Immigrants</a:t>
            </a:r>
          </a:p>
        </p:txBody>
      </p:sp>
      <p:pic>
        <p:nvPicPr>
          <p:cNvPr id="4" name="Picture 3">
            <a:extLst>
              <a:ext uri="{FF2B5EF4-FFF2-40B4-BE49-F238E27FC236}">
                <a16:creationId xmlns:a16="http://schemas.microsoft.com/office/drawing/2014/main" id="{DCBA8FCE-7A00-497F-B32D-8C13C2EB1915}"/>
              </a:ext>
            </a:extLst>
          </p:cNvPr>
          <p:cNvPicPr>
            <a:picLocks noChangeAspect="1"/>
          </p:cNvPicPr>
          <p:nvPr/>
        </p:nvPicPr>
        <p:blipFill>
          <a:blip r:embed="rId2"/>
          <a:stretch>
            <a:fillRect/>
          </a:stretch>
        </p:blipFill>
        <p:spPr>
          <a:xfrm>
            <a:off x="6727371" y="3127829"/>
            <a:ext cx="5108122" cy="3116603"/>
          </a:xfrm>
          <a:prstGeom prst="rect">
            <a:avLst/>
          </a:prstGeom>
        </p:spPr>
      </p:pic>
      <p:pic>
        <p:nvPicPr>
          <p:cNvPr id="5" name="Picture 4">
            <a:extLst>
              <a:ext uri="{FF2B5EF4-FFF2-40B4-BE49-F238E27FC236}">
                <a16:creationId xmlns:a16="http://schemas.microsoft.com/office/drawing/2014/main" id="{5E02FB4C-BBD8-4871-92BC-3962CB2E7265}"/>
              </a:ext>
            </a:extLst>
          </p:cNvPr>
          <p:cNvPicPr>
            <a:picLocks noChangeAspect="1"/>
          </p:cNvPicPr>
          <p:nvPr/>
        </p:nvPicPr>
        <p:blipFill>
          <a:blip r:embed="rId3"/>
          <a:stretch>
            <a:fillRect/>
          </a:stretch>
        </p:blipFill>
        <p:spPr>
          <a:xfrm>
            <a:off x="356507" y="3127829"/>
            <a:ext cx="6011636" cy="3184071"/>
          </a:xfrm>
          <a:prstGeom prst="rect">
            <a:avLst/>
          </a:prstGeom>
        </p:spPr>
      </p:pic>
    </p:spTree>
    <p:extLst>
      <p:ext uri="{BB962C8B-B14F-4D97-AF65-F5344CB8AC3E}">
        <p14:creationId xmlns:p14="http://schemas.microsoft.com/office/powerpoint/2010/main" val="1072475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656C-133F-4F30-A75A-E172CDF489CB}"/>
              </a:ext>
            </a:extLst>
          </p:cNvPr>
          <p:cNvSpPr>
            <a:spLocks noGrp="1"/>
          </p:cNvSpPr>
          <p:nvPr>
            <p:ph type="title"/>
          </p:nvPr>
        </p:nvSpPr>
        <p:spPr/>
        <p:txBody>
          <a:bodyPr>
            <a:normAutofit/>
          </a:bodyPr>
          <a:lstStyle/>
          <a:p>
            <a:r>
              <a:rPr lang="en-US" dirty="0">
                <a:solidFill>
                  <a:schemeClr val="bg1"/>
                </a:solidFill>
                <a:latin typeface="Arial Black" panose="020B0A04020102020204" pitchFamily="34" charset="0"/>
              </a:rPr>
              <a:t>2. Trolling of Critics or Rivals</a:t>
            </a:r>
            <a:r>
              <a:rPr lang="en-US" dirty="0"/>
              <a:t/>
            </a:r>
            <a:br>
              <a:rPr lang="en-US" dirty="0"/>
            </a:br>
            <a:r>
              <a:rPr lang="en-US" sz="3600" dirty="0">
                <a:solidFill>
                  <a:schemeClr val="tx1">
                    <a:lumMod val="85000"/>
                  </a:schemeClr>
                </a:solidFill>
                <a:hlinkClick r:id="rId2">
                  <a:extLst>
                    <a:ext uri="{A12FA001-AC4F-418D-AE19-62706E023703}">
                      <ahyp:hlinkClr xmlns:ahyp="http://schemas.microsoft.com/office/drawing/2018/hyperlinkcolor" xmlns="" val="tx"/>
                    </a:ext>
                  </a:extLst>
                </a:hlinkClick>
              </a:rPr>
              <a:t>Compendium of Trump Twitter Insults</a:t>
            </a:r>
            <a:endParaRPr lang="en-US" dirty="0">
              <a:solidFill>
                <a:schemeClr val="tx1">
                  <a:lumMod val="85000"/>
                </a:schemeClr>
              </a:solidFill>
            </a:endParaRPr>
          </a:p>
        </p:txBody>
      </p:sp>
      <p:sp>
        <p:nvSpPr>
          <p:cNvPr id="4" name="Text Placeholder 3">
            <a:extLst>
              <a:ext uri="{FF2B5EF4-FFF2-40B4-BE49-F238E27FC236}">
                <a16:creationId xmlns:a16="http://schemas.microsoft.com/office/drawing/2014/main" id="{567768E1-C398-46E1-BB99-41069CEDCAAD}"/>
              </a:ext>
            </a:extLst>
          </p:cNvPr>
          <p:cNvSpPr>
            <a:spLocks noGrp="1"/>
          </p:cNvSpPr>
          <p:nvPr>
            <p:ph type="body" idx="1"/>
          </p:nvPr>
        </p:nvSpPr>
        <p:spPr>
          <a:xfrm>
            <a:off x="839788" y="1690687"/>
            <a:ext cx="5157787" cy="503465"/>
          </a:xfrm>
        </p:spPr>
        <p:txBody>
          <a:bodyPr/>
          <a:lstStyle/>
          <a:p>
            <a:r>
              <a:rPr lang="en-US" dirty="0">
                <a:solidFill>
                  <a:schemeClr val="bg1"/>
                </a:solidFill>
              </a:rPr>
              <a:t>Robert Mueller</a:t>
            </a:r>
          </a:p>
        </p:txBody>
      </p:sp>
      <p:sp>
        <p:nvSpPr>
          <p:cNvPr id="3" name="Content Placeholder 2">
            <a:extLst>
              <a:ext uri="{FF2B5EF4-FFF2-40B4-BE49-F238E27FC236}">
                <a16:creationId xmlns:a16="http://schemas.microsoft.com/office/drawing/2014/main" id="{8372972A-BB95-4516-90F3-07BD3434B5D6}"/>
              </a:ext>
            </a:extLst>
          </p:cNvPr>
          <p:cNvSpPr>
            <a:spLocks noGrp="1"/>
          </p:cNvSpPr>
          <p:nvPr>
            <p:ph sz="half" idx="2"/>
          </p:nvPr>
        </p:nvSpPr>
        <p:spPr>
          <a:xfrm>
            <a:off x="839788" y="2194152"/>
            <a:ext cx="5157787" cy="4298723"/>
          </a:xfrm>
        </p:spPr>
        <p:txBody>
          <a:bodyPr>
            <a:normAutofit fontScale="40000" lnSpcReduction="20000"/>
          </a:bodyPr>
          <a:lstStyle/>
          <a:p>
            <a:r>
              <a:rPr lang="en-US" sz="3400" dirty="0">
                <a:solidFill>
                  <a:schemeClr val="tx1">
                    <a:lumMod val="85000"/>
                  </a:schemeClr>
                </a:solidFill>
                <a:latin typeface="Arial Black" panose="020B0A04020102020204" pitchFamily="34" charset="0"/>
                <a:hlinkClick r:id="rId3">
                  <a:extLst>
                    <a:ext uri="{A12FA001-AC4F-418D-AE19-62706E023703}">
                      <ahyp:hlinkClr xmlns:ahyp="http://schemas.microsoft.com/office/drawing/2018/hyperlinkcolor" xmlns="" val="tx"/>
                    </a:ext>
                  </a:extLst>
                </a:hlinkClick>
              </a:rPr>
              <a:t>“highly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4">
                  <a:extLst>
                    <a:ext uri="{A12FA001-AC4F-418D-AE19-62706E023703}">
                      <ahyp:hlinkClr xmlns:ahyp="http://schemas.microsoft.com/office/drawing/2018/hyperlinkcolor" xmlns="" val="tx"/>
                    </a:ext>
                  </a:extLst>
                </a:hlinkClick>
              </a:rPr>
              <a:t>“highly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5">
                  <a:extLst>
                    <a:ext uri="{A12FA001-AC4F-418D-AE19-62706E023703}">
                      <ahyp:hlinkClr xmlns:ahyp="http://schemas.microsoft.com/office/drawing/2018/hyperlinkcolor" xmlns="" val="tx"/>
                    </a:ext>
                  </a:extLst>
                </a:hlinkClick>
              </a:rPr>
              <a:t>“highly conflicted (and NOT Senate approved)”</a:t>
            </a:r>
            <a:endParaRPr lang="en-US" sz="3400" dirty="0">
              <a:solidFill>
                <a:schemeClr val="tx1">
                  <a:lumMod val="85000"/>
                </a:schemeClr>
              </a:solidFill>
              <a:latin typeface="Arial Black" panose="020B0A04020102020204" pitchFamily="34" charset="0"/>
            </a:endParaRPr>
          </a:p>
          <a:p>
            <a:r>
              <a:rPr lang="en-US" sz="3400" u="sng" dirty="0">
                <a:solidFill>
                  <a:schemeClr val="tx1">
                    <a:lumMod val="85000"/>
                  </a:schemeClr>
                </a:solidFill>
                <a:latin typeface="Arial Black" panose="020B0A04020102020204" pitchFamily="34" charset="0"/>
                <a:hlinkClick r:id="rId5">
                  <a:extLst>
                    <a:ext uri="{A12FA001-AC4F-418D-AE19-62706E023703}">
                      <ahyp:hlinkClr xmlns:ahyp="http://schemas.microsoft.com/office/drawing/2018/hyperlinkcolor" xmlns="" val="tx"/>
                    </a:ext>
                  </a:extLst>
                </a:hlinkClick>
              </a:rPr>
              <a:t>“Why is he protecting Crooked Hillary, Comey, McCabe, Lisa Page &amp; her lover, Peter S, and all of his friends on the other side?”</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6">
                  <a:extLst>
                    <a:ext uri="{A12FA001-AC4F-418D-AE19-62706E023703}">
                      <ahyp:hlinkClr xmlns:ahyp="http://schemas.microsoft.com/office/drawing/2018/hyperlinkcolor" xmlns="" val="tx"/>
                    </a:ext>
                  </a:extLst>
                </a:hlinkClick>
              </a:rPr>
              <a:t>“Highly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7">
                  <a:extLst>
                    <a:ext uri="{A12FA001-AC4F-418D-AE19-62706E023703}">
                      <ahyp:hlinkClr xmlns:ahyp="http://schemas.microsoft.com/office/drawing/2018/hyperlinkcolor" xmlns="" val="tx"/>
                    </a:ext>
                  </a:extLst>
                </a:hlinkClick>
              </a:rPr>
              <a:t>“Highly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8">
                  <a:extLst>
                    <a:ext uri="{A12FA001-AC4F-418D-AE19-62706E023703}">
                      <ahyp:hlinkClr xmlns:ahyp="http://schemas.microsoft.com/office/drawing/2018/hyperlinkcolor" xmlns="" val="tx"/>
                    </a:ext>
                  </a:extLst>
                </a:hlinkClick>
              </a:rPr>
              <a:t>“Disgraced and discredited”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8">
                  <a:extLst>
                    <a:ext uri="{A12FA001-AC4F-418D-AE19-62706E023703}">
                      <ahyp:hlinkClr xmlns:ahyp="http://schemas.microsoft.com/office/drawing/2018/hyperlinkcolor" xmlns="" val="tx"/>
                    </a:ext>
                  </a:extLst>
                </a:hlinkClick>
              </a:rPr>
              <a:t>“just someone looking for trouble”</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9">
                  <a:extLst>
                    <a:ext uri="{A12FA001-AC4F-418D-AE19-62706E023703}">
                      <ahyp:hlinkClr xmlns:ahyp="http://schemas.microsoft.com/office/drawing/2018/hyperlinkcolor" xmlns="" val="tx"/>
                    </a:ext>
                  </a:extLst>
                </a:hlinkClick>
              </a:rPr>
              <a:t>“heavily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9">
                  <a:extLst>
                    <a:ext uri="{A12FA001-AC4F-418D-AE19-62706E023703}">
                      <ahyp:hlinkClr xmlns:ahyp="http://schemas.microsoft.com/office/drawing/2018/hyperlinkcolor" xmlns="" val="tx"/>
                    </a:ext>
                  </a:extLst>
                </a:hlinkClick>
              </a:rPr>
              <a:t>“heavily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10">
                  <a:extLst>
                    <a:ext uri="{A12FA001-AC4F-418D-AE19-62706E023703}">
                      <ahyp:hlinkClr xmlns:ahyp="http://schemas.microsoft.com/office/drawing/2018/hyperlinkcolor" xmlns="" val="tx"/>
                    </a:ext>
                  </a:extLst>
                </a:hlinkClick>
              </a:rPr>
              <a:t>“totally conflicted”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11">
                  <a:extLst>
                    <a:ext uri="{A12FA001-AC4F-418D-AE19-62706E023703}">
                      <ahyp:hlinkClr xmlns:ahyp="http://schemas.microsoft.com/office/drawing/2018/hyperlinkcolor" xmlns="" val="tx"/>
                    </a:ext>
                  </a:extLst>
                </a:hlinkClick>
              </a:rPr>
              <a:t>“only appointing Angry Dems”</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12">
                  <a:extLst>
                    <a:ext uri="{A12FA001-AC4F-418D-AE19-62706E023703}">
                      <ahyp:hlinkClr xmlns:ahyp="http://schemas.microsoft.com/office/drawing/2018/hyperlinkcolor" xmlns="" val="tx"/>
                    </a:ext>
                  </a:extLst>
                </a:hlinkClick>
              </a:rPr>
              <a:t>“Comey’s best friend”</a:t>
            </a:r>
            <a:endParaRPr lang="en-US" sz="3400" dirty="0">
              <a:solidFill>
                <a:schemeClr val="tx1">
                  <a:lumMod val="85000"/>
                </a:schemeClr>
              </a:solidFill>
              <a:latin typeface="Arial Black" panose="020B0A04020102020204" pitchFamily="34" charset="0"/>
            </a:endParaRPr>
          </a:p>
          <a:p>
            <a:r>
              <a:rPr lang="en-US" sz="3400" dirty="0">
                <a:solidFill>
                  <a:schemeClr val="tx1">
                    <a:lumMod val="85000"/>
                  </a:schemeClr>
                </a:solidFill>
                <a:latin typeface="Arial Black" panose="020B0A04020102020204" pitchFamily="34" charset="0"/>
                <a:hlinkClick r:id="rId13">
                  <a:extLst>
                    <a:ext uri="{A12FA001-AC4F-418D-AE19-62706E023703}">
                      <ahyp:hlinkClr xmlns:ahyp="http://schemas.microsoft.com/office/drawing/2018/hyperlinkcolor" xmlns="" val="tx"/>
                    </a:ext>
                  </a:extLst>
                </a:hlinkClick>
              </a:rPr>
              <a:t>“most conflicted of all”</a:t>
            </a:r>
            <a:endParaRPr lang="en-US" sz="3400" dirty="0">
              <a:solidFill>
                <a:schemeClr val="tx1">
                  <a:lumMod val="85000"/>
                </a:schemeClr>
              </a:solidFill>
              <a:latin typeface="Arial Black" panose="020B0A04020102020204" pitchFamily="34" charset="0"/>
            </a:endParaRPr>
          </a:p>
          <a:p>
            <a:endParaRPr lang="en-US" dirty="0"/>
          </a:p>
        </p:txBody>
      </p:sp>
      <p:sp>
        <p:nvSpPr>
          <p:cNvPr id="5" name="Text Placeholder 4">
            <a:extLst>
              <a:ext uri="{FF2B5EF4-FFF2-40B4-BE49-F238E27FC236}">
                <a16:creationId xmlns:a16="http://schemas.microsoft.com/office/drawing/2014/main" id="{E0556ABC-D5FA-42D9-B085-9750B6182CAF}"/>
              </a:ext>
            </a:extLst>
          </p:cNvPr>
          <p:cNvSpPr>
            <a:spLocks noGrp="1"/>
          </p:cNvSpPr>
          <p:nvPr>
            <p:ph type="body" sz="quarter" idx="3"/>
          </p:nvPr>
        </p:nvSpPr>
        <p:spPr>
          <a:xfrm>
            <a:off x="6194427" y="1681163"/>
            <a:ext cx="5183188" cy="512989"/>
          </a:xfrm>
        </p:spPr>
        <p:txBody>
          <a:bodyPr/>
          <a:lstStyle/>
          <a:p>
            <a:r>
              <a:rPr lang="en-US" dirty="0">
                <a:solidFill>
                  <a:schemeClr val="bg1"/>
                </a:solidFill>
              </a:rPr>
              <a:t>George Will (conservative Columnist</a:t>
            </a:r>
            <a:r>
              <a:rPr lang="en-US" dirty="0"/>
              <a:t>)</a:t>
            </a:r>
          </a:p>
        </p:txBody>
      </p:sp>
      <p:sp>
        <p:nvSpPr>
          <p:cNvPr id="6" name="Content Placeholder 5">
            <a:extLst>
              <a:ext uri="{FF2B5EF4-FFF2-40B4-BE49-F238E27FC236}">
                <a16:creationId xmlns:a16="http://schemas.microsoft.com/office/drawing/2014/main" id="{E9A37532-703C-455D-92D2-9ECFD2BFA441}"/>
              </a:ext>
            </a:extLst>
          </p:cNvPr>
          <p:cNvSpPr>
            <a:spLocks noGrp="1"/>
          </p:cNvSpPr>
          <p:nvPr>
            <p:ph sz="quarter" idx="4"/>
          </p:nvPr>
        </p:nvSpPr>
        <p:spPr>
          <a:xfrm>
            <a:off x="6172199" y="2194152"/>
            <a:ext cx="5617029" cy="4298723"/>
          </a:xfrm>
        </p:spPr>
        <p:txBody>
          <a:bodyPr>
            <a:normAutofit fontScale="40000" lnSpcReduction="20000"/>
          </a:bodyPr>
          <a:lstStyle/>
          <a:p>
            <a:pPr marL="0" indent="0">
              <a:buNone/>
            </a:pPr>
            <a:endParaRPr lang="en-US" cap="all" dirty="0"/>
          </a:p>
          <a:p>
            <a:r>
              <a:rPr lang="en-US" sz="4000" dirty="0">
                <a:solidFill>
                  <a:schemeClr val="tx1">
                    <a:lumMod val="85000"/>
                  </a:schemeClr>
                </a:solidFill>
                <a:latin typeface="Arial Black" panose="020B0A04020102020204" pitchFamily="34" charset="0"/>
                <a:hlinkClick r:id="rId14">
                  <a:extLst>
                    <a:ext uri="{A12FA001-AC4F-418D-AE19-62706E023703}">
                      <ahyp:hlinkClr xmlns:ahyp="http://schemas.microsoft.com/office/drawing/2018/hyperlinkcolor" xmlns="" val="tx"/>
                    </a:ext>
                  </a:extLst>
                </a:hlinkClick>
              </a:rPr>
              <a:t>“one of the most overrated political pundits”</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4">
                  <a:extLst>
                    <a:ext uri="{A12FA001-AC4F-418D-AE19-62706E023703}">
                      <ahyp:hlinkClr xmlns:ahyp="http://schemas.microsoft.com/office/drawing/2018/hyperlinkcolor" xmlns="" val="tx"/>
                    </a:ext>
                  </a:extLst>
                </a:hlinkClick>
              </a:rPr>
              <a:t>“lost his way long ago”</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4">
                  <a:extLst>
                    <a:ext uri="{A12FA001-AC4F-418D-AE19-62706E023703}">
                      <ahyp:hlinkClr xmlns:ahyp="http://schemas.microsoft.com/office/drawing/2018/hyperlinkcolor" xmlns="" val="tx"/>
                    </a:ext>
                  </a:extLst>
                </a:hlinkClick>
              </a:rPr>
              <a:t>“made many bad calls”</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5">
                  <a:extLst>
                    <a:ext uri="{A12FA001-AC4F-418D-AE19-62706E023703}">
                      <ahyp:hlinkClr xmlns:ahyp="http://schemas.microsoft.com/office/drawing/2018/hyperlinkcolor" xmlns="" val="tx"/>
                    </a:ext>
                  </a:extLst>
                </a:hlinkClick>
              </a:rPr>
              <a:t>“deadpan”</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6">
                  <a:extLst>
                    <a:ext uri="{A12FA001-AC4F-418D-AE19-62706E023703}">
                      <ahyp:hlinkClr xmlns:ahyp="http://schemas.microsoft.com/office/drawing/2018/hyperlinkcolor" xmlns="" val="tx"/>
                    </a:ext>
                  </a:extLst>
                </a:hlinkClick>
              </a:rPr>
              <a:t>“BORING”</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7">
                  <a:extLst>
                    <a:ext uri="{A12FA001-AC4F-418D-AE19-62706E023703}">
                      <ahyp:hlinkClr xmlns:ahyp="http://schemas.microsoft.com/office/drawing/2018/hyperlinkcolor" xmlns="" val="tx"/>
                    </a:ext>
                  </a:extLst>
                </a:hlinkClick>
              </a:rPr>
              <a:t>“dopey”</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8">
                  <a:extLst>
                    <a:ext uri="{A12FA001-AC4F-418D-AE19-62706E023703}">
                      <ahyp:hlinkClr xmlns:ahyp="http://schemas.microsoft.com/office/drawing/2018/hyperlinkcolor" xmlns="" val="tx"/>
                    </a:ext>
                  </a:extLst>
                </a:hlinkClick>
              </a:rPr>
              <a:t>“broken down political pundit”</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9">
                  <a:extLst>
                    <a:ext uri="{A12FA001-AC4F-418D-AE19-62706E023703}">
                      <ahyp:hlinkClr xmlns:ahyp="http://schemas.microsoft.com/office/drawing/2018/hyperlinkcolor" xmlns="" val="tx"/>
                    </a:ext>
                  </a:extLst>
                </a:hlinkClick>
              </a:rPr>
              <a:t>“wrong almost all of the time”</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9">
                  <a:extLst>
                    <a:ext uri="{A12FA001-AC4F-418D-AE19-62706E023703}">
                      <ahyp:hlinkClr xmlns:ahyp="http://schemas.microsoft.com/office/drawing/2018/hyperlinkcolor" xmlns="" val="tx"/>
                    </a:ext>
                  </a:extLst>
                </a:hlinkClick>
              </a:rPr>
              <a:t>“broken down”</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9">
                  <a:extLst>
                    <a:ext uri="{A12FA001-AC4F-418D-AE19-62706E023703}">
                      <ahyp:hlinkClr xmlns:ahyp="http://schemas.microsoft.com/office/drawing/2018/hyperlinkcolor" xmlns="" val="tx"/>
                    </a:ext>
                  </a:extLst>
                </a:hlinkClick>
              </a:rPr>
              <a:t>“boring and totally biased”</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19">
                  <a:extLst>
                    <a:ext uri="{A12FA001-AC4F-418D-AE19-62706E023703}">
                      <ahyp:hlinkClr xmlns:ahyp="http://schemas.microsoft.com/office/drawing/2018/hyperlinkcolor" xmlns="" val="tx"/>
                    </a:ext>
                  </a:extLst>
                </a:hlinkClick>
              </a:rPr>
              <a:t>“should be thrown off Fox News”</a:t>
            </a:r>
            <a:endParaRPr lang="en-US" sz="4000" dirty="0">
              <a:solidFill>
                <a:schemeClr val="tx1">
                  <a:lumMod val="85000"/>
                </a:schemeClr>
              </a:solidFill>
              <a:latin typeface="Arial Black" panose="020B0A04020102020204" pitchFamily="34" charset="0"/>
            </a:endParaRPr>
          </a:p>
          <a:p>
            <a:r>
              <a:rPr lang="en-US" sz="4000" dirty="0">
                <a:solidFill>
                  <a:schemeClr val="tx1">
                    <a:lumMod val="85000"/>
                  </a:schemeClr>
                </a:solidFill>
                <a:latin typeface="Arial Black" panose="020B0A04020102020204" pitchFamily="34" charset="0"/>
                <a:hlinkClick r:id="rId20">
                  <a:extLst>
                    <a:ext uri="{A12FA001-AC4F-418D-AE19-62706E023703}">
                      <ahyp:hlinkClr xmlns:ahyp="http://schemas.microsoft.com/office/drawing/2018/hyperlinkcolor" xmlns="" val="tx"/>
                    </a:ext>
                  </a:extLst>
                </a:hlinkClick>
              </a:rPr>
              <a:t>“wrong on so many subjects”</a:t>
            </a:r>
            <a:endParaRPr lang="en-US" sz="4000" dirty="0">
              <a:solidFill>
                <a:schemeClr val="tx1">
                  <a:lumMod val="85000"/>
                </a:schemeClr>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1088368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F0D5-6C11-4C1A-9E1E-AE06F66528DF}"/>
              </a:ext>
            </a:extLst>
          </p:cNvPr>
          <p:cNvSpPr>
            <a:spLocks noGrp="1"/>
          </p:cNvSpPr>
          <p:nvPr>
            <p:ph type="title"/>
          </p:nvPr>
        </p:nvSpPr>
        <p:spPr/>
        <p:txBody>
          <a:bodyPr>
            <a:normAutofit/>
          </a:bodyPr>
          <a:lstStyle/>
          <a:p>
            <a:r>
              <a:rPr lang="en-US" dirty="0">
                <a:latin typeface="Arial Black" panose="020B0A04020102020204" pitchFamily="34" charset="0"/>
              </a:rPr>
              <a:t>3. Encouraging Violence against Press and Political Opponents</a:t>
            </a:r>
            <a:endParaRPr lang="en-US" dirty="0"/>
          </a:p>
        </p:txBody>
      </p:sp>
      <p:pic>
        <p:nvPicPr>
          <p:cNvPr id="8" name="Content Placeholder 7">
            <a:extLst>
              <a:ext uri="{FF2B5EF4-FFF2-40B4-BE49-F238E27FC236}">
                <a16:creationId xmlns:a16="http://schemas.microsoft.com/office/drawing/2014/main" id="{ACC94DFF-AC68-41C0-B768-AF33BF229621}"/>
              </a:ext>
            </a:extLst>
          </p:cNvPr>
          <p:cNvPicPr>
            <a:picLocks noGrp="1" noChangeAspect="1"/>
          </p:cNvPicPr>
          <p:nvPr>
            <p:ph idx="1"/>
          </p:nvPr>
        </p:nvPicPr>
        <p:blipFill>
          <a:blip r:embed="rId2"/>
          <a:stretch>
            <a:fillRect/>
          </a:stretch>
        </p:blipFill>
        <p:spPr>
          <a:xfrm>
            <a:off x="1910443" y="1825625"/>
            <a:ext cx="8115300" cy="4667250"/>
          </a:xfrm>
          <a:prstGeom prst="rect">
            <a:avLst/>
          </a:prstGeom>
        </p:spPr>
      </p:pic>
    </p:spTree>
    <p:extLst>
      <p:ext uri="{BB962C8B-B14F-4D97-AF65-F5344CB8AC3E}">
        <p14:creationId xmlns:p14="http://schemas.microsoft.com/office/powerpoint/2010/main" val="2146563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AA32-A731-4E17-9F5D-DB93D2EB2394}"/>
              </a:ext>
            </a:extLst>
          </p:cNvPr>
          <p:cNvSpPr>
            <a:spLocks noGrp="1"/>
          </p:cNvSpPr>
          <p:nvPr>
            <p:ph type="title"/>
          </p:nvPr>
        </p:nvSpPr>
        <p:spPr/>
        <p:txBody>
          <a:bodyPr>
            <a:normAutofit/>
          </a:bodyPr>
          <a:lstStyle/>
          <a:p>
            <a:r>
              <a:rPr lang="en-US" dirty="0">
                <a:latin typeface="Arial Black" panose="020B0A04020102020204" pitchFamily="34" charset="0"/>
              </a:rPr>
              <a:t>4. Calls for Jailing Political Opponents</a:t>
            </a:r>
          </a:p>
        </p:txBody>
      </p:sp>
      <p:pic>
        <p:nvPicPr>
          <p:cNvPr id="4" name="Content Placeholder 3">
            <a:extLst>
              <a:ext uri="{FF2B5EF4-FFF2-40B4-BE49-F238E27FC236}">
                <a16:creationId xmlns:a16="http://schemas.microsoft.com/office/drawing/2014/main" id="{675B90FF-A362-401E-8DFA-BB4DEC769930}"/>
              </a:ext>
            </a:extLst>
          </p:cNvPr>
          <p:cNvPicPr>
            <a:picLocks noGrp="1" noChangeAspect="1"/>
          </p:cNvPicPr>
          <p:nvPr>
            <p:ph idx="1"/>
          </p:nvPr>
        </p:nvPicPr>
        <p:blipFill>
          <a:blip r:embed="rId2"/>
          <a:stretch>
            <a:fillRect/>
          </a:stretch>
        </p:blipFill>
        <p:spPr>
          <a:xfrm>
            <a:off x="141515" y="2836749"/>
            <a:ext cx="5388430" cy="3050493"/>
          </a:xfrm>
          <a:prstGeom prst="rect">
            <a:avLst/>
          </a:prstGeom>
        </p:spPr>
      </p:pic>
      <p:pic>
        <p:nvPicPr>
          <p:cNvPr id="5" name="Picture 4">
            <a:extLst>
              <a:ext uri="{FF2B5EF4-FFF2-40B4-BE49-F238E27FC236}">
                <a16:creationId xmlns:a16="http://schemas.microsoft.com/office/drawing/2014/main" id="{085F4696-8BEB-405D-A9DE-D811224B35F9}"/>
              </a:ext>
            </a:extLst>
          </p:cNvPr>
          <p:cNvPicPr>
            <a:picLocks noChangeAspect="1"/>
          </p:cNvPicPr>
          <p:nvPr/>
        </p:nvPicPr>
        <p:blipFill rotWithShape="1">
          <a:blip r:embed="rId3"/>
          <a:srcRect l="12592" r="12257"/>
          <a:stretch/>
        </p:blipFill>
        <p:spPr>
          <a:xfrm>
            <a:off x="5763984" y="2231117"/>
            <a:ext cx="6106886" cy="4261758"/>
          </a:xfrm>
          <a:prstGeom prst="rect">
            <a:avLst/>
          </a:prstGeom>
        </p:spPr>
      </p:pic>
    </p:spTree>
    <p:extLst>
      <p:ext uri="{BB962C8B-B14F-4D97-AF65-F5344CB8AC3E}">
        <p14:creationId xmlns:p14="http://schemas.microsoft.com/office/powerpoint/2010/main" val="2185610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3A44D-7155-47B7-A772-7565348C937D}"/>
              </a:ext>
            </a:extLst>
          </p:cNvPr>
          <p:cNvSpPr>
            <a:spLocks noGrp="1"/>
          </p:cNvSpPr>
          <p:nvPr>
            <p:ph type="title"/>
          </p:nvPr>
        </p:nvSpPr>
        <p:spPr>
          <a:xfrm>
            <a:off x="370115" y="365125"/>
            <a:ext cx="11451770" cy="1325563"/>
          </a:xfrm>
        </p:spPr>
        <p:txBody>
          <a:bodyPr>
            <a:normAutofit/>
          </a:bodyPr>
          <a:lstStyle/>
          <a:p>
            <a:r>
              <a:rPr lang="en-US" sz="4000" dirty="0">
                <a:latin typeface="Arial Black" panose="020B0A04020102020204" pitchFamily="34" charset="0"/>
              </a:rPr>
              <a:t>5. Declaration of Fraud at Elections that Don’t Go as Planned</a:t>
            </a:r>
            <a:endParaRPr lang="en-US" dirty="0"/>
          </a:p>
        </p:txBody>
      </p:sp>
      <p:pic>
        <p:nvPicPr>
          <p:cNvPr id="4" name="Content Placeholder 3">
            <a:extLst>
              <a:ext uri="{FF2B5EF4-FFF2-40B4-BE49-F238E27FC236}">
                <a16:creationId xmlns:a16="http://schemas.microsoft.com/office/drawing/2014/main" id="{2E3B5A25-ECB4-4B1A-BC4B-BDBA60BD65BA}"/>
              </a:ext>
            </a:extLst>
          </p:cNvPr>
          <p:cNvPicPr>
            <a:picLocks noGrp="1" noChangeAspect="1"/>
          </p:cNvPicPr>
          <p:nvPr>
            <p:ph idx="1"/>
          </p:nvPr>
        </p:nvPicPr>
        <p:blipFill>
          <a:blip r:embed="rId2"/>
          <a:stretch>
            <a:fillRect/>
          </a:stretch>
        </p:blipFill>
        <p:spPr>
          <a:xfrm>
            <a:off x="370116" y="1732758"/>
            <a:ext cx="4953000" cy="2046286"/>
          </a:xfrm>
          <a:prstGeom prst="rect">
            <a:avLst/>
          </a:prstGeom>
        </p:spPr>
      </p:pic>
      <p:pic>
        <p:nvPicPr>
          <p:cNvPr id="5" name="Picture 4">
            <a:extLst>
              <a:ext uri="{FF2B5EF4-FFF2-40B4-BE49-F238E27FC236}">
                <a16:creationId xmlns:a16="http://schemas.microsoft.com/office/drawing/2014/main" id="{36512797-5F54-4194-8673-2F1746667FF7}"/>
              </a:ext>
            </a:extLst>
          </p:cNvPr>
          <p:cNvPicPr>
            <a:picLocks noChangeAspect="1"/>
          </p:cNvPicPr>
          <p:nvPr/>
        </p:nvPicPr>
        <p:blipFill>
          <a:blip r:embed="rId3"/>
          <a:stretch>
            <a:fillRect/>
          </a:stretch>
        </p:blipFill>
        <p:spPr>
          <a:xfrm>
            <a:off x="5726567" y="4467225"/>
            <a:ext cx="6096000" cy="2025650"/>
          </a:xfrm>
          <a:prstGeom prst="rect">
            <a:avLst/>
          </a:prstGeom>
        </p:spPr>
      </p:pic>
      <p:pic>
        <p:nvPicPr>
          <p:cNvPr id="6" name="Picture 5">
            <a:extLst>
              <a:ext uri="{FF2B5EF4-FFF2-40B4-BE49-F238E27FC236}">
                <a16:creationId xmlns:a16="http://schemas.microsoft.com/office/drawing/2014/main" id="{C8ED5EDE-6F47-466D-AC59-FF4741253B62}"/>
              </a:ext>
            </a:extLst>
          </p:cNvPr>
          <p:cNvPicPr>
            <a:picLocks noChangeAspect="1"/>
          </p:cNvPicPr>
          <p:nvPr/>
        </p:nvPicPr>
        <p:blipFill>
          <a:blip r:embed="rId4"/>
          <a:stretch>
            <a:fillRect/>
          </a:stretch>
        </p:blipFill>
        <p:spPr>
          <a:xfrm>
            <a:off x="227919" y="4102099"/>
            <a:ext cx="5095196" cy="2390775"/>
          </a:xfrm>
          <a:prstGeom prst="rect">
            <a:avLst/>
          </a:prstGeom>
        </p:spPr>
      </p:pic>
      <p:pic>
        <p:nvPicPr>
          <p:cNvPr id="3" name="Picture 2">
            <a:extLst>
              <a:ext uri="{FF2B5EF4-FFF2-40B4-BE49-F238E27FC236}">
                <a16:creationId xmlns:a16="http://schemas.microsoft.com/office/drawing/2014/main" id="{CC1A765A-13F6-4970-8406-764820A17A7B}"/>
              </a:ext>
            </a:extLst>
          </p:cNvPr>
          <p:cNvPicPr>
            <a:picLocks noChangeAspect="1"/>
          </p:cNvPicPr>
          <p:nvPr/>
        </p:nvPicPr>
        <p:blipFill>
          <a:blip r:embed="rId5"/>
          <a:stretch>
            <a:fillRect/>
          </a:stretch>
        </p:blipFill>
        <p:spPr>
          <a:xfrm>
            <a:off x="6477682" y="1362577"/>
            <a:ext cx="5095197" cy="2786648"/>
          </a:xfrm>
          <a:prstGeom prst="rect">
            <a:avLst/>
          </a:prstGeom>
        </p:spPr>
      </p:pic>
    </p:spTree>
    <p:extLst>
      <p:ext uri="{BB962C8B-B14F-4D97-AF65-F5344CB8AC3E}">
        <p14:creationId xmlns:p14="http://schemas.microsoft.com/office/powerpoint/2010/main" val="2773689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91482-A809-45B4-8F72-F6E9A4394A92}"/>
              </a:ext>
            </a:extLst>
          </p:cNvPr>
          <p:cNvSpPr>
            <a:spLocks noGrp="1"/>
          </p:cNvSpPr>
          <p:nvPr>
            <p:ph type="title"/>
          </p:nvPr>
        </p:nvSpPr>
        <p:spPr/>
        <p:txBody>
          <a:bodyPr/>
          <a:lstStyle/>
          <a:p>
            <a:pPr algn="ctr"/>
            <a:r>
              <a:rPr lang="en-US" dirty="0">
                <a:latin typeface="Arial Black" panose="020B0A04020102020204" pitchFamily="34" charset="0"/>
              </a:rPr>
              <a:t>2020</a:t>
            </a:r>
          </a:p>
        </p:txBody>
      </p:sp>
      <p:sp>
        <p:nvSpPr>
          <p:cNvPr id="5" name="Text Placeholder 4">
            <a:extLst>
              <a:ext uri="{FF2B5EF4-FFF2-40B4-BE49-F238E27FC236}">
                <a16:creationId xmlns:a16="http://schemas.microsoft.com/office/drawing/2014/main" id="{CA98B3F9-18F4-4AF5-BDC2-7D95E3231B0F}"/>
              </a:ext>
            </a:extLst>
          </p:cNvPr>
          <p:cNvSpPr>
            <a:spLocks noGrp="1"/>
          </p:cNvSpPr>
          <p:nvPr>
            <p:ph type="body" idx="1"/>
          </p:nvPr>
        </p:nvSpPr>
        <p:spPr/>
        <p:txBody>
          <a:bodyPr>
            <a:normAutofit/>
          </a:bodyPr>
          <a:lstStyle/>
          <a:p>
            <a:r>
              <a:rPr lang="en-US" sz="3600" dirty="0"/>
              <a:t>Donald Trump</a:t>
            </a:r>
          </a:p>
        </p:txBody>
      </p:sp>
      <p:pic>
        <p:nvPicPr>
          <p:cNvPr id="10" name="Content Placeholder 9">
            <a:extLst>
              <a:ext uri="{FF2B5EF4-FFF2-40B4-BE49-F238E27FC236}">
                <a16:creationId xmlns:a16="http://schemas.microsoft.com/office/drawing/2014/main" id="{E3E08219-3381-4617-80DE-6601C6BE6FC3}"/>
              </a:ext>
            </a:extLst>
          </p:cNvPr>
          <p:cNvPicPr>
            <a:picLocks noGrp="1" noChangeAspect="1"/>
          </p:cNvPicPr>
          <p:nvPr>
            <p:ph sz="half" idx="2"/>
          </p:nvPr>
        </p:nvPicPr>
        <p:blipFill>
          <a:blip r:embed="rId2"/>
          <a:stretch>
            <a:fillRect/>
          </a:stretch>
        </p:blipFill>
        <p:spPr>
          <a:xfrm>
            <a:off x="839788" y="2896155"/>
            <a:ext cx="5157787" cy="2902427"/>
          </a:xfrm>
          <a:prstGeom prst="rect">
            <a:avLst/>
          </a:prstGeom>
        </p:spPr>
      </p:pic>
      <p:sp>
        <p:nvSpPr>
          <p:cNvPr id="7" name="Text Placeholder 6">
            <a:extLst>
              <a:ext uri="{FF2B5EF4-FFF2-40B4-BE49-F238E27FC236}">
                <a16:creationId xmlns:a16="http://schemas.microsoft.com/office/drawing/2014/main" id="{BC9D8E25-B067-4968-BCFD-EF290AABC853}"/>
              </a:ext>
            </a:extLst>
          </p:cNvPr>
          <p:cNvSpPr>
            <a:spLocks noGrp="1"/>
          </p:cNvSpPr>
          <p:nvPr>
            <p:ph type="body" sz="quarter" idx="3"/>
          </p:nvPr>
        </p:nvSpPr>
        <p:spPr/>
        <p:txBody>
          <a:bodyPr>
            <a:normAutofit/>
          </a:bodyPr>
          <a:lstStyle/>
          <a:p>
            <a:r>
              <a:rPr lang="en-US" sz="3600" dirty="0"/>
              <a:t>Joe Biden</a:t>
            </a:r>
          </a:p>
        </p:txBody>
      </p:sp>
      <p:pic>
        <p:nvPicPr>
          <p:cNvPr id="9" name="Content Placeholder 8">
            <a:extLst>
              <a:ext uri="{FF2B5EF4-FFF2-40B4-BE49-F238E27FC236}">
                <a16:creationId xmlns:a16="http://schemas.microsoft.com/office/drawing/2014/main" id="{9C927873-15CD-41EB-BFD8-9B40075FF4D4}"/>
              </a:ext>
            </a:extLst>
          </p:cNvPr>
          <p:cNvPicPr>
            <a:picLocks noGrp="1" noChangeAspect="1"/>
          </p:cNvPicPr>
          <p:nvPr>
            <p:ph sz="quarter" idx="4"/>
          </p:nvPr>
        </p:nvPicPr>
        <p:blipFill>
          <a:blip r:embed="rId3"/>
          <a:stretch>
            <a:fillRect/>
          </a:stretch>
        </p:blipFill>
        <p:spPr>
          <a:xfrm>
            <a:off x="6172200" y="2889597"/>
            <a:ext cx="5183188" cy="2915543"/>
          </a:xfrm>
          <a:prstGeom prst="rect">
            <a:avLst/>
          </a:prstGeom>
        </p:spPr>
      </p:pic>
    </p:spTree>
    <p:extLst>
      <p:ext uri="{BB962C8B-B14F-4D97-AF65-F5344CB8AC3E}">
        <p14:creationId xmlns:p14="http://schemas.microsoft.com/office/powerpoint/2010/main" val="33777775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6F989-632E-496B-B1C3-B5D124533F28}"/>
              </a:ext>
            </a:extLst>
          </p:cNvPr>
          <p:cNvSpPr>
            <a:spLocks noGrp="1"/>
          </p:cNvSpPr>
          <p:nvPr>
            <p:ph type="title"/>
          </p:nvPr>
        </p:nvSpPr>
        <p:spPr/>
        <p:txBody>
          <a:bodyPr/>
          <a:lstStyle/>
          <a:p>
            <a:r>
              <a:rPr lang="en-US" dirty="0">
                <a:latin typeface="Arial Black" panose="020B0A04020102020204" pitchFamily="34" charset="0"/>
              </a:rPr>
              <a:t>To Establish Authority</a:t>
            </a:r>
          </a:p>
        </p:txBody>
      </p:sp>
      <p:sp>
        <p:nvSpPr>
          <p:cNvPr id="8" name="Content Placeholder 7">
            <a:extLst>
              <a:ext uri="{FF2B5EF4-FFF2-40B4-BE49-F238E27FC236}">
                <a16:creationId xmlns:a16="http://schemas.microsoft.com/office/drawing/2014/main" id="{867A3B9E-9395-40BD-8425-D69703BAEFD3}"/>
              </a:ext>
            </a:extLst>
          </p:cNvPr>
          <p:cNvSpPr>
            <a:spLocks noGrp="1"/>
          </p:cNvSpPr>
          <p:nvPr>
            <p:ph idx="1"/>
          </p:nvPr>
        </p:nvSpPr>
        <p:spPr/>
        <p:txBody>
          <a:bodyPr/>
          <a:lstStyle/>
          <a:p>
            <a:r>
              <a:rPr lang="en-US" sz="4000" dirty="0">
                <a:latin typeface="Arial Black" panose="020B0A04020102020204" pitchFamily="34" charset="0"/>
              </a:rPr>
              <a:t>Only the leader can be trusted</a:t>
            </a:r>
          </a:p>
          <a:p>
            <a:r>
              <a:rPr lang="en-US" sz="4000" dirty="0">
                <a:latin typeface="Arial Black" panose="020B0A04020102020204" pitchFamily="34" charset="0"/>
              </a:rPr>
              <a:t>Only the leader can provide truth</a:t>
            </a:r>
          </a:p>
          <a:p>
            <a:r>
              <a:rPr lang="en-US" sz="4000" dirty="0">
                <a:latin typeface="Arial Black" panose="020B0A04020102020204" pitchFamily="34" charset="0"/>
              </a:rPr>
              <a:t>All other sources of information are “fake news” from individuals with bad or even evil intent</a:t>
            </a:r>
          </a:p>
          <a:p>
            <a:r>
              <a:rPr lang="en-US" sz="4000" dirty="0">
                <a:latin typeface="Arial Black" panose="020B0A04020102020204" pitchFamily="34" charset="0"/>
              </a:rPr>
              <a:t>All others are against you</a:t>
            </a:r>
          </a:p>
          <a:p>
            <a:endParaRPr lang="en-US" dirty="0"/>
          </a:p>
        </p:txBody>
      </p:sp>
    </p:spTree>
    <p:extLst>
      <p:ext uri="{BB962C8B-B14F-4D97-AF65-F5344CB8AC3E}">
        <p14:creationId xmlns:p14="http://schemas.microsoft.com/office/powerpoint/2010/main" val="527760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2D01-4D04-4480-81D0-3B2DAF1F94C8}"/>
              </a:ext>
            </a:extLst>
          </p:cNvPr>
          <p:cNvSpPr>
            <a:spLocks noGrp="1"/>
          </p:cNvSpPr>
          <p:nvPr>
            <p:ph type="title"/>
          </p:nvPr>
        </p:nvSpPr>
        <p:spPr/>
        <p:txBody>
          <a:bodyPr/>
          <a:lstStyle/>
          <a:p>
            <a:r>
              <a:rPr lang="en-US" b="1" dirty="0">
                <a:latin typeface="Arial Black" panose="020B0A04020102020204" pitchFamily="34" charset="0"/>
              </a:rPr>
              <a:t>1. Personalistic Rule</a:t>
            </a:r>
          </a:p>
        </p:txBody>
      </p:sp>
      <p:pic>
        <p:nvPicPr>
          <p:cNvPr id="4" name="Content Placeholder 3">
            <a:extLst>
              <a:ext uri="{FF2B5EF4-FFF2-40B4-BE49-F238E27FC236}">
                <a16:creationId xmlns:a16="http://schemas.microsoft.com/office/drawing/2014/main" id="{D6D81F55-9D08-4195-B0F1-9DC78D6B5D3D}"/>
              </a:ext>
            </a:extLst>
          </p:cNvPr>
          <p:cNvPicPr>
            <a:picLocks noGrp="1" noChangeAspect="1"/>
          </p:cNvPicPr>
          <p:nvPr>
            <p:ph idx="1"/>
          </p:nvPr>
        </p:nvPicPr>
        <p:blipFill>
          <a:blip r:embed="rId2"/>
          <a:stretch>
            <a:fillRect/>
          </a:stretch>
        </p:blipFill>
        <p:spPr>
          <a:xfrm>
            <a:off x="963386" y="1825625"/>
            <a:ext cx="9944100" cy="4351338"/>
          </a:xfrm>
          <a:prstGeom prst="rect">
            <a:avLst/>
          </a:prstGeom>
        </p:spPr>
      </p:pic>
    </p:spTree>
    <p:extLst>
      <p:ext uri="{BB962C8B-B14F-4D97-AF65-F5344CB8AC3E}">
        <p14:creationId xmlns:p14="http://schemas.microsoft.com/office/powerpoint/2010/main" val="1669844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1EA5-9B74-4FE4-A634-AAEEB2A48D0E}"/>
              </a:ext>
            </a:extLst>
          </p:cNvPr>
          <p:cNvSpPr>
            <a:spLocks noGrp="1"/>
          </p:cNvSpPr>
          <p:nvPr>
            <p:ph type="title"/>
          </p:nvPr>
        </p:nvSpPr>
        <p:spPr/>
        <p:txBody>
          <a:bodyPr/>
          <a:lstStyle/>
          <a:p>
            <a:r>
              <a:rPr lang="en-US" b="1" dirty="0">
                <a:solidFill>
                  <a:schemeClr val="bg1"/>
                </a:solidFill>
                <a:latin typeface="Arial Black" panose="020B0A04020102020204" pitchFamily="34" charset="0"/>
              </a:rPr>
              <a:t>2. </a:t>
            </a:r>
            <a:r>
              <a:rPr lang="en-US" b="1" dirty="0">
                <a:solidFill>
                  <a:schemeClr val="tx1">
                    <a:lumMod val="85000"/>
                  </a:schemeClr>
                </a:solidFill>
                <a:latin typeface="Arial Black" panose="020B0A04020102020204" pitchFamily="34" charset="0"/>
                <a:hlinkClick r:id="rId2">
                  <a:extLst>
                    <a:ext uri="{A12FA001-AC4F-418D-AE19-62706E023703}">
                      <ahyp:hlinkClr xmlns:ahyp="http://schemas.microsoft.com/office/drawing/2018/hyperlinkcolor" xmlns="" val="tx"/>
                    </a:ext>
                  </a:extLst>
                </a:hlinkClick>
              </a:rPr>
              <a:t>Conspiracy Theories</a:t>
            </a:r>
            <a:endParaRPr lang="en-US" b="1" dirty="0">
              <a:solidFill>
                <a:schemeClr val="tx1">
                  <a:lumMod val="85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88FA7F1A-50D4-401B-87B1-7B59469F755F}"/>
              </a:ext>
            </a:extLst>
          </p:cNvPr>
          <p:cNvSpPr>
            <a:spLocks noGrp="1"/>
          </p:cNvSpPr>
          <p:nvPr>
            <p:ph idx="1"/>
          </p:nvPr>
        </p:nvSpPr>
        <p:spPr>
          <a:xfrm>
            <a:off x="359229" y="1825625"/>
            <a:ext cx="10994571" cy="4667250"/>
          </a:xfrm>
        </p:spPr>
        <p:txBody>
          <a:bodyPr>
            <a:normAutofit/>
          </a:bodyPr>
          <a:lstStyle/>
          <a:p>
            <a:r>
              <a:rPr lang="en-US" sz="3200" b="1" dirty="0">
                <a:solidFill>
                  <a:schemeClr val="bg1"/>
                </a:solidFill>
                <a:latin typeface="Arial Black" panose="020B0A04020102020204" pitchFamily="34" charset="0"/>
              </a:rPr>
              <a:t>Birth Certificate (Not true)</a:t>
            </a:r>
          </a:p>
          <a:p>
            <a:r>
              <a:rPr lang="en-US" sz="3200" b="1" dirty="0">
                <a:solidFill>
                  <a:schemeClr val="bg1"/>
                </a:solidFill>
                <a:latin typeface="Arial Black" panose="020B0A04020102020204" pitchFamily="34" charset="0"/>
              </a:rPr>
              <a:t>“Obama created ISIS” (Not true)</a:t>
            </a:r>
          </a:p>
          <a:p>
            <a:r>
              <a:rPr lang="en-US" sz="3200" b="1" dirty="0">
                <a:solidFill>
                  <a:schemeClr val="bg1"/>
                </a:solidFill>
                <a:latin typeface="Arial Black" panose="020B0A04020102020204" pitchFamily="34" charset="0"/>
              </a:rPr>
              <a:t>Massive electoral fraud gave Clinton popular vote </a:t>
            </a:r>
            <a:r>
              <a:rPr lang="en-US" sz="2600" b="1" dirty="0">
                <a:solidFill>
                  <a:schemeClr val="bg1"/>
                </a:solidFill>
                <a:latin typeface="Arial Black" panose="020B0A04020102020204" pitchFamily="34" charset="0"/>
              </a:rPr>
              <a:t>(no significant fraud found by any state)</a:t>
            </a:r>
          </a:p>
          <a:p>
            <a:r>
              <a:rPr lang="en-US" sz="3000" b="1" dirty="0">
                <a:solidFill>
                  <a:schemeClr val="bg1"/>
                </a:solidFill>
                <a:latin typeface="Arial Black" panose="020B0A04020102020204" pitchFamily="34" charset="0"/>
              </a:rPr>
              <a:t>George Soros paid for the 2018 immigrant “caravan” (nope)</a:t>
            </a:r>
          </a:p>
          <a:p>
            <a:r>
              <a:rPr lang="en-US" sz="3000" b="1" dirty="0">
                <a:solidFill>
                  <a:schemeClr val="bg1"/>
                </a:solidFill>
                <a:latin typeface="Arial Black" panose="020B0A04020102020204" pitchFamily="34" charset="0"/>
              </a:rPr>
              <a:t>Senator Ted Cruz father involved in JFK assassination (not true)</a:t>
            </a:r>
          </a:p>
          <a:p>
            <a:r>
              <a:rPr lang="en-US" sz="3000" b="1" dirty="0">
                <a:solidFill>
                  <a:schemeClr val="bg1"/>
                </a:solidFill>
                <a:latin typeface="Arial Black" panose="020B0A04020102020204" pitchFamily="34" charset="0"/>
              </a:rPr>
              <a:t>Missing server (nope)</a:t>
            </a:r>
          </a:p>
          <a:p>
            <a:pPr lvl="1"/>
            <a:endParaRPr lang="en-US" sz="3000" b="1" dirty="0">
              <a:latin typeface="Arial Black" panose="020B0A04020102020204" pitchFamily="34" charset="0"/>
            </a:endParaRPr>
          </a:p>
          <a:p>
            <a:endParaRPr lang="en-US" dirty="0"/>
          </a:p>
        </p:txBody>
      </p:sp>
    </p:spTree>
    <p:extLst>
      <p:ext uri="{BB962C8B-B14F-4D97-AF65-F5344CB8AC3E}">
        <p14:creationId xmlns:p14="http://schemas.microsoft.com/office/powerpoint/2010/main" val="4266633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C5151-124F-436D-9BE3-F1F41AFCD749}"/>
              </a:ext>
            </a:extLst>
          </p:cNvPr>
          <p:cNvSpPr>
            <a:spLocks noGrp="1"/>
          </p:cNvSpPr>
          <p:nvPr>
            <p:ph type="title"/>
          </p:nvPr>
        </p:nvSpPr>
        <p:spPr>
          <a:xfrm>
            <a:off x="350520" y="244929"/>
            <a:ext cx="11353800" cy="1567542"/>
          </a:xfrm>
        </p:spPr>
        <p:txBody>
          <a:bodyPr>
            <a:normAutofit fontScale="90000"/>
          </a:bodyPr>
          <a:lstStyle/>
          <a:p>
            <a:r>
              <a:rPr lang="en-US" sz="4000" dirty="0">
                <a:solidFill>
                  <a:schemeClr val="bg1"/>
                </a:solidFill>
                <a:latin typeface="Arial Black" panose="020B0A04020102020204" pitchFamily="34" charset="0"/>
              </a:rPr>
              <a:t>3. “Alternative Facts”</a:t>
            </a:r>
            <a:r>
              <a:rPr lang="en-US" sz="4000" dirty="0">
                <a:latin typeface="Arial Black" panose="020B0A04020102020204" pitchFamily="34" charset="0"/>
              </a:rPr>
              <a:t/>
            </a:r>
            <a:br>
              <a:rPr lang="en-US" sz="4000" dirty="0">
                <a:latin typeface="Arial Black" panose="020B0A04020102020204" pitchFamily="34" charset="0"/>
              </a:rPr>
            </a:br>
            <a:r>
              <a:rPr lang="en-US" sz="4000" b="1" dirty="0">
                <a:solidFill>
                  <a:srgbClr val="0563C1"/>
                </a:solidFill>
                <a:latin typeface="Arial Black" panose="020B0A04020102020204" pitchFamily="34" charset="0"/>
                <a:hlinkClick r:id="rId2">
                  <a:extLst>
                    <a:ext uri="{A12FA001-AC4F-418D-AE19-62706E023703}">
                      <ahyp:hlinkClr xmlns:ahyp="http://schemas.microsoft.com/office/drawing/2018/hyperlinkcolor" xmlns="" val="tx"/>
                    </a:ext>
                  </a:extLst>
                </a:hlinkClick>
              </a:rPr>
              <a:t> </a:t>
            </a:r>
            <a:r>
              <a:rPr lang="en-US" sz="4000" b="1" dirty="0">
                <a:solidFill>
                  <a:schemeClr val="tx1">
                    <a:lumMod val="85000"/>
                  </a:schemeClr>
                </a:solidFill>
                <a:latin typeface="Arial Black" panose="020B0A04020102020204" pitchFamily="34" charset="0"/>
                <a:hlinkClick r:id="rId2">
                  <a:extLst>
                    <a:ext uri="{A12FA001-AC4F-418D-AE19-62706E023703}">
                      <ahyp:hlinkClr xmlns:ahyp="http://schemas.microsoft.com/office/drawing/2018/hyperlinkcolor" xmlns="" val="tx"/>
                    </a:ext>
                  </a:extLst>
                </a:hlinkClick>
              </a:rPr>
              <a:t>PolitiFact Tracking of Trump Statements</a:t>
            </a:r>
            <a:endParaRPr lang="en-US" sz="4000" dirty="0">
              <a:solidFill>
                <a:schemeClr val="tx1">
                  <a:lumMod val="85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EC9C6D26-E0AA-43E1-90E6-6082D6B94FAE}"/>
              </a:ext>
            </a:extLst>
          </p:cNvPr>
          <p:cNvSpPr>
            <a:spLocks noGrp="1"/>
          </p:cNvSpPr>
          <p:nvPr>
            <p:ph idx="1"/>
          </p:nvPr>
        </p:nvSpPr>
        <p:spPr>
          <a:xfrm>
            <a:off x="350520" y="1812471"/>
            <a:ext cx="11353800" cy="4680404"/>
          </a:xfrm>
        </p:spPr>
        <p:txBody>
          <a:bodyPr>
            <a:normAutofit fontScale="92500" lnSpcReduction="10000"/>
          </a:bodyPr>
          <a:lstStyle/>
          <a:p>
            <a:pPr>
              <a:lnSpc>
                <a:spcPct val="150000"/>
              </a:lnSpc>
              <a:spcBef>
                <a:spcPts val="0"/>
              </a:spcBef>
            </a:pPr>
            <a:r>
              <a:rPr lang="en-US" sz="3200" b="1" dirty="0">
                <a:solidFill>
                  <a:schemeClr val="bg1"/>
                </a:solidFill>
                <a:latin typeface="Arial Black" panose="020B0A04020102020204" pitchFamily="34" charset="0"/>
              </a:rPr>
              <a:t>Largest inauguration crowds in history (No)</a:t>
            </a:r>
          </a:p>
          <a:p>
            <a:pPr>
              <a:lnSpc>
                <a:spcPct val="150000"/>
              </a:lnSpc>
              <a:spcBef>
                <a:spcPts val="0"/>
              </a:spcBef>
            </a:pPr>
            <a:r>
              <a:rPr lang="en-US" sz="3200" b="1" dirty="0">
                <a:solidFill>
                  <a:schemeClr val="bg1"/>
                </a:solidFill>
                <a:latin typeface="Arial Black" panose="020B0A04020102020204" pitchFamily="34" charset="0"/>
              </a:rPr>
              <a:t>One of the biggest electoral victories in history</a:t>
            </a:r>
          </a:p>
          <a:p>
            <a:pPr lvl="1">
              <a:lnSpc>
                <a:spcPct val="150000"/>
              </a:lnSpc>
              <a:spcBef>
                <a:spcPts val="0"/>
              </a:spcBef>
            </a:pPr>
            <a:r>
              <a:rPr lang="en-US" sz="2800" b="1" dirty="0">
                <a:solidFill>
                  <a:schemeClr val="bg1"/>
                </a:solidFill>
                <a:latin typeface="Arial Black" panose="020B0A04020102020204" pitchFamily="34" charset="0"/>
              </a:rPr>
              <a:t>(No: 46th of 58)</a:t>
            </a:r>
          </a:p>
          <a:p>
            <a:pPr>
              <a:lnSpc>
                <a:spcPct val="150000"/>
              </a:lnSpc>
              <a:spcBef>
                <a:spcPts val="0"/>
              </a:spcBef>
            </a:pPr>
            <a:r>
              <a:rPr lang="en-US" sz="3200" b="1" dirty="0">
                <a:solidFill>
                  <a:schemeClr val="bg1"/>
                </a:solidFill>
                <a:latin typeface="Arial Black" panose="020B0A04020102020204" pitchFamily="34" charset="0"/>
              </a:rPr>
              <a:t>Massive illegal immigration of 30-40 million annually </a:t>
            </a:r>
          </a:p>
          <a:p>
            <a:pPr lvl="1">
              <a:lnSpc>
                <a:spcPct val="150000"/>
              </a:lnSpc>
              <a:spcBef>
                <a:spcPts val="0"/>
              </a:spcBef>
            </a:pPr>
            <a:r>
              <a:rPr lang="en-US" sz="2800" b="1" dirty="0">
                <a:solidFill>
                  <a:schemeClr val="bg1"/>
                </a:solidFill>
                <a:latin typeface="Arial Black" panose="020B0A04020102020204" pitchFamily="34" charset="0"/>
              </a:rPr>
              <a:t>(actually at a 40 year low in 2016)</a:t>
            </a:r>
          </a:p>
          <a:p>
            <a:pPr>
              <a:lnSpc>
                <a:spcPct val="150000"/>
              </a:lnSpc>
              <a:spcBef>
                <a:spcPts val="0"/>
              </a:spcBef>
            </a:pPr>
            <a:r>
              <a:rPr lang="en-US" sz="3200" b="1" dirty="0">
                <a:solidFill>
                  <a:schemeClr val="bg1"/>
                </a:solidFill>
                <a:latin typeface="Arial Black" panose="020B0A04020102020204" pitchFamily="34" charset="0"/>
              </a:rPr>
              <a:t>Cheering Crowds in Jersey City on 9/11 (No)</a:t>
            </a:r>
          </a:p>
        </p:txBody>
      </p:sp>
    </p:spTree>
    <p:extLst>
      <p:ext uri="{BB962C8B-B14F-4D97-AF65-F5344CB8AC3E}">
        <p14:creationId xmlns:p14="http://schemas.microsoft.com/office/powerpoint/2010/main" val="3532430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3331-6B8A-4878-9558-EF622C675C71}"/>
              </a:ext>
            </a:extLst>
          </p:cNvPr>
          <p:cNvSpPr>
            <a:spLocks noGrp="1"/>
          </p:cNvSpPr>
          <p:nvPr>
            <p:ph type="title"/>
          </p:nvPr>
        </p:nvSpPr>
        <p:spPr>
          <a:xfrm>
            <a:off x="838200" y="365125"/>
            <a:ext cx="10515600" cy="793115"/>
          </a:xfrm>
        </p:spPr>
        <p:txBody>
          <a:bodyPr/>
          <a:lstStyle/>
          <a:p>
            <a:r>
              <a:rPr lang="en-US" dirty="0">
                <a:latin typeface="Arial Black" panose="020B0A04020102020204" pitchFamily="34" charset="0"/>
              </a:rPr>
              <a:t>4. Attacks on the Press</a:t>
            </a:r>
          </a:p>
        </p:txBody>
      </p:sp>
      <p:sp>
        <p:nvSpPr>
          <p:cNvPr id="3" name="Content Placeholder 2">
            <a:extLst>
              <a:ext uri="{FF2B5EF4-FFF2-40B4-BE49-F238E27FC236}">
                <a16:creationId xmlns:a16="http://schemas.microsoft.com/office/drawing/2014/main" id="{FE5840FB-6138-4FAA-8A12-50C21CC44A69}"/>
              </a:ext>
            </a:extLst>
          </p:cNvPr>
          <p:cNvSpPr>
            <a:spLocks noGrp="1"/>
          </p:cNvSpPr>
          <p:nvPr>
            <p:ph idx="1"/>
          </p:nvPr>
        </p:nvSpPr>
        <p:spPr>
          <a:xfrm>
            <a:off x="381000" y="1280160"/>
            <a:ext cx="11506200" cy="4896803"/>
          </a:xfrm>
        </p:spPr>
        <p:txBody>
          <a:bodyPr/>
          <a:lstStyle/>
          <a:p>
            <a:r>
              <a:rPr lang="en-US" sz="3200" dirty="0">
                <a:latin typeface="Arial Black" panose="020B0A04020102020204" pitchFamily="34" charset="0"/>
              </a:rPr>
              <a:t>“pathetic” “disgraceful” “sick”</a:t>
            </a:r>
          </a:p>
          <a:p>
            <a:r>
              <a:rPr lang="en-US" sz="3200" dirty="0">
                <a:latin typeface="Arial Black" panose="020B0A04020102020204" pitchFamily="34" charset="0"/>
              </a:rPr>
              <a:t>Vs. Jeff Bezos, owner of </a:t>
            </a:r>
            <a:r>
              <a:rPr lang="en-US" sz="3200" i="1" dirty="0">
                <a:latin typeface="Arial Black" panose="020B0A04020102020204" pitchFamily="34" charset="0"/>
              </a:rPr>
              <a:t>Washington Post </a:t>
            </a:r>
            <a:r>
              <a:rPr lang="en-US" sz="3200" dirty="0">
                <a:latin typeface="Arial Black" panose="020B0A04020102020204" pitchFamily="34" charset="0"/>
              </a:rPr>
              <a:t>and Amazon</a:t>
            </a:r>
          </a:p>
          <a:p>
            <a:r>
              <a:rPr lang="en-US" sz="3200" dirty="0">
                <a:latin typeface="Arial Black" panose="020B0A04020102020204" pitchFamily="34" charset="0"/>
              </a:rPr>
              <a:t>Encouraging violence and harassment of reporters</a:t>
            </a:r>
          </a:p>
          <a:p>
            <a:endParaRPr lang="en-US" dirty="0"/>
          </a:p>
        </p:txBody>
      </p:sp>
      <p:pic>
        <p:nvPicPr>
          <p:cNvPr id="4" name="Picture 3">
            <a:extLst>
              <a:ext uri="{FF2B5EF4-FFF2-40B4-BE49-F238E27FC236}">
                <a16:creationId xmlns:a16="http://schemas.microsoft.com/office/drawing/2014/main" id="{5E7983B9-9D06-4FD2-A333-1802DF9E896F}"/>
              </a:ext>
            </a:extLst>
          </p:cNvPr>
          <p:cNvPicPr>
            <a:picLocks noChangeAspect="1"/>
          </p:cNvPicPr>
          <p:nvPr/>
        </p:nvPicPr>
        <p:blipFill>
          <a:blip r:embed="rId2"/>
          <a:stretch>
            <a:fillRect/>
          </a:stretch>
        </p:blipFill>
        <p:spPr>
          <a:xfrm>
            <a:off x="5501640" y="3581400"/>
            <a:ext cx="6583680" cy="2911475"/>
          </a:xfrm>
          <a:prstGeom prst="rect">
            <a:avLst/>
          </a:prstGeom>
        </p:spPr>
      </p:pic>
    </p:spTree>
    <p:extLst>
      <p:ext uri="{BB962C8B-B14F-4D97-AF65-F5344CB8AC3E}">
        <p14:creationId xmlns:p14="http://schemas.microsoft.com/office/powerpoint/2010/main" val="3985934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B179-FA53-4D91-BBF4-8314B6EFF345}"/>
              </a:ext>
            </a:extLst>
          </p:cNvPr>
          <p:cNvSpPr>
            <a:spLocks noGrp="1"/>
          </p:cNvSpPr>
          <p:nvPr>
            <p:ph type="title"/>
          </p:nvPr>
        </p:nvSpPr>
        <p:spPr>
          <a:xfrm>
            <a:off x="397840" y="365125"/>
            <a:ext cx="11535080" cy="1325563"/>
          </a:xfrm>
        </p:spPr>
        <p:txBody>
          <a:bodyPr>
            <a:normAutofit/>
          </a:bodyPr>
          <a:lstStyle/>
          <a:p>
            <a:r>
              <a:rPr lang="en-US" dirty="0">
                <a:latin typeface="Arial Black" panose="020B0A04020102020204" pitchFamily="34" charset="0"/>
              </a:rPr>
              <a:t>5. Attacks on Institutions:</a:t>
            </a:r>
            <a:br>
              <a:rPr lang="en-US" dirty="0">
                <a:latin typeface="Arial Black" panose="020B0A04020102020204" pitchFamily="34" charset="0"/>
              </a:rPr>
            </a:br>
            <a:r>
              <a:rPr lang="en-US" sz="3200" dirty="0">
                <a:latin typeface="Arial Black" panose="020B0A04020102020204" pitchFamily="34" charset="0"/>
              </a:rPr>
              <a:t>Trump vs The Intelligence Community</a:t>
            </a:r>
            <a:endParaRPr lang="en-US" dirty="0">
              <a:latin typeface="Arial Black" panose="020B0A04020102020204" pitchFamily="34" charset="0"/>
            </a:endParaRPr>
          </a:p>
        </p:txBody>
      </p:sp>
      <p:pic>
        <p:nvPicPr>
          <p:cNvPr id="4" name="Content Placeholder 3">
            <a:extLst>
              <a:ext uri="{FF2B5EF4-FFF2-40B4-BE49-F238E27FC236}">
                <a16:creationId xmlns:a16="http://schemas.microsoft.com/office/drawing/2014/main" id="{5D67DF24-9589-4B70-9665-E66C4F123B29}"/>
              </a:ext>
            </a:extLst>
          </p:cNvPr>
          <p:cNvPicPr>
            <a:picLocks noGrp="1" noChangeAspect="1"/>
          </p:cNvPicPr>
          <p:nvPr>
            <p:ph idx="1"/>
          </p:nvPr>
        </p:nvPicPr>
        <p:blipFill>
          <a:blip r:embed="rId3"/>
          <a:stretch>
            <a:fillRect/>
          </a:stretch>
        </p:blipFill>
        <p:spPr>
          <a:xfrm>
            <a:off x="397840" y="2590800"/>
            <a:ext cx="5456580" cy="3261360"/>
          </a:xfrm>
          <a:prstGeom prst="rect">
            <a:avLst/>
          </a:prstGeom>
        </p:spPr>
      </p:pic>
      <p:pic>
        <p:nvPicPr>
          <p:cNvPr id="5" name="Picture 4">
            <a:extLst>
              <a:ext uri="{FF2B5EF4-FFF2-40B4-BE49-F238E27FC236}">
                <a16:creationId xmlns:a16="http://schemas.microsoft.com/office/drawing/2014/main" id="{2AEFF98F-7F7D-44D9-9B10-B194A7B41B9E}"/>
              </a:ext>
            </a:extLst>
          </p:cNvPr>
          <p:cNvPicPr>
            <a:picLocks noChangeAspect="1"/>
          </p:cNvPicPr>
          <p:nvPr/>
        </p:nvPicPr>
        <p:blipFill>
          <a:blip r:embed="rId4"/>
          <a:stretch>
            <a:fillRect/>
          </a:stretch>
        </p:blipFill>
        <p:spPr>
          <a:xfrm>
            <a:off x="6579821" y="1858328"/>
            <a:ext cx="5214339" cy="4329112"/>
          </a:xfrm>
          <a:prstGeom prst="rect">
            <a:avLst/>
          </a:prstGeom>
        </p:spPr>
      </p:pic>
    </p:spTree>
    <p:extLst>
      <p:ext uri="{BB962C8B-B14F-4D97-AF65-F5344CB8AC3E}">
        <p14:creationId xmlns:p14="http://schemas.microsoft.com/office/powerpoint/2010/main" val="4262981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A217-4C63-4B63-BC1A-E02E715F73C8}"/>
              </a:ext>
            </a:extLst>
          </p:cNvPr>
          <p:cNvSpPr>
            <a:spLocks noGrp="1"/>
          </p:cNvSpPr>
          <p:nvPr>
            <p:ph type="title"/>
          </p:nvPr>
        </p:nvSpPr>
        <p:spPr>
          <a:xfrm>
            <a:off x="304800" y="365125"/>
            <a:ext cx="11049000" cy="1325563"/>
          </a:xfrm>
        </p:spPr>
        <p:txBody>
          <a:bodyPr/>
          <a:lstStyle/>
          <a:p>
            <a:r>
              <a:rPr lang="en-US" b="1" dirty="0">
                <a:latin typeface="Arial Black" panose="020B0A04020102020204" pitchFamily="34" charset="0"/>
              </a:rPr>
              <a:t>5. Attacks on Institutions:</a:t>
            </a:r>
            <a:br>
              <a:rPr lang="en-US" b="1" dirty="0">
                <a:latin typeface="Arial Black" panose="020B0A04020102020204" pitchFamily="34" charset="0"/>
              </a:rPr>
            </a:br>
            <a:r>
              <a:rPr lang="en-US" sz="3600" b="1" dirty="0">
                <a:latin typeface="Arial Black" panose="020B0A04020102020204" pitchFamily="34" charset="0"/>
              </a:rPr>
              <a:t>Trump vs. The Justice Department</a:t>
            </a:r>
            <a:endParaRPr lang="en-US" b="1"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E63602C-DEE4-4ECB-B214-8C1A7A9018A6}"/>
              </a:ext>
            </a:extLst>
          </p:cNvPr>
          <p:cNvSpPr>
            <a:spLocks noGrp="1"/>
          </p:cNvSpPr>
          <p:nvPr>
            <p:ph idx="1"/>
          </p:nvPr>
        </p:nvSpPr>
        <p:spPr>
          <a:xfrm>
            <a:off x="304800" y="1825625"/>
            <a:ext cx="11049000" cy="4351338"/>
          </a:xfrm>
        </p:spPr>
        <p:txBody>
          <a:bodyPr/>
          <a:lstStyle/>
          <a:p>
            <a:pPr marL="0" indent="0">
              <a:buNone/>
            </a:pPr>
            <a:r>
              <a:rPr lang="en-US" dirty="0"/>
              <a:t>Attorney General </a:t>
            </a:r>
          </a:p>
          <a:p>
            <a:pPr marL="0" indent="0">
              <a:buNone/>
            </a:pPr>
            <a:r>
              <a:rPr lang="en-US" dirty="0"/>
              <a:t>Jeff Sessions, 2017-2018</a:t>
            </a:r>
          </a:p>
        </p:txBody>
      </p:sp>
      <p:pic>
        <p:nvPicPr>
          <p:cNvPr id="4" name="Picture 3">
            <a:extLst>
              <a:ext uri="{FF2B5EF4-FFF2-40B4-BE49-F238E27FC236}">
                <a16:creationId xmlns:a16="http://schemas.microsoft.com/office/drawing/2014/main" id="{29E1828C-F7C3-44BC-A358-DFF57D531CCC}"/>
              </a:ext>
            </a:extLst>
          </p:cNvPr>
          <p:cNvPicPr>
            <a:picLocks noChangeAspect="1"/>
          </p:cNvPicPr>
          <p:nvPr/>
        </p:nvPicPr>
        <p:blipFill>
          <a:blip r:embed="rId3"/>
          <a:stretch>
            <a:fillRect/>
          </a:stretch>
        </p:blipFill>
        <p:spPr>
          <a:xfrm>
            <a:off x="487680" y="3079116"/>
            <a:ext cx="2865120" cy="3485197"/>
          </a:xfrm>
          <a:prstGeom prst="rect">
            <a:avLst/>
          </a:prstGeom>
        </p:spPr>
      </p:pic>
      <p:pic>
        <p:nvPicPr>
          <p:cNvPr id="5" name="Picture 4">
            <a:extLst>
              <a:ext uri="{FF2B5EF4-FFF2-40B4-BE49-F238E27FC236}">
                <a16:creationId xmlns:a16="http://schemas.microsoft.com/office/drawing/2014/main" id="{B2B873E7-6F63-41BB-917B-1223395EBF98}"/>
              </a:ext>
            </a:extLst>
          </p:cNvPr>
          <p:cNvPicPr>
            <a:picLocks noChangeAspect="1"/>
          </p:cNvPicPr>
          <p:nvPr/>
        </p:nvPicPr>
        <p:blipFill>
          <a:blip r:embed="rId4"/>
          <a:stretch>
            <a:fillRect/>
          </a:stretch>
        </p:blipFill>
        <p:spPr>
          <a:xfrm>
            <a:off x="4937760" y="1845311"/>
            <a:ext cx="6727509" cy="2312034"/>
          </a:xfrm>
          <a:prstGeom prst="rect">
            <a:avLst/>
          </a:prstGeom>
        </p:spPr>
      </p:pic>
      <p:pic>
        <p:nvPicPr>
          <p:cNvPr id="6" name="Picture 5">
            <a:extLst>
              <a:ext uri="{FF2B5EF4-FFF2-40B4-BE49-F238E27FC236}">
                <a16:creationId xmlns:a16="http://schemas.microsoft.com/office/drawing/2014/main" id="{093527C5-6E29-4A7A-8B7E-490F2CC5D21D}"/>
              </a:ext>
            </a:extLst>
          </p:cNvPr>
          <p:cNvPicPr>
            <a:picLocks noChangeAspect="1"/>
          </p:cNvPicPr>
          <p:nvPr/>
        </p:nvPicPr>
        <p:blipFill>
          <a:blip r:embed="rId5"/>
          <a:stretch>
            <a:fillRect/>
          </a:stretch>
        </p:blipFill>
        <p:spPr>
          <a:xfrm>
            <a:off x="4937760" y="4267199"/>
            <a:ext cx="6727509" cy="2174241"/>
          </a:xfrm>
          <a:prstGeom prst="rect">
            <a:avLst/>
          </a:prstGeom>
        </p:spPr>
      </p:pic>
    </p:spTree>
    <p:extLst>
      <p:ext uri="{BB962C8B-B14F-4D97-AF65-F5344CB8AC3E}">
        <p14:creationId xmlns:p14="http://schemas.microsoft.com/office/powerpoint/2010/main" val="3926637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96BF2-3253-4737-AF17-B0F5E20DEFA7}"/>
              </a:ext>
            </a:extLst>
          </p:cNvPr>
          <p:cNvSpPr>
            <a:spLocks noGrp="1"/>
          </p:cNvSpPr>
          <p:nvPr>
            <p:ph type="title"/>
          </p:nvPr>
        </p:nvSpPr>
        <p:spPr/>
        <p:txBody>
          <a:bodyPr/>
          <a:lstStyle/>
          <a:p>
            <a:r>
              <a:rPr lang="en-US" dirty="0">
                <a:latin typeface="Arial Black" panose="020B0A04020102020204" pitchFamily="34" charset="0"/>
              </a:rPr>
              <a:t>To Delegitimize Enemies</a:t>
            </a:r>
            <a:endParaRPr lang="en-US" dirty="0"/>
          </a:p>
        </p:txBody>
      </p:sp>
      <p:sp>
        <p:nvSpPr>
          <p:cNvPr id="3" name="Content Placeholder 2">
            <a:extLst>
              <a:ext uri="{FF2B5EF4-FFF2-40B4-BE49-F238E27FC236}">
                <a16:creationId xmlns:a16="http://schemas.microsoft.com/office/drawing/2014/main" id="{6C8191A7-608D-4A27-87EC-E4BF8CB3757F}"/>
              </a:ext>
            </a:extLst>
          </p:cNvPr>
          <p:cNvSpPr>
            <a:spLocks noGrp="1"/>
          </p:cNvSpPr>
          <p:nvPr>
            <p:ph idx="1"/>
          </p:nvPr>
        </p:nvSpPr>
        <p:spPr/>
        <p:txBody>
          <a:bodyPr>
            <a:normAutofit/>
          </a:bodyPr>
          <a:lstStyle/>
          <a:p>
            <a:r>
              <a:rPr lang="en-US" sz="3600" dirty="0">
                <a:latin typeface="Arial Black" panose="020B0A04020102020204" pitchFamily="34" charset="0"/>
              </a:rPr>
              <a:t>Political opponents of the leader are liars, cheat, criminals</a:t>
            </a:r>
          </a:p>
          <a:p>
            <a:r>
              <a:rPr lang="en-US" sz="3600" dirty="0">
                <a:latin typeface="Arial Black" panose="020B0A04020102020204" pitchFamily="34" charset="0"/>
              </a:rPr>
              <a:t>No criticism is legitimate</a:t>
            </a:r>
          </a:p>
          <a:p>
            <a:r>
              <a:rPr lang="en-US" sz="3600" dirty="0">
                <a:latin typeface="Arial Black" panose="020B0A04020102020204" pitchFamily="34" charset="0"/>
              </a:rPr>
              <a:t>Political opponents are bad actors</a:t>
            </a:r>
          </a:p>
          <a:p>
            <a:r>
              <a:rPr lang="en-US" sz="3600" dirty="0">
                <a:latin typeface="Arial Black" panose="020B0A04020102020204" pitchFamily="34" charset="0"/>
              </a:rPr>
              <a:t>Paranoia as Policy</a:t>
            </a:r>
          </a:p>
          <a:p>
            <a:r>
              <a:rPr lang="en-US" sz="3600" dirty="0">
                <a:latin typeface="Arial Black" panose="020B0A04020102020204" pitchFamily="34" charset="0"/>
              </a:rPr>
              <a:t>We – real Americans -- are under siege</a:t>
            </a:r>
          </a:p>
        </p:txBody>
      </p:sp>
    </p:spTree>
    <p:extLst>
      <p:ext uri="{BB962C8B-B14F-4D97-AF65-F5344CB8AC3E}">
        <p14:creationId xmlns:p14="http://schemas.microsoft.com/office/powerpoint/2010/main" val="276792808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1059</Words>
  <Application>Microsoft Office PowerPoint</Application>
  <PresentationFormat>Widescreen</PresentationFormat>
  <Paragraphs>90</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Black</vt:lpstr>
      <vt:lpstr>Calibri</vt:lpstr>
      <vt:lpstr>Calibri Light</vt:lpstr>
      <vt:lpstr>1_Office Theme</vt:lpstr>
      <vt:lpstr>Populist Nationalism or Neo-Authoritarianism</vt:lpstr>
      <vt:lpstr>To Establish Authority</vt:lpstr>
      <vt:lpstr>1. Personalistic Rule</vt:lpstr>
      <vt:lpstr>2. Conspiracy Theories</vt:lpstr>
      <vt:lpstr>3. “Alternative Facts”  PolitiFact Tracking of Trump Statements</vt:lpstr>
      <vt:lpstr>4. Attacks on the Press</vt:lpstr>
      <vt:lpstr>5. Attacks on Institutions: Trump vs The Intelligence Community</vt:lpstr>
      <vt:lpstr>5. Attacks on Institutions: Trump vs. The Justice Department</vt:lpstr>
      <vt:lpstr>To Delegitimize Enemies</vt:lpstr>
      <vt:lpstr>1. Scapegoating</vt:lpstr>
      <vt:lpstr>2. Trolling of Critics or Rivals Compendium of Trump Twitter Insults</vt:lpstr>
      <vt:lpstr>3. Encouraging Violence against Press and Political Opponents</vt:lpstr>
      <vt:lpstr>4. Calls for Jailing Political Opponents</vt:lpstr>
      <vt:lpstr>5. Declaration of Fraud at Elections that Don’t Go as Planned</vt:lpstr>
      <vt:lpstr>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Newmann</dc:creator>
  <cp:lastModifiedBy>William W Newmann</cp:lastModifiedBy>
  <cp:revision>23</cp:revision>
  <dcterms:created xsi:type="dcterms:W3CDTF">2020-04-24T18:33:42Z</dcterms:created>
  <dcterms:modified xsi:type="dcterms:W3CDTF">2022-12-05T18:59:12Z</dcterms:modified>
</cp:coreProperties>
</file>