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338" r:id="rId2"/>
    <p:sldId id="339" r:id="rId3"/>
    <p:sldId id="340" r:id="rId4"/>
    <p:sldId id="342" r:id="rId5"/>
    <p:sldId id="341" r:id="rId6"/>
    <p:sldId id="365" r:id="rId7"/>
    <p:sldId id="343" r:id="rId8"/>
    <p:sldId id="366" r:id="rId9"/>
    <p:sldId id="367" r:id="rId10"/>
    <p:sldId id="356" r:id="rId11"/>
    <p:sldId id="344" r:id="rId12"/>
    <p:sldId id="355" r:id="rId13"/>
    <p:sldId id="317" r:id="rId14"/>
    <p:sldId id="318" r:id="rId15"/>
    <p:sldId id="319" r:id="rId16"/>
    <p:sldId id="320" r:id="rId17"/>
    <p:sldId id="257" r:id="rId18"/>
    <p:sldId id="258" r:id="rId19"/>
    <p:sldId id="260" r:id="rId20"/>
    <p:sldId id="261" r:id="rId21"/>
    <p:sldId id="301" r:id="rId22"/>
    <p:sldId id="302" r:id="rId23"/>
    <p:sldId id="259" r:id="rId24"/>
    <p:sldId id="262" r:id="rId25"/>
    <p:sldId id="268" r:id="rId26"/>
    <p:sldId id="321" r:id="rId27"/>
    <p:sldId id="264" r:id="rId28"/>
    <p:sldId id="323" r:id="rId29"/>
    <p:sldId id="334" r:id="rId30"/>
    <p:sldId id="324" r:id="rId31"/>
    <p:sldId id="322" r:id="rId32"/>
    <p:sldId id="336" r:id="rId33"/>
    <p:sldId id="357" r:id="rId34"/>
    <p:sldId id="346" r:id="rId35"/>
    <p:sldId id="347" r:id="rId36"/>
    <p:sldId id="345" r:id="rId37"/>
    <p:sldId id="348" r:id="rId38"/>
    <p:sldId id="349" r:id="rId39"/>
    <p:sldId id="351" r:id="rId40"/>
    <p:sldId id="354" r:id="rId41"/>
    <p:sldId id="353" r:id="rId42"/>
    <p:sldId id="335" r:id="rId43"/>
    <p:sldId id="337" r:id="rId44"/>
    <p:sldId id="358" r:id="rId45"/>
    <p:sldId id="359" r:id="rId46"/>
    <p:sldId id="360" r:id="rId47"/>
    <p:sldId id="361" r:id="rId48"/>
    <p:sldId id="362" r:id="rId49"/>
    <p:sldId id="363" r:id="rId50"/>
    <p:sldId id="364"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98" autoAdjust="0"/>
    <p:restoredTop sz="82342" autoAdjust="0"/>
  </p:normalViewPr>
  <p:slideViewPr>
    <p:cSldViewPr snapToGrid="0">
      <p:cViewPr varScale="1">
        <p:scale>
          <a:sx n="89" d="100"/>
          <a:sy n="89" d="100"/>
        </p:scale>
        <p:origin x="108" y="138"/>
      </p:cViewPr>
      <p:guideLst/>
    </p:cSldViewPr>
  </p:slideViewPr>
  <p:notesTextViewPr>
    <p:cViewPr>
      <p:scale>
        <a:sx n="200" d="100"/>
        <a:sy n="200" d="100"/>
      </p:scale>
      <p:origin x="0" y="0"/>
    </p:cViewPr>
  </p:notesTextViewPr>
  <p:notesViewPr>
    <p:cSldViewPr snapToGrid="0">
      <p:cViewPr varScale="1">
        <p:scale>
          <a:sx n="83" d="100"/>
          <a:sy n="83" d="100"/>
        </p:scale>
        <p:origin x="244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A8A954-5142-4FF7-B9A2-8CACC2DEE56A}" type="doc">
      <dgm:prSet loTypeId="urn:microsoft.com/office/officeart/2005/8/layout/process1" loCatId="process" qsTypeId="urn:microsoft.com/office/officeart/2005/8/quickstyle/simple1" qsCatId="simple" csTypeId="urn:microsoft.com/office/officeart/2005/8/colors/accent1_2" csCatId="accent1" phldr="1"/>
      <dgm:spPr/>
    </dgm:pt>
    <dgm:pt modelId="{042D7DDF-1A4B-4A79-8764-031A5D2371C4}">
      <dgm:prSet phldrT="[Text]"/>
      <dgm:spPr/>
      <dgm:t>
        <a:bodyPr/>
        <a:lstStyle/>
        <a:p>
          <a:r>
            <a:rPr lang="en-US" dirty="0">
              <a:latin typeface="Arial Black" panose="020B0A04020102020204" pitchFamily="34" charset="0"/>
            </a:rPr>
            <a:t>Democratic National Committee Hacked</a:t>
          </a:r>
        </a:p>
      </dgm:t>
    </dgm:pt>
    <dgm:pt modelId="{2BDA59F8-225B-49DB-A66F-4F8E25ECEF53}" type="parTrans" cxnId="{EB88AB6D-6F17-4592-8599-78874BE8693D}">
      <dgm:prSet/>
      <dgm:spPr/>
      <dgm:t>
        <a:bodyPr/>
        <a:lstStyle/>
        <a:p>
          <a:endParaRPr lang="en-US"/>
        </a:p>
      </dgm:t>
    </dgm:pt>
    <dgm:pt modelId="{17F4C4BE-1199-4565-B392-9699A08831C1}" type="sibTrans" cxnId="{EB88AB6D-6F17-4592-8599-78874BE8693D}">
      <dgm:prSet/>
      <dgm:spPr/>
      <dgm:t>
        <a:bodyPr/>
        <a:lstStyle/>
        <a:p>
          <a:endParaRPr lang="en-US"/>
        </a:p>
      </dgm:t>
    </dgm:pt>
    <dgm:pt modelId="{A4E9D1FA-8411-4B76-A5F9-B985C1ACF611}">
      <dgm:prSet phldrT="[Text]"/>
      <dgm:spPr/>
      <dgm:t>
        <a:bodyPr/>
        <a:lstStyle/>
        <a:p>
          <a:r>
            <a:rPr lang="en-US" dirty="0">
              <a:latin typeface="Arial Black" panose="020B0A04020102020204" pitchFamily="34" charset="0"/>
            </a:rPr>
            <a:t>Russian Intelligence and non-governmental groups</a:t>
          </a:r>
        </a:p>
      </dgm:t>
    </dgm:pt>
    <dgm:pt modelId="{1DD01727-4B5A-4D0D-90AE-B31D19C1AA23}" type="parTrans" cxnId="{EB81693A-FF5D-43ED-AC44-3823DDC44010}">
      <dgm:prSet/>
      <dgm:spPr/>
      <dgm:t>
        <a:bodyPr/>
        <a:lstStyle/>
        <a:p>
          <a:endParaRPr lang="en-US"/>
        </a:p>
      </dgm:t>
    </dgm:pt>
    <dgm:pt modelId="{9949B6F6-85ED-4B8F-9646-CE3208B8FBBA}" type="sibTrans" cxnId="{EB81693A-FF5D-43ED-AC44-3823DDC44010}">
      <dgm:prSet/>
      <dgm:spPr/>
      <dgm:t>
        <a:bodyPr/>
        <a:lstStyle/>
        <a:p>
          <a:endParaRPr lang="en-US"/>
        </a:p>
      </dgm:t>
    </dgm:pt>
    <dgm:pt modelId="{7201CDB5-4F39-4CBE-8F76-2200A0158B56}">
      <dgm:prSet phldrT="[Text]"/>
      <dgm:spPr/>
      <dgm:t>
        <a:bodyPr/>
        <a:lstStyle/>
        <a:p>
          <a:r>
            <a:rPr lang="en-US" dirty="0">
              <a:latin typeface="Arial Black" panose="020B0A04020102020204" pitchFamily="34" charset="0"/>
            </a:rPr>
            <a:t>Wikileaks Releases Emails from Campaign</a:t>
          </a:r>
        </a:p>
      </dgm:t>
    </dgm:pt>
    <dgm:pt modelId="{473D0FBF-B009-4B49-92FE-5D69B4DC5FB5}" type="parTrans" cxnId="{221735A4-7DB4-4AB1-BD1D-24FFA138B477}">
      <dgm:prSet/>
      <dgm:spPr/>
      <dgm:t>
        <a:bodyPr/>
        <a:lstStyle/>
        <a:p>
          <a:endParaRPr lang="en-US"/>
        </a:p>
      </dgm:t>
    </dgm:pt>
    <dgm:pt modelId="{F6CBC156-1EFD-43B9-BADE-FE9461022CC7}" type="sibTrans" cxnId="{221735A4-7DB4-4AB1-BD1D-24FFA138B477}">
      <dgm:prSet/>
      <dgm:spPr/>
      <dgm:t>
        <a:bodyPr/>
        <a:lstStyle/>
        <a:p>
          <a:endParaRPr lang="en-US"/>
        </a:p>
      </dgm:t>
    </dgm:pt>
    <dgm:pt modelId="{B3264202-C234-453F-B88A-0920FCBF073E}" type="pres">
      <dgm:prSet presAssocID="{19A8A954-5142-4FF7-B9A2-8CACC2DEE56A}" presName="Name0" presStyleCnt="0">
        <dgm:presLayoutVars>
          <dgm:dir/>
          <dgm:resizeHandles val="exact"/>
        </dgm:presLayoutVars>
      </dgm:prSet>
      <dgm:spPr/>
    </dgm:pt>
    <dgm:pt modelId="{B010962D-C766-48B0-BFD2-DEE2A428B7A5}" type="pres">
      <dgm:prSet presAssocID="{042D7DDF-1A4B-4A79-8764-031A5D2371C4}" presName="node" presStyleLbl="node1" presStyleIdx="0" presStyleCnt="3" custLinFactNeighborX="-836" custLinFactNeighborY="-51491">
        <dgm:presLayoutVars>
          <dgm:bulletEnabled val="1"/>
        </dgm:presLayoutVars>
      </dgm:prSet>
      <dgm:spPr/>
      <dgm:t>
        <a:bodyPr/>
        <a:lstStyle/>
        <a:p>
          <a:endParaRPr lang="en-US"/>
        </a:p>
      </dgm:t>
    </dgm:pt>
    <dgm:pt modelId="{28874EF5-DFCB-4864-AFE7-827A66B3A956}" type="pres">
      <dgm:prSet presAssocID="{17F4C4BE-1199-4565-B392-9699A08831C1}" presName="sibTrans" presStyleLbl="sibTrans2D1" presStyleIdx="0" presStyleCnt="2"/>
      <dgm:spPr/>
      <dgm:t>
        <a:bodyPr/>
        <a:lstStyle/>
        <a:p>
          <a:endParaRPr lang="en-US"/>
        </a:p>
      </dgm:t>
    </dgm:pt>
    <dgm:pt modelId="{D4C985CC-C55D-40CE-AA48-E1D0932F745E}" type="pres">
      <dgm:prSet presAssocID="{17F4C4BE-1199-4565-B392-9699A08831C1}" presName="connectorText" presStyleLbl="sibTrans2D1" presStyleIdx="0" presStyleCnt="2"/>
      <dgm:spPr/>
      <dgm:t>
        <a:bodyPr/>
        <a:lstStyle/>
        <a:p>
          <a:endParaRPr lang="en-US"/>
        </a:p>
      </dgm:t>
    </dgm:pt>
    <dgm:pt modelId="{8B1AC05C-C7CA-4F2A-992A-521CBC64E3D1}" type="pres">
      <dgm:prSet presAssocID="{A4E9D1FA-8411-4B76-A5F9-B985C1ACF611}" presName="node" presStyleLbl="node1" presStyleIdx="1" presStyleCnt="3" custLinFactNeighborX="-13103" custLinFactNeighborY="-52411">
        <dgm:presLayoutVars>
          <dgm:bulletEnabled val="1"/>
        </dgm:presLayoutVars>
      </dgm:prSet>
      <dgm:spPr/>
      <dgm:t>
        <a:bodyPr/>
        <a:lstStyle/>
        <a:p>
          <a:endParaRPr lang="en-US"/>
        </a:p>
      </dgm:t>
    </dgm:pt>
    <dgm:pt modelId="{9B82AA44-1777-4CB1-AD57-30EF9F1F82A6}" type="pres">
      <dgm:prSet presAssocID="{9949B6F6-85ED-4B8F-9646-CE3208B8FBBA}" presName="sibTrans" presStyleLbl="sibTrans2D1" presStyleIdx="1" presStyleCnt="2"/>
      <dgm:spPr/>
      <dgm:t>
        <a:bodyPr/>
        <a:lstStyle/>
        <a:p>
          <a:endParaRPr lang="en-US"/>
        </a:p>
      </dgm:t>
    </dgm:pt>
    <dgm:pt modelId="{000CAD74-4DD6-4014-AE1C-589E087C81DA}" type="pres">
      <dgm:prSet presAssocID="{9949B6F6-85ED-4B8F-9646-CE3208B8FBBA}" presName="connectorText" presStyleLbl="sibTrans2D1" presStyleIdx="1" presStyleCnt="2"/>
      <dgm:spPr/>
      <dgm:t>
        <a:bodyPr/>
        <a:lstStyle/>
        <a:p>
          <a:endParaRPr lang="en-US"/>
        </a:p>
      </dgm:t>
    </dgm:pt>
    <dgm:pt modelId="{110D9069-8946-412D-B3CD-0DA72A826C71}" type="pres">
      <dgm:prSet presAssocID="{7201CDB5-4F39-4CBE-8F76-2200A0158B56}" presName="node" presStyleLbl="node1" presStyleIdx="2" presStyleCnt="3" custLinFactNeighborX="837" custLinFactNeighborY="-53330">
        <dgm:presLayoutVars>
          <dgm:bulletEnabled val="1"/>
        </dgm:presLayoutVars>
      </dgm:prSet>
      <dgm:spPr/>
      <dgm:t>
        <a:bodyPr/>
        <a:lstStyle/>
        <a:p>
          <a:endParaRPr lang="en-US"/>
        </a:p>
      </dgm:t>
    </dgm:pt>
  </dgm:ptLst>
  <dgm:cxnLst>
    <dgm:cxn modelId="{F2C3819A-6E59-482D-AA95-4E2394EA42C5}" type="presOf" srcId="{9949B6F6-85ED-4B8F-9646-CE3208B8FBBA}" destId="{9B82AA44-1777-4CB1-AD57-30EF9F1F82A6}" srcOrd="0" destOrd="0" presId="urn:microsoft.com/office/officeart/2005/8/layout/process1"/>
    <dgm:cxn modelId="{46930107-CC29-4687-999B-1B268724CE85}" type="presOf" srcId="{042D7DDF-1A4B-4A79-8764-031A5D2371C4}" destId="{B010962D-C766-48B0-BFD2-DEE2A428B7A5}" srcOrd="0" destOrd="0" presId="urn:microsoft.com/office/officeart/2005/8/layout/process1"/>
    <dgm:cxn modelId="{6BC30E31-6D17-487D-8D08-4E0E869E23CD}" type="presOf" srcId="{17F4C4BE-1199-4565-B392-9699A08831C1}" destId="{28874EF5-DFCB-4864-AFE7-827A66B3A956}" srcOrd="0" destOrd="0" presId="urn:microsoft.com/office/officeart/2005/8/layout/process1"/>
    <dgm:cxn modelId="{EB81693A-FF5D-43ED-AC44-3823DDC44010}" srcId="{19A8A954-5142-4FF7-B9A2-8CACC2DEE56A}" destId="{A4E9D1FA-8411-4B76-A5F9-B985C1ACF611}" srcOrd="1" destOrd="0" parTransId="{1DD01727-4B5A-4D0D-90AE-B31D19C1AA23}" sibTransId="{9949B6F6-85ED-4B8F-9646-CE3208B8FBBA}"/>
    <dgm:cxn modelId="{DE15F69E-AECC-48BB-AEE1-8737D8DAF186}" type="presOf" srcId="{7201CDB5-4F39-4CBE-8F76-2200A0158B56}" destId="{110D9069-8946-412D-B3CD-0DA72A826C71}" srcOrd="0" destOrd="0" presId="urn:microsoft.com/office/officeart/2005/8/layout/process1"/>
    <dgm:cxn modelId="{A1852319-0D1D-443B-B5D1-BBD417C0025C}" type="presOf" srcId="{19A8A954-5142-4FF7-B9A2-8CACC2DEE56A}" destId="{B3264202-C234-453F-B88A-0920FCBF073E}" srcOrd="0" destOrd="0" presId="urn:microsoft.com/office/officeart/2005/8/layout/process1"/>
    <dgm:cxn modelId="{EB88AB6D-6F17-4592-8599-78874BE8693D}" srcId="{19A8A954-5142-4FF7-B9A2-8CACC2DEE56A}" destId="{042D7DDF-1A4B-4A79-8764-031A5D2371C4}" srcOrd="0" destOrd="0" parTransId="{2BDA59F8-225B-49DB-A66F-4F8E25ECEF53}" sibTransId="{17F4C4BE-1199-4565-B392-9699A08831C1}"/>
    <dgm:cxn modelId="{A5C3396B-76C0-4ED8-919F-7A9C8ADD7E17}" type="presOf" srcId="{A4E9D1FA-8411-4B76-A5F9-B985C1ACF611}" destId="{8B1AC05C-C7CA-4F2A-992A-521CBC64E3D1}" srcOrd="0" destOrd="0" presId="urn:microsoft.com/office/officeart/2005/8/layout/process1"/>
    <dgm:cxn modelId="{EE1C6A6D-BBB3-459D-87A4-C4E70FE5C2B0}" type="presOf" srcId="{17F4C4BE-1199-4565-B392-9699A08831C1}" destId="{D4C985CC-C55D-40CE-AA48-E1D0932F745E}" srcOrd="1" destOrd="0" presId="urn:microsoft.com/office/officeart/2005/8/layout/process1"/>
    <dgm:cxn modelId="{221735A4-7DB4-4AB1-BD1D-24FFA138B477}" srcId="{19A8A954-5142-4FF7-B9A2-8CACC2DEE56A}" destId="{7201CDB5-4F39-4CBE-8F76-2200A0158B56}" srcOrd="2" destOrd="0" parTransId="{473D0FBF-B009-4B49-92FE-5D69B4DC5FB5}" sibTransId="{F6CBC156-1EFD-43B9-BADE-FE9461022CC7}"/>
    <dgm:cxn modelId="{7BBE28EC-DDEF-4A56-8653-4A0904172DF5}" type="presOf" srcId="{9949B6F6-85ED-4B8F-9646-CE3208B8FBBA}" destId="{000CAD74-4DD6-4014-AE1C-589E087C81DA}" srcOrd="1" destOrd="0" presId="urn:microsoft.com/office/officeart/2005/8/layout/process1"/>
    <dgm:cxn modelId="{EAFA2311-135E-4A95-997C-F8268BEE8747}" type="presParOf" srcId="{B3264202-C234-453F-B88A-0920FCBF073E}" destId="{B010962D-C766-48B0-BFD2-DEE2A428B7A5}" srcOrd="0" destOrd="0" presId="urn:microsoft.com/office/officeart/2005/8/layout/process1"/>
    <dgm:cxn modelId="{944E5720-6B1F-45FF-A116-D0659D02CE95}" type="presParOf" srcId="{B3264202-C234-453F-B88A-0920FCBF073E}" destId="{28874EF5-DFCB-4864-AFE7-827A66B3A956}" srcOrd="1" destOrd="0" presId="urn:microsoft.com/office/officeart/2005/8/layout/process1"/>
    <dgm:cxn modelId="{DBFCC7B5-FB7D-4A3E-BD9B-34F57896B699}" type="presParOf" srcId="{28874EF5-DFCB-4864-AFE7-827A66B3A956}" destId="{D4C985CC-C55D-40CE-AA48-E1D0932F745E}" srcOrd="0" destOrd="0" presId="urn:microsoft.com/office/officeart/2005/8/layout/process1"/>
    <dgm:cxn modelId="{1194D1D9-E27B-49C3-BD24-68ED5A35D733}" type="presParOf" srcId="{B3264202-C234-453F-B88A-0920FCBF073E}" destId="{8B1AC05C-C7CA-4F2A-992A-521CBC64E3D1}" srcOrd="2" destOrd="0" presId="urn:microsoft.com/office/officeart/2005/8/layout/process1"/>
    <dgm:cxn modelId="{FDEE6EA6-C319-4DB1-B41E-DE336024149D}" type="presParOf" srcId="{B3264202-C234-453F-B88A-0920FCBF073E}" destId="{9B82AA44-1777-4CB1-AD57-30EF9F1F82A6}" srcOrd="3" destOrd="0" presId="urn:microsoft.com/office/officeart/2005/8/layout/process1"/>
    <dgm:cxn modelId="{D222A061-80EF-4795-BB98-3F376653AF52}" type="presParOf" srcId="{9B82AA44-1777-4CB1-AD57-30EF9F1F82A6}" destId="{000CAD74-4DD6-4014-AE1C-589E087C81DA}" srcOrd="0" destOrd="0" presId="urn:microsoft.com/office/officeart/2005/8/layout/process1"/>
    <dgm:cxn modelId="{90B3C415-7D22-4B27-9E6D-D25361446840}" type="presParOf" srcId="{B3264202-C234-453F-B88A-0920FCBF073E}" destId="{110D9069-8946-412D-B3CD-0DA72A826C71}" srcOrd="4" destOrd="0" presId="urn:microsoft.com/office/officeart/2005/8/layout/process1"/>
  </dgm:cxnLst>
  <dgm:bg>
    <a:solidFill>
      <a:schemeClr val="tx1">
        <a:lumMod val="65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0962D-C766-48B0-BFD2-DEE2A428B7A5}">
      <dsp:nvSpPr>
        <dsp:cNvPr id="0" name=""/>
        <dsp:cNvSpPr/>
      </dsp:nvSpPr>
      <dsp:spPr>
        <a:xfrm>
          <a:off x="4" y="756683"/>
          <a:ext cx="2843174" cy="17059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latin typeface="Arial Black" panose="020B0A04020102020204" pitchFamily="34" charset="0"/>
            </a:rPr>
            <a:t>Democratic National Committee Hacked</a:t>
          </a:r>
        </a:p>
      </dsp:txBody>
      <dsp:txXfrm>
        <a:off x="49968" y="806647"/>
        <a:ext cx="2743246" cy="1605976"/>
      </dsp:txXfrm>
    </dsp:sp>
    <dsp:sp modelId="{28874EF5-DFCB-4864-AFE7-827A66B3A956}">
      <dsp:nvSpPr>
        <dsp:cNvPr id="0" name=""/>
        <dsp:cNvSpPr/>
      </dsp:nvSpPr>
      <dsp:spPr>
        <a:xfrm rot="21585953">
          <a:off x="3092617" y="1249174"/>
          <a:ext cx="528817" cy="7051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3092618" y="1390519"/>
        <a:ext cx="370172" cy="423065"/>
      </dsp:txXfrm>
    </dsp:sp>
    <dsp:sp modelId="{8B1AC05C-C7CA-4F2A-992A-521CBC64E3D1}">
      <dsp:nvSpPr>
        <dsp:cNvPr id="0" name=""/>
        <dsp:cNvSpPr/>
      </dsp:nvSpPr>
      <dsp:spPr>
        <a:xfrm>
          <a:off x="3840940" y="740989"/>
          <a:ext cx="2843174" cy="17059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latin typeface="Arial Black" panose="020B0A04020102020204" pitchFamily="34" charset="0"/>
            </a:rPr>
            <a:t>Russian Intelligence and non-governmental groups</a:t>
          </a:r>
        </a:p>
      </dsp:txBody>
      <dsp:txXfrm>
        <a:off x="3890904" y="790953"/>
        <a:ext cx="2743246" cy="1605976"/>
      </dsp:txXfrm>
    </dsp:sp>
    <dsp:sp modelId="{9B82AA44-1777-4CB1-AD57-30EF9F1F82A6}">
      <dsp:nvSpPr>
        <dsp:cNvPr id="0" name=""/>
        <dsp:cNvSpPr/>
      </dsp:nvSpPr>
      <dsp:spPr>
        <a:xfrm rot="21586979">
          <a:off x="7008062" y="1233475"/>
          <a:ext cx="686778" cy="7051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7008063" y="1374886"/>
        <a:ext cx="480745" cy="423065"/>
      </dsp:txXfrm>
    </dsp:sp>
    <dsp:sp modelId="{110D9069-8946-412D-B3CD-0DA72A826C71}">
      <dsp:nvSpPr>
        <dsp:cNvPr id="0" name=""/>
        <dsp:cNvSpPr/>
      </dsp:nvSpPr>
      <dsp:spPr>
        <a:xfrm>
          <a:off x="7979914" y="725312"/>
          <a:ext cx="2843174" cy="17059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latin typeface="Arial Black" panose="020B0A04020102020204" pitchFamily="34" charset="0"/>
            </a:rPr>
            <a:t>Wikileaks Releases Emails from Campaign</a:t>
          </a:r>
        </a:p>
      </dsp:txBody>
      <dsp:txXfrm>
        <a:off x="8029878" y="775276"/>
        <a:ext cx="2743246" cy="160597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9988A7-BD27-4E81-9829-60182BE8FE05}" type="datetimeFigureOut">
              <a:rPr lang="en-US" smtClean="0"/>
              <a:t>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2BEF08-9E8C-4081-9FD4-20BB4C132F89}" type="slidenum">
              <a:rPr lang="en-US" smtClean="0"/>
              <a:t>‹#›</a:t>
            </a:fld>
            <a:endParaRPr lang="en-US"/>
          </a:p>
        </p:txBody>
      </p:sp>
    </p:spTree>
    <p:extLst>
      <p:ext uri="{BB962C8B-B14F-4D97-AF65-F5344CB8AC3E}">
        <p14:creationId xmlns:p14="http://schemas.microsoft.com/office/powerpoint/2010/main" val="3232868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30,000 emails</a:t>
            </a:r>
          </a:p>
          <a:p>
            <a:pPr marL="171450" indent="-171450">
              <a:buFont typeface="Arial" panose="020B0604020202020204" pitchFamily="34" charset="0"/>
              <a:buChar char="•"/>
            </a:pPr>
            <a:r>
              <a:rPr lang="en-US" dirty="0"/>
              <a:t>110</a:t>
            </a:r>
            <a:r>
              <a:rPr lang="en-US" baseline="0" dirty="0"/>
              <a:t> had references to classified information</a:t>
            </a:r>
          </a:p>
          <a:p>
            <a:pPr marL="171450" indent="-171450">
              <a:buFont typeface="Arial" panose="020B0604020202020204" pitchFamily="34" charset="0"/>
              <a:buChar char="•"/>
            </a:pPr>
            <a:r>
              <a:rPr lang="en-US" baseline="0" dirty="0"/>
              <a:t>3 emails had classified information in them</a:t>
            </a:r>
          </a:p>
          <a:p>
            <a:pPr marL="171450" indent="-171450">
              <a:buFont typeface="Arial" panose="020B0604020202020204" pitchFamily="34" charset="0"/>
              <a:buChar char="•"/>
            </a:pPr>
            <a:r>
              <a:rPr lang="en-US" baseline="0" dirty="0"/>
              <a:t>All sent by other people to Clinton</a:t>
            </a:r>
            <a:endParaRPr lang="en-US" dirty="0"/>
          </a:p>
          <a:p>
            <a:endParaRPr lang="en-US" dirty="0"/>
          </a:p>
        </p:txBody>
      </p:sp>
      <p:sp>
        <p:nvSpPr>
          <p:cNvPr id="4" name="Slide Number Placeholder 3"/>
          <p:cNvSpPr>
            <a:spLocks noGrp="1"/>
          </p:cNvSpPr>
          <p:nvPr>
            <p:ph type="sldNum" sz="quarter" idx="10"/>
          </p:nvPr>
        </p:nvSpPr>
        <p:spPr/>
        <p:txBody>
          <a:bodyPr/>
          <a:lstStyle/>
          <a:p>
            <a:fld id="{982BEF08-9E8C-4081-9FD4-20BB4C132F89}" type="slidenum">
              <a:rPr lang="en-US" smtClean="0"/>
              <a:t>16</a:t>
            </a:fld>
            <a:endParaRPr lang="en-US"/>
          </a:p>
        </p:txBody>
      </p:sp>
    </p:spTree>
    <p:extLst>
      <p:ext uri="{BB962C8B-B14F-4D97-AF65-F5344CB8AC3E}">
        <p14:creationId xmlns:p14="http://schemas.microsoft.com/office/powerpoint/2010/main" val="1905739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91A8D8-38E4-4AB2-94BA-95EA75412AA1}"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2578922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91A8D8-38E4-4AB2-94BA-95EA75412AA1}"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660343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91A8D8-38E4-4AB2-94BA-95EA75412AA1}"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3989056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91A8D8-38E4-4AB2-94BA-95EA75412AA1}"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1242021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991A8D8-38E4-4AB2-94BA-95EA75412AA1}"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4151762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91A8D8-38E4-4AB2-94BA-95EA75412AA1}"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3797416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91A8D8-38E4-4AB2-94BA-95EA75412AA1}" type="datetimeFigureOut">
              <a:rPr lang="en-US" smtClean="0"/>
              <a:t>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313371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91A8D8-38E4-4AB2-94BA-95EA75412AA1}" type="datetimeFigureOut">
              <a:rPr lang="en-US" smtClean="0"/>
              <a:t>12/9/2021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2201332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91A8D8-38E4-4AB2-94BA-95EA75412AA1}" type="datetimeFigureOut">
              <a:rPr lang="en-US" smtClean="0"/>
              <a:t>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4242434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91A8D8-38E4-4AB2-94BA-95EA75412AA1}"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3423856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91A8D8-38E4-4AB2-94BA-95EA75412AA1}"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2668640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91A8D8-38E4-4AB2-94BA-95EA75412AA1}" type="datetimeFigureOut">
              <a:rPr lang="en-US" smtClean="0"/>
              <a:t>12/9/2021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D055A-AE21-4D30-B818-72502BFCE86E}" type="slidenum">
              <a:rPr lang="en-US" smtClean="0"/>
              <a:t>‹#›</a:t>
            </a:fld>
            <a:endParaRPr lang="en-US"/>
          </a:p>
        </p:txBody>
      </p:sp>
    </p:spTree>
    <p:extLst>
      <p:ext uri="{BB962C8B-B14F-4D97-AF65-F5344CB8AC3E}">
        <p14:creationId xmlns:p14="http://schemas.microsoft.com/office/powerpoint/2010/main" val="87516144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hyperlink" Target="https://foia.state.gov/search/collections.aspx" TargetMode="External"/><Relationship Id="rId3" Type="http://schemas.openxmlformats.org/officeDocument/2006/relationships/hyperlink" Target="https://www.washingtonpost.com/politics/trump-recorded-having-extremely-lewd-conversation-about-women-in-2005/2016/10/07/3b9ce776-8cb4-11e6-bf8a-3d26847eeed4_story.html" TargetMode="External"/><Relationship Id="rId7" Type="http://schemas.openxmlformats.org/officeDocument/2006/relationships/hyperlink" Target="https://int.nyt.com/data/documenthelper/39-justice-department-report-fbi-clinton-comey/5e54a6bfd23e7b94fbad/optimized/full.pdf#page=1"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hyperlink" Target="https://www.fbi.gov/news/pressrel/press-releases/statement-by-fbi-director-james-b-comey-on-the-investigation-of-secretary-hillary-clinton2019s-use-of-a-personal-e-mail-system" TargetMode="External"/><Relationship Id="rId5" Type="http://schemas.openxmlformats.org/officeDocument/2006/relationships/hyperlink" Target="https://assets.documentcloud.org/documents/2842429/ESP-16-03-Final.pdf" TargetMode="External"/><Relationship Id="rId4" Type="http://schemas.openxmlformats.org/officeDocument/2006/relationships/hyperlink" Target="https://www.bbc.com/news/world-us-canada-31806907" TargetMode="External"/><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oll.libertyfund.org/title/farrand-the-records-of-the-federal-convention-of-1787-vol-1#Farrand_0544-01_457"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intelligence.house.gov/uploadedfiles/final_russia_investigation_report.pdf" TargetMode="External"/><Relationship Id="rId7" Type="http://schemas.openxmlformats.org/officeDocument/2006/relationships/image" Target="../media/image32.png"/><Relationship Id="rId2" Type="http://schemas.openxmlformats.org/officeDocument/2006/relationships/hyperlink" Target="https://www.dni.gov/files/documents/ICA_2017_01.pdf" TargetMode="Externa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hyperlink" Target="https://www.intelligence.senate.gov/sites/default/files/documents/Report_Volume4.pdf" TargetMode="External"/><Relationship Id="rId4" Type="http://schemas.openxmlformats.org/officeDocument/2006/relationships/hyperlink" Target="https://www.intelligence.senate.gov/publications/report-select-committee-intelligence-united-states-senate-russian-active-measures" TargetMode="Externa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justice.gov/storage/report.pdf" TargetMode="Externa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nytimes.com/2018/05/27/us/politics/franklin-graham-evangelicals-california.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avalon.law.yale.edu/18th_century/fed01.asp"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www.politifact.com/personalities/donald-trump/" TargetMode="External"/><Relationship Id="rId7" Type="http://schemas.openxmlformats.org/officeDocument/2006/relationships/image" Target="../media/image48.png"/><Relationship Id="rId2" Type="http://schemas.openxmlformats.org/officeDocument/2006/relationships/hyperlink" Target="https://www.nytimes.com/interactive/2019/11/02/us/politics/trump-twitter-presidency.html" TargetMode="Externa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hyperlink" Target="https://www.washingtonpost.com/politics/2020/04/22/trumps-strange-quibble-with-his-cdc-directors-quote-reinforces-danger-his-coronavirus-alternate-reality/" TargetMode="External"/><Relationship Id="rId4" Type="http://schemas.openxmlformats.org/officeDocument/2006/relationships/hyperlink" Target="https://www.washingtonpost.com/graphics/politics/trump-claims-database/?itid=lk_interstitial_manual_9"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brookings.edu/research/tracking-turnover-in-the-trump-administration/" TargetMode="Externa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hyperlink" Target="https://www.whitehouse.gov/wp-content/uploads/2019/09/Unclassified09.2019.pdf" TargetMode="External"/><Relationship Id="rId2" Type="http://schemas.openxmlformats.org/officeDocument/2006/relationships/hyperlink" Target="https://intelligence.house.gov/uploadedfiles/20190812_-_whistleblower_complaint_unclass.pdf" TargetMode="Externa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hyperlink" Target="https://docs.house.gov/meetings/JU/JU00/20191211/110331/BILLS-116755ih-U1.pdf" TargetMode="External"/><Relationship Id="rId7" Type="http://schemas.openxmlformats.org/officeDocument/2006/relationships/hyperlink" Target="https://www.senate.gov/legislative/LIS/roll_call_lists/roll_call_vote_cfm.cfm?congress=116&amp;session=2&amp;vote=00034" TargetMode="External"/><Relationship Id="rId2" Type="http://schemas.openxmlformats.org/officeDocument/2006/relationships/hyperlink" Target="https://ballotpedia.org/Impeachment_of_Donald_Trump,_2019-2020#U.S._House_vote_on_articles_of_impeachment" TargetMode="External"/><Relationship Id="rId1" Type="http://schemas.openxmlformats.org/officeDocument/2006/relationships/slideLayout" Target="../slideLayouts/slideLayout2.xml"/><Relationship Id="rId6" Type="http://schemas.openxmlformats.org/officeDocument/2006/relationships/hyperlink" Target="https://clerk.house.gov/evs/2019/roll696.xml" TargetMode="External"/><Relationship Id="rId5" Type="http://schemas.openxmlformats.org/officeDocument/2006/relationships/hyperlink" Target="https://www.senate.gov/legislative/LIS/roll_call_lists/roll_call_vote_cfm.cfm?congress=116&amp;session=2&amp;vote=00033" TargetMode="External"/><Relationship Id="rId4" Type="http://schemas.openxmlformats.org/officeDocument/2006/relationships/hyperlink" Target="https://clerk.house.gov/evs/2019/roll695.xml"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clerk.house.gov/evs/2019/roll695.xml" TargetMode="External"/><Relationship Id="rId2" Type="http://schemas.openxmlformats.org/officeDocument/2006/relationships/hyperlink" Target="https://docs.house.gov/meetings/JU/JU00/20191211/110331/BILLS-116755ih-U1.pdf" TargetMode="Externa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hyperlink" Target="http://clerk.house.gov/evs/2019/roll696.x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nbcnews.com/politics/trump-impeachment-inquiry/white-house-refuses-turn-over-documents-democrats-impeachment-inquiry-n1063771" TargetMode="Externa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justsecurity.org/77022/january-6-clearinghouse/"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ballotpedia.org/Impeachment_of_Donald_Trump,_2021#U.S._House_vote_on_article_of_impeachment" TargetMode="External"/><Relationship Id="rId2" Type="http://schemas.openxmlformats.org/officeDocument/2006/relationships/hyperlink" Target="https://ballotpedia.org/Impeachment_of_Donald_Trump,_2021" TargetMode="External"/><Relationship Id="rId1" Type="http://schemas.openxmlformats.org/officeDocument/2006/relationships/slideLayout" Target="../slideLayouts/slideLayout2.xml"/><Relationship Id="rId5" Type="http://schemas.openxmlformats.org/officeDocument/2006/relationships/hyperlink" Target="https://www.senate.gov/legislative/LIS/roll_call_lists/roll_call_vote_cfm.cfm?congress=117&amp;session=1&amp;vote=00059" TargetMode="External"/><Relationship Id="rId4" Type="http://schemas.openxmlformats.org/officeDocument/2006/relationships/hyperlink" Target="https://clerk.house.gov/Votes/202117"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justsecurity.org/77022/january-6-clearinghouse/"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january6th.house.gov/"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nytimes.com/2021/01/03/us/politics/trump-raffensperger-call-georgia.html" TargetMode="External"/><Relationship Id="rId2" Type="http://schemas.openxmlformats.org/officeDocument/2006/relationships/hyperlink" Target="https://www.cnn.com/2021/09/21/politics/read-eastman-memo/index.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forbes.com/sites/jemimamcevoy/2020/11/18/trumps-post-election-purge-head-of-election-cybersecurity-11-other-top-officials-out/?sh=34fdfe372e69"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3805" y="221896"/>
            <a:ext cx="10515600" cy="918416"/>
          </a:xfrm>
        </p:spPr>
        <p:txBody>
          <a:bodyPr/>
          <a:lstStyle/>
          <a:p>
            <a:r>
              <a:rPr lang="en-US" dirty="0">
                <a:latin typeface="Arial Black" panose="020B0A04020102020204" pitchFamily="34" charset="0"/>
              </a:rPr>
              <a:t>Trump</a:t>
            </a:r>
          </a:p>
        </p:txBody>
      </p:sp>
      <p:pic>
        <p:nvPicPr>
          <p:cNvPr id="4" name="Content Placeholder 3"/>
          <p:cNvPicPr>
            <a:picLocks noGrp="1" noChangeAspect="1"/>
          </p:cNvPicPr>
          <p:nvPr>
            <p:ph idx="1"/>
          </p:nvPr>
        </p:nvPicPr>
        <p:blipFill>
          <a:blip r:embed="rId2"/>
          <a:stretch>
            <a:fillRect/>
          </a:stretch>
        </p:blipFill>
        <p:spPr>
          <a:xfrm>
            <a:off x="6096000" y="3340504"/>
            <a:ext cx="5715000" cy="3257550"/>
          </a:xfrm>
          <a:prstGeom prst="rect">
            <a:avLst/>
          </a:prstGeom>
        </p:spPr>
      </p:pic>
      <p:pic>
        <p:nvPicPr>
          <p:cNvPr id="5" name="Picture 4"/>
          <p:cNvPicPr>
            <a:picLocks noChangeAspect="1"/>
          </p:cNvPicPr>
          <p:nvPr/>
        </p:nvPicPr>
        <p:blipFill>
          <a:blip r:embed="rId3"/>
          <a:stretch>
            <a:fillRect/>
          </a:stretch>
        </p:blipFill>
        <p:spPr>
          <a:xfrm>
            <a:off x="294856" y="3340504"/>
            <a:ext cx="4535327" cy="3150413"/>
          </a:xfrm>
          <a:prstGeom prst="rect">
            <a:avLst/>
          </a:prstGeom>
        </p:spPr>
      </p:pic>
      <p:pic>
        <p:nvPicPr>
          <p:cNvPr id="6" name="Picture 5"/>
          <p:cNvPicPr>
            <a:picLocks noChangeAspect="1"/>
          </p:cNvPicPr>
          <p:nvPr/>
        </p:nvPicPr>
        <p:blipFill>
          <a:blip r:embed="rId4"/>
          <a:stretch>
            <a:fillRect/>
          </a:stretch>
        </p:blipFill>
        <p:spPr>
          <a:xfrm>
            <a:off x="4364019" y="876024"/>
            <a:ext cx="2239708" cy="2169369"/>
          </a:xfrm>
          <a:prstGeom prst="rect">
            <a:avLst/>
          </a:prstGeom>
        </p:spPr>
      </p:pic>
    </p:spTree>
    <p:extLst>
      <p:ext uri="{BB962C8B-B14F-4D97-AF65-F5344CB8AC3E}">
        <p14:creationId xmlns:p14="http://schemas.microsoft.com/office/powerpoint/2010/main" val="33304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5638E-5978-48DD-B79F-E2F30C8635FF}"/>
              </a:ext>
            </a:extLst>
          </p:cNvPr>
          <p:cNvSpPr>
            <a:spLocks noGrp="1"/>
          </p:cNvSpPr>
          <p:nvPr>
            <p:ph type="title"/>
          </p:nvPr>
        </p:nvSpPr>
        <p:spPr>
          <a:xfrm>
            <a:off x="310244" y="365125"/>
            <a:ext cx="11045144" cy="1325563"/>
          </a:xfrm>
        </p:spPr>
        <p:txBody>
          <a:bodyPr>
            <a:normAutofit/>
          </a:bodyPr>
          <a:lstStyle/>
          <a:p>
            <a:r>
              <a:rPr lang="en-US" sz="3600" b="1" dirty="0">
                <a:latin typeface="Arial Black" panose="020B0A04020102020204" pitchFamily="34" charset="0"/>
              </a:rPr>
              <a:t>Populist Nationalism or</a:t>
            </a:r>
            <a:br>
              <a:rPr lang="en-US" sz="3600" b="1" dirty="0">
                <a:latin typeface="Arial Black" panose="020B0A04020102020204" pitchFamily="34" charset="0"/>
              </a:rPr>
            </a:br>
            <a:r>
              <a:rPr lang="en-US" sz="3600" b="1" dirty="0" smtClean="0">
                <a:latin typeface="Arial Black" panose="020B0A04020102020204" pitchFamily="34" charset="0"/>
              </a:rPr>
              <a:t>Neo-Authoritarianism </a:t>
            </a:r>
            <a:r>
              <a:rPr lang="en-US" sz="2800" b="1" dirty="0" smtClean="0">
                <a:latin typeface="Arial Black" panose="020B0A04020102020204" pitchFamily="34" charset="0"/>
              </a:rPr>
              <a:t>(reference)</a:t>
            </a:r>
            <a:endParaRPr lang="en-US" sz="2800" b="1" dirty="0">
              <a:latin typeface="Arial Black" panose="020B0A04020102020204" pitchFamily="34" charset="0"/>
            </a:endParaRPr>
          </a:p>
        </p:txBody>
      </p:sp>
      <p:sp>
        <p:nvSpPr>
          <p:cNvPr id="4" name="Text Placeholder 3">
            <a:extLst>
              <a:ext uri="{FF2B5EF4-FFF2-40B4-BE49-F238E27FC236}">
                <a16:creationId xmlns:a16="http://schemas.microsoft.com/office/drawing/2014/main" id="{5A41DDAC-C96A-46D2-82D1-EC8B1D2AD02A}"/>
              </a:ext>
            </a:extLst>
          </p:cNvPr>
          <p:cNvSpPr>
            <a:spLocks noGrp="1"/>
          </p:cNvSpPr>
          <p:nvPr>
            <p:ph type="body" idx="1"/>
          </p:nvPr>
        </p:nvSpPr>
        <p:spPr>
          <a:xfrm>
            <a:off x="310244" y="1681163"/>
            <a:ext cx="5687332" cy="823912"/>
          </a:xfrm>
        </p:spPr>
        <p:txBody>
          <a:bodyPr>
            <a:normAutofit/>
          </a:bodyPr>
          <a:lstStyle/>
          <a:p>
            <a:r>
              <a:rPr lang="en-US" sz="3200" dirty="0">
                <a:latin typeface="Arial Black" panose="020B0A04020102020204" pitchFamily="34" charset="0"/>
              </a:rPr>
              <a:t>To Establish Authority</a:t>
            </a:r>
          </a:p>
        </p:txBody>
      </p:sp>
      <p:sp>
        <p:nvSpPr>
          <p:cNvPr id="3" name="Content Placeholder 2">
            <a:extLst>
              <a:ext uri="{FF2B5EF4-FFF2-40B4-BE49-F238E27FC236}">
                <a16:creationId xmlns:a16="http://schemas.microsoft.com/office/drawing/2014/main" id="{0E5D347D-2547-4B63-B9A3-70D9032B16B0}"/>
              </a:ext>
            </a:extLst>
          </p:cNvPr>
          <p:cNvSpPr>
            <a:spLocks noGrp="1"/>
          </p:cNvSpPr>
          <p:nvPr>
            <p:ph sz="half" idx="2"/>
          </p:nvPr>
        </p:nvSpPr>
        <p:spPr>
          <a:xfrm>
            <a:off x="310244" y="2841171"/>
            <a:ext cx="5687332" cy="3348492"/>
          </a:xfrm>
        </p:spPr>
        <p:txBody>
          <a:bodyPr>
            <a:normAutofit fontScale="92500"/>
          </a:bodyPr>
          <a:lstStyle/>
          <a:p>
            <a:pPr marL="514350" indent="-514350">
              <a:buFont typeface="+mj-lt"/>
              <a:buAutoNum type="arabicPeriod"/>
            </a:pPr>
            <a:r>
              <a:rPr lang="en-US" dirty="0">
                <a:solidFill>
                  <a:srgbClr val="FFC000"/>
                </a:solidFill>
                <a:latin typeface="Arial Black" panose="020B0A04020102020204" pitchFamily="34" charset="0"/>
              </a:rPr>
              <a:t>Personalistic Rule</a:t>
            </a:r>
          </a:p>
          <a:p>
            <a:pPr marL="514350" indent="-514350">
              <a:buFont typeface="+mj-lt"/>
              <a:buAutoNum type="arabicPeriod"/>
            </a:pPr>
            <a:r>
              <a:rPr lang="en-US" dirty="0">
                <a:solidFill>
                  <a:srgbClr val="FFC000"/>
                </a:solidFill>
                <a:latin typeface="Arial Black" panose="020B0A04020102020204" pitchFamily="34" charset="0"/>
              </a:rPr>
              <a:t>Conspiracy Theories</a:t>
            </a:r>
          </a:p>
          <a:p>
            <a:pPr marL="514350" indent="-514350">
              <a:buFont typeface="+mj-lt"/>
              <a:buAutoNum type="arabicPeriod"/>
            </a:pPr>
            <a:r>
              <a:rPr lang="en-US" dirty="0">
                <a:solidFill>
                  <a:srgbClr val="FFC000"/>
                </a:solidFill>
                <a:latin typeface="Arial Black" panose="020B0A04020102020204" pitchFamily="34" charset="0"/>
              </a:rPr>
              <a:t>“Alternative Facts”</a:t>
            </a:r>
          </a:p>
          <a:p>
            <a:pPr marL="514350" indent="-514350">
              <a:buFont typeface="+mj-lt"/>
              <a:buAutoNum type="arabicPeriod"/>
            </a:pPr>
            <a:r>
              <a:rPr lang="en-US" dirty="0">
                <a:solidFill>
                  <a:srgbClr val="FFC000"/>
                </a:solidFill>
                <a:latin typeface="Arial Black" panose="020B0A04020102020204" pitchFamily="34" charset="0"/>
              </a:rPr>
              <a:t>Attacks on the Press</a:t>
            </a:r>
          </a:p>
          <a:p>
            <a:pPr marL="514350" indent="-514350">
              <a:buFont typeface="+mj-lt"/>
              <a:buAutoNum type="arabicPeriod"/>
            </a:pPr>
            <a:r>
              <a:rPr lang="en-US" dirty="0">
                <a:solidFill>
                  <a:srgbClr val="FFC000"/>
                </a:solidFill>
                <a:latin typeface="Arial Black" panose="020B0A04020102020204" pitchFamily="34" charset="0"/>
              </a:rPr>
              <a:t>Attacks on </a:t>
            </a:r>
            <a:r>
              <a:rPr lang="en-US" dirty="0" smtClean="0">
                <a:solidFill>
                  <a:srgbClr val="FFC000"/>
                </a:solidFill>
                <a:latin typeface="Arial Black" panose="020B0A04020102020204" pitchFamily="34" charset="0"/>
              </a:rPr>
              <a:t>Institutions</a:t>
            </a:r>
          </a:p>
          <a:p>
            <a:pPr marL="514350" indent="-514350">
              <a:buFont typeface="+mj-lt"/>
              <a:buAutoNum type="arabicPeriod"/>
            </a:pPr>
            <a:r>
              <a:rPr lang="en-US" dirty="0" smtClean="0">
                <a:solidFill>
                  <a:srgbClr val="FFC000"/>
                </a:solidFill>
                <a:latin typeface="Arial Black" panose="020B0A04020102020204" pitchFamily="34" charset="0"/>
              </a:rPr>
              <a:t>Identity-based nationalism (Us vs. Them)</a:t>
            </a:r>
            <a:endParaRPr lang="en-US" dirty="0">
              <a:solidFill>
                <a:srgbClr val="FFC000"/>
              </a:solidFill>
              <a:latin typeface="Arial Black" panose="020B0A04020102020204" pitchFamily="34" charset="0"/>
            </a:endParaRPr>
          </a:p>
        </p:txBody>
      </p:sp>
      <p:sp>
        <p:nvSpPr>
          <p:cNvPr id="5" name="Text Placeholder 4">
            <a:extLst>
              <a:ext uri="{FF2B5EF4-FFF2-40B4-BE49-F238E27FC236}">
                <a16:creationId xmlns:a16="http://schemas.microsoft.com/office/drawing/2014/main" id="{C3BF5D0B-4FA8-4867-B2FD-263C28127305}"/>
              </a:ext>
            </a:extLst>
          </p:cNvPr>
          <p:cNvSpPr>
            <a:spLocks noGrp="1"/>
          </p:cNvSpPr>
          <p:nvPr>
            <p:ph type="body" sz="quarter" idx="3"/>
          </p:nvPr>
        </p:nvSpPr>
        <p:spPr>
          <a:xfrm>
            <a:off x="5997576" y="1681163"/>
            <a:ext cx="5861955" cy="823912"/>
          </a:xfrm>
        </p:spPr>
        <p:txBody>
          <a:bodyPr>
            <a:normAutofit fontScale="92500"/>
          </a:bodyPr>
          <a:lstStyle/>
          <a:p>
            <a:r>
              <a:rPr lang="en-US" sz="3200" dirty="0">
                <a:latin typeface="Arial Black" panose="020B0A04020102020204" pitchFamily="34" charset="0"/>
              </a:rPr>
              <a:t>To Delegitimize Opponents</a:t>
            </a:r>
          </a:p>
        </p:txBody>
      </p:sp>
      <p:sp>
        <p:nvSpPr>
          <p:cNvPr id="6" name="Content Placeholder 5">
            <a:extLst>
              <a:ext uri="{FF2B5EF4-FFF2-40B4-BE49-F238E27FC236}">
                <a16:creationId xmlns:a16="http://schemas.microsoft.com/office/drawing/2014/main" id="{1326236B-DF7E-4F20-9E4B-3B582AF85794}"/>
              </a:ext>
            </a:extLst>
          </p:cNvPr>
          <p:cNvSpPr>
            <a:spLocks noGrp="1"/>
          </p:cNvSpPr>
          <p:nvPr>
            <p:ph sz="quarter" idx="4"/>
          </p:nvPr>
        </p:nvSpPr>
        <p:spPr>
          <a:xfrm>
            <a:off x="6172200" y="2841171"/>
            <a:ext cx="5183188" cy="3804558"/>
          </a:xfrm>
        </p:spPr>
        <p:txBody>
          <a:bodyPr>
            <a:normAutofit fontScale="92500" lnSpcReduction="10000"/>
          </a:bodyPr>
          <a:lstStyle/>
          <a:p>
            <a:pPr marL="514350" indent="-514350">
              <a:buFont typeface="+mj-lt"/>
              <a:buAutoNum type="arabicPeriod"/>
            </a:pPr>
            <a:r>
              <a:rPr lang="en-US" dirty="0">
                <a:latin typeface="Arial Black" panose="020B0A04020102020204" pitchFamily="34" charset="0"/>
              </a:rPr>
              <a:t>Scapegoating</a:t>
            </a:r>
          </a:p>
          <a:p>
            <a:pPr marL="514350" indent="-514350">
              <a:buFont typeface="+mj-lt"/>
              <a:buAutoNum type="arabicPeriod"/>
            </a:pPr>
            <a:r>
              <a:rPr lang="en-US" dirty="0">
                <a:latin typeface="Arial Black" panose="020B0A04020102020204" pitchFamily="34" charset="0"/>
              </a:rPr>
              <a:t>Trolling of Critics/Rivals</a:t>
            </a:r>
          </a:p>
          <a:p>
            <a:pPr marL="514350" indent="-514350">
              <a:buFont typeface="+mj-lt"/>
              <a:buAutoNum type="arabicPeriod"/>
            </a:pPr>
            <a:r>
              <a:rPr lang="en-US" dirty="0">
                <a:latin typeface="Arial Black" panose="020B0A04020102020204" pitchFamily="34" charset="0"/>
              </a:rPr>
              <a:t>Encouraging Violence against Press and Political Opponents</a:t>
            </a:r>
          </a:p>
          <a:p>
            <a:pPr marL="514350" indent="-514350">
              <a:buFont typeface="+mj-lt"/>
              <a:buAutoNum type="arabicPeriod"/>
            </a:pPr>
            <a:r>
              <a:rPr lang="en-US" dirty="0">
                <a:latin typeface="Arial Black" panose="020B0A04020102020204" pitchFamily="34" charset="0"/>
              </a:rPr>
              <a:t>Calls for Jailing Political Opponents</a:t>
            </a:r>
          </a:p>
          <a:p>
            <a:pPr marL="514350" indent="-514350">
              <a:buFont typeface="+mj-lt"/>
              <a:buAutoNum type="arabicPeriod"/>
            </a:pPr>
            <a:r>
              <a:rPr lang="en-US" dirty="0">
                <a:latin typeface="Arial Black" panose="020B0A04020102020204" pitchFamily="34" charset="0"/>
              </a:rPr>
              <a:t>Declaration of Fraud at Elections that Don’t Go as Planned</a:t>
            </a:r>
          </a:p>
          <a:p>
            <a:endParaRPr lang="en-US" dirty="0"/>
          </a:p>
        </p:txBody>
      </p:sp>
    </p:spTree>
    <p:extLst>
      <p:ext uri="{BB962C8B-B14F-4D97-AF65-F5344CB8AC3E}">
        <p14:creationId xmlns:p14="http://schemas.microsoft.com/office/powerpoint/2010/main" val="32526054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5003" y="365127"/>
            <a:ext cx="11274010" cy="1442158"/>
          </a:xfrm>
        </p:spPr>
        <p:txBody>
          <a:bodyPr>
            <a:normAutofit/>
          </a:bodyPr>
          <a:lstStyle/>
          <a:p>
            <a:pPr algn="ctr"/>
            <a:r>
              <a:rPr lang="en-US" sz="3600" dirty="0">
                <a:latin typeface="Arial Black" panose="020B0A04020102020204" pitchFamily="34" charset="0"/>
              </a:rPr>
              <a:t>Vaccination Rates and Polarization</a:t>
            </a:r>
            <a:r>
              <a:rPr lang="en-US" dirty="0"/>
              <a:t/>
            </a:r>
            <a:br>
              <a:rPr lang="en-US" dirty="0"/>
            </a:br>
            <a:r>
              <a:rPr lang="en-US" sz="3100" dirty="0">
                <a:latin typeface="Arial Black" panose="020B0A04020102020204" pitchFamily="34" charset="0"/>
              </a:rPr>
              <a:t>Over 600,000 deaths and vaccines sitting in refrigerators</a:t>
            </a:r>
          </a:p>
        </p:txBody>
      </p:sp>
      <p:sp>
        <p:nvSpPr>
          <p:cNvPr id="3" name="Content Placeholder 2"/>
          <p:cNvSpPr>
            <a:spLocks noGrp="1"/>
          </p:cNvSpPr>
          <p:nvPr>
            <p:ph idx="1"/>
          </p:nvPr>
        </p:nvSpPr>
        <p:spPr>
          <a:xfrm>
            <a:off x="666973" y="1984075"/>
            <a:ext cx="10650071" cy="4528868"/>
          </a:xfrm>
        </p:spPr>
        <p:txBody>
          <a:bodyPr/>
          <a:lstStyle/>
          <a:p>
            <a:pPr marL="0" indent="0">
              <a:buNone/>
            </a:pPr>
            <a:r>
              <a:rPr lang="en-US" dirty="0"/>
              <a:t>Electoral College 2020</a:t>
            </a:r>
          </a:p>
        </p:txBody>
      </p:sp>
      <p:pic>
        <p:nvPicPr>
          <p:cNvPr id="4" name="Picture 3"/>
          <p:cNvPicPr>
            <a:picLocks noChangeAspect="1"/>
          </p:cNvPicPr>
          <p:nvPr/>
        </p:nvPicPr>
        <p:blipFill>
          <a:blip r:embed="rId2"/>
          <a:stretch>
            <a:fillRect/>
          </a:stretch>
        </p:blipFill>
        <p:spPr>
          <a:xfrm>
            <a:off x="355003" y="2517565"/>
            <a:ext cx="5637006" cy="3657324"/>
          </a:xfrm>
          <a:prstGeom prst="rect">
            <a:avLst/>
          </a:prstGeom>
        </p:spPr>
      </p:pic>
      <p:pic>
        <p:nvPicPr>
          <p:cNvPr id="5" name="Picture 4"/>
          <p:cNvPicPr>
            <a:picLocks noChangeAspect="1"/>
          </p:cNvPicPr>
          <p:nvPr/>
        </p:nvPicPr>
        <p:blipFill rotWithShape="1">
          <a:blip r:embed="rId3"/>
          <a:srcRect l="17279" r="12965"/>
          <a:stretch/>
        </p:blipFill>
        <p:spPr>
          <a:xfrm>
            <a:off x="6303978" y="2517565"/>
            <a:ext cx="5325035" cy="3657324"/>
          </a:xfrm>
          <a:prstGeom prst="rect">
            <a:avLst/>
          </a:prstGeom>
        </p:spPr>
      </p:pic>
    </p:spTree>
    <p:extLst>
      <p:ext uri="{BB962C8B-B14F-4D97-AF65-F5344CB8AC3E}">
        <p14:creationId xmlns:p14="http://schemas.microsoft.com/office/powerpoint/2010/main" val="2651863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anose="020B0A04020102020204" pitchFamily="34" charset="0"/>
              </a:rPr>
              <a:t>Another Look</a:t>
            </a:r>
            <a:endParaRPr lang="en-US" dirty="0">
              <a:latin typeface="Arial Black" panose="020B0A04020102020204" pitchFamily="34" charset="0"/>
            </a:endParaRPr>
          </a:p>
        </p:txBody>
      </p:sp>
      <p:pic>
        <p:nvPicPr>
          <p:cNvPr id="4" name="Content Placeholder 3"/>
          <p:cNvPicPr>
            <a:picLocks noGrp="1" noChangeAspect="1"/>
          </p:cNvPicPr>
          <p:nvPr>
            <p:ph idx="1"/>
          </p:nvPr>
        </p:nvPicPr>
        <p:blipFill>
          <a:blip r:embed="rId2"/>
          <a:stretch>
            <a:fillRect/>
          </a:stretch>
        </p:blipFill>
        <p:spPr>
          <a:xfrm>
            <a:off x="776344" y="1421747"/>
            <a:ext cx="10639312" cy="4914507"/>
          </a:xfrm>
          <a:prstGeom prst="rect">
            <a:avLst/>
          </a:prstGeom>
        </p:spPr>
      </p:pic>
    </p:spTree>
    <p:extLst>
      <p:ext uri="{BB962C8B-B14F-4D97-AF65-F5344CB8AC3E}">
        <p14:creationId xmlns:p14="http://schemas.microsoft.com/office/powerpoint/2010/main" val="3015187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8F4C6-F57A-41EA-8600-0546E3D198FC}"/>
              </a:ext>
            </a:extLst>
          </p:cNvPr>
          <p:cNvSpPr>
            <a:spLocks noGrp="1"/>
          </p:cNvSpPr>
          <p:nvPr>
            <p:ph type="title"/>
          </p:nvPr>
        </p:nvSpPr>
        <p:spPr/>
        <p:txBody>
          <a:bodyPr>
            <a:normAutofit/>
          </a:bodyPr>
          <a:lstStyle/>
          <a:p>
            <a:pPr algn="ctr"/>
            <a:r>
              <a:rPr lang="en-US" sz="5400" b="1" dirty="0">
                <a:latin typeface="Arial Black" panose="020B0A04020102020204" pitchFamily="34" charset="0"/>
              </a:rPr>
              <a:t>Trump</a:t>
            </a:r>
          </a:p>
        </p:txBody>
      </p:sp>
      <p:sp>
        <p:nvSpPr>
          <p:cNvPr id="3" name="Content Placeholder 2">
            <a:extLst>
              <a:ext uri="{FF2B5EF4-FFF2-40B4-BE49-F238E27FC236}">
                <a16:creationId xmlns:a16="http://schemas.microsoft.com/office/drawing/2014/main" id="{7CFFA159-2194-432B-B6B2-8625B6A0FDBE}"/>
              </a:ext>
            </a:extLst>
          </p:cNvPr>
          <p:cNvSpPr>
            <a:spLocks noGrp="1"/>
          </p:cNvSpPr>
          <p:nvPr>
            <p:ph idx="1"/>
          </p:nvPr>
        </p:nvSpPr>
        <p:spPr>
          <a:xfrm>
            <a:off x="320842" y="1825625"/>
            <a:ext cx="11197390" cy="4351338"/>
          </a:xfrm>
        </p:spPr>
        <p:txBody>
          <a:bodyPr>
            <a:normAutofit/>
          </a:bodyPr>
          <a:lstStyle/>
          <a:p>
            <a:pPr marL="742950" indent="-742950">
              <a:buFont typeface="+mj-lt"/>
              <a:buAutoNum type="arabicPeriod"/>
            </a:pPr>
            <a:r>
              <a:rPr lang="en-US" sz="4400" b="1" dirty="0"/>
              <a:t>Election of 2016</a:t>
            </a:r>
          </a:p>
          <a:p>
            <a:pPr marL="742950" indent="-742950">
              <a:buFont typeface="+mj-lt"/>
              <a:buAutoNum type="arabicPeriod"/>
            </a:pPr>
            <a:r>
              <a:rPr lang="en-US" sz="4400" b="1" dirty="0"/>
              <a:t>Policy</a:t>
            </a:r>
          </a:p>
          <a:p>
            <a:pPr marL="742950" indent="-742950">
              <a:buFont typeface="+mj-lt"/>
              <a:buAutoNum type="arabicPeriod"/>
            </a:pPr>
            <a:r>
              <a:rPr lang="en-US" sz="4400" b="1" dirty="0"/>
              <a:t>Trump Style</a:t>
            </a:r>
          </a:p>
          <a:p>
            <a:pPr marL="742950" indent="-742950">
              <a:buFont typeface="+mj-lt"/>
              <a:buAutoNum type="arabicPeriod"/>
            </a:pPr>
            <a:r>
              <a:rPr lang="en-US" sz="4400" b="1" dirty="0"/>
              <a:t>Bigger Issues?</a:t>
            </a:r>
          </a:p>
        </p:txBody>
      </p:sp>
      <p:pic>
        <p:nvPicPr>
          <p:cNvPr id="4" name="Picture 3">
            <a:extLst>
              <a:ext uri="{FF2B5EF4-FFF2-40B4-BE49-F238E27FC236}">
                <a16:creationId xmlns:a16="http://schemas.microsoft.com/office/drawing/2014/main" id="{1126D449-2884-4500-8502-43DC13023EA9}"/>
              </a:ext>
            </a:extLst>
          </p:cNvPr>
          <p:cNvPicPr>
            <a:picLocks noChangeAspect="1"/>
          </p:cNvPicPr>
          <p:nvPr/>
        </p:nvPicPr>
        <p:blipFill>
          <a:blip r:embed="rId2"/>
          <a:stretch>
            <a:fillRect/>
          </a:stretch>
        </p:blipFill>
        <p:spPr>
          <a:xfrm>
            <a:off x="6686816" y="2026019"/>
            <a:ext cx="4048095" cy="3950550"/>
          </a:xfrm>
          <a:prstGeom prst="rect">
            <a:avLst/>
          </a:prstGeom>
        </p:spPr>
      </p:pic>
    </p:spTree>
    <p:extLst>
      <p:ext uri="{BB962C8B-B14F-4D97-AF65-F5344CB8AC3E}">
        <p14:creationId xmlns:p14="http://schemas.microsoft.com/office/powerpoint/2010/main" val="3662231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CB02C-A26D-4307-9098-39637AE0C685}"/>
              </a:ext>
            </a:extLst>
          </p:cNvPr>
          <p:cNvSpPr>
            <a:spLocks noGrp="1"/>
          </p:cNvSpPr>
          <p:nvPr>
            <p:ph type="title"/>
          </p:nvPr>
        </p:nvSpPr>
        <p:spPr/>
        <p:txBody>
          <a:bodyPr/>
          <a:lstStyle/>
          <a:p>
            <a:r>
              <a:rPr lang="en-US" dirty="0">
                <a:latin typeface="Arial Black" panose="020B0A04020102020204" pitchFamily="34" charset="0"/>
              </a:rPr>
              <a:t>1. 2016 Election</a:t>
            </a:r>
          </a:p>
        </p:txBody>
      </p:sp>
      <p:pic>
        <p:nvPicPr>
          <p:cNvPr id="4" name="Content Placeholder 3">
            <a:extLst>
              <a:ext uri="{FF2B5EF4-FFF2-40B4-BE49-F238E27FC236}">
                <a16:creationId xmlns:a16="http://schemas.microsoft.com/office/drawing/2014/main" id="{0F43C0B9-B548-48C3-A663-838D7D36E5C7}"/>
              </a:ext>
            </a:extLst>
          </p:cNvPr>
          <p:cNvPicPr>
            <a:picLocks noGrp="1" noChangeAspect="1"/>
          </p:cNvPicPr>
          <p:nvPr>
            <p:ph idx="1"/>
          </p:nvPr>
        </p:nvPicPr>
        <p:blipFill>
          <a:blip r:embed="rId2"/>
          <a:stretch>
            <a:fillRect/>
          </a:stretch>
        </p:blipFill>
        <p:spPr>
          <a:xfrm>
            <a:off x="258550" y="1464960"/>
            <a:ext cx="6261689" cy="3468270"/>
          </a:xfrm>
          <a:prstGeom prst="rect">
            <a:avLst/>
          </a:prstGeom>
        </p:spPr>
      </p:pic>
      <p:pic>
        <p:nvPicPr>
          <p:cNvPr id="5" name="Picture 4">
            <a:extLst>
              <a:ext uri="{FF2B5EF4-FFF2-40B4-BE49-F238E27FC236}">
                <a16:creationId xmlns:a16="http://schemas.microsoft.com/office/drawing/2014/main" id="{C6EA5A8F-0747-4976-9D33-59A5D3EF17FC}"/>
              </a:ext>
            </a:extLst>
          </p:cNvPr>
          <p:cNvPicPr>
            <a:picLocks noChangeAspect="1"/>
          </p:cNvPicPr>
          <p:nvPr/>
        </p:nvPicPr>
        <p:blipFill>
          <a:blip r:embed="rId3"/>
          <a:stretch>
            <a:fillRect/>
          </a:stretch>
        </p:blipFill>
        <p:spPr>
          <a:xfrm>
            <a:off x="6914528" y="400427"/>
            <a:ext cx="4833561" cy="3064294"/>
          </a:xfrm>
          <a:prstGeom prst="rect">
            <a:avLst/>
          </a:prstGeom>
        </p:spPr>
      </p:pic>
      <p:pic>
        <p:nvPicPr>
          <p:cNvPr id="6" name="Picture 5">
            <a:extLst>
              <a:ext uri="{FF2B5EF4-FFF2-40B4-BE49-F238E27FC236}">
                <a16:creationId xmlns:a16="http://schemas.microsoft.com/office/drawing/2014/main" id="{2457BE78-0E33-4648-86EE-B748CC09B49D}"/>
              </a:ext>
            </a:extLst>
          </p:cNvPr>
          <p:cNvPicPr>
            <a:picLocks noChangeAspect="1"/>
          </p:cNvPicPr>
          <p:nvPr/>
        </p:nvPicPr>
        <p:blipFill>
          <a:blip r:embed="rId4"/>
          <a:stretch>
            <a:fillRect/>
          </a:stretch>
        </p:blipFill>
        <p:spPr>
          <a:xfrm>
            <a:off x="3574755" y="4436561"/>
            <a:ext cx="3905250" cy="2190750"/>
          </a:xfrm>
          <a:prstGeom prst="rect">
            <a:avLst/>
          </a:prstGeom>
        </p:spPr>
      </p:pic>
      <p:pic>
        <p:nvPicPr>
          <p:cNvPr id="7" name="Picture 6">
            <a:extLst>
              <a:ext uri="{FF2B5EF4-FFF2-40B4-BE49-F238E27FC236}">
                <a16:creationId xmlns:a16="http://schemas.microsoft.com/office/drawing/2014/main" id="{4EC66407-4492-4904-9E73-DA34038A0D83}"/>
              </a:ext>
            </a:extLst>
          </p:cNvPr>
          <p:cNvPicPr>
            <a:picLocks noChangeAspect="1"/>
          </p:cNvPicPr>
          <p:nvPr/>
        </p:nvPicPr>
        <p:blipFill>
          <a:blip r:embed="rId5"/>
          <a:stretch>
            <a:fillRect/>
          </a:stretch>
        </p:blipFill>
        <p:spPr>
          <a:xfrm>
            <a:off x="7781925" y="3607886"/>
            <a:ext cx="3571875" cy="1924050"/>
          </a:xfrm>
          <a:prstGeom prst="rect">
            <a:avLst/>
          </a:prstGeom>
        </p:spPr>
      </p:pic>
    </p:spTree>
    <p:extLst>
      <p:ext uri="{BB962C8B-B14F-4D97-AF65-F5344CB8AC3E}">
        <p14:creationId xmlns:p14="http://schemas.microsoft.com/office/powerpoint/2010/main" val="24267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24383-E20F-4155-B106-4DB4BB5D32C5}"/>
              </a:ext>
            </a:extLst>
          </p:cNvPr>
          <p:cNvSpPr>
            <a:spLocks noGrp="1"/>
          </p:cNvSpPr>
          <p:nvPr>
            <p:ph type="title"/>
          </p:nvPr>
        </p:nvSpPr>
        <p:spPr>
          <a:xfrm>
            <a:off x="358944" y="365125"/>
            <a:ext cx="5344024" cy="1325563"/>
          </a:xfrm>
        </p:spPr>
        <p:txBody>
          <a:bodyPr>
            <a:normAutofit/>
          </a:bodyPr>
          <a:lstStyle/>
          <a:p>
            <a:r>
              <a:rPr lang="en-US" sz="4000" b="1" dirty="0">
                <a:latin typeface="Arial Black" panose="020B0A04020102020204" pitchFamily="34" charset="0"/>
              </a:rPr>
              <a:t>Clinton vs. Trump</a:t>
            </a:r>
          </a:p>
        </p:txBody>
      </p:sp>
      <p:pic>
        <p:nvPicPr>
          <p:cNvPr id="4" name="Content Placeholder 3">
            <a:extLst>
              <a:ext uri="{FF2B5EF4-FFF2-40B4-BE49-F238E27FC236}">
                <a16:creationId xmlns:a16="http://schemas.microsoft.com/office/drawing/2014/main" id="{096517CC-79CB-4719-B393-52E158C910F1}"/>
              </a:ext>
            </a:extLst>
          </p:cNvPr>
          <p:cNvPicPr>
            <a:picLocks noGrp="1" noChangeAspect="1"/>
          </p:cNvPicPr>
          <p:nvPr>
            <p:ph idx="1"/>
          </p:nvPr>
        </p:nvPicPr>
        <p:blipFill>
          <a:blip r:embed="rId2"/>
          <a:stretch>
            <a:fillRect/>
          </a:stretch>
        </p:blipFill>
        <p:spPr>
          <a:xfrm>
            <a:off x="358943" y="1729038"/>
            <a:ext cx="6667500" cy="4000500"/>
          </a:xfrm>
          <a:prstGeom prst="rect">
            <a:avLst/>
          </a:prstGeom>
        </p:spPr>
      </p:pic>
      <p:pic>
        <p:nvPicPr>
          <p:cNvPr id="5" name="Picture 4">
            <a:extLst>
              <a:ext uri="{FF2B5EF4-FFF2-40B4-BE49-F238E27FC236}">
                <a16:creationId xmlns:a16="http://schemas.microsoft.com/office/drawing/2014/main" id="{782BE6B2-9857-477C-8973-6B4914F48632}"/>
              </a:ext>
            </a:extLst>
          </p:cNvPr>
          <p:cNvPicPr>
            <a:picLocks noChangeAspect="1"/>
          </p:cNvPicPr>
          <p:nvPr/>
        </p:nvPicPr>
        <p:blipFill>
          <a:blip r:embed="rId3"/>
          <a:stretch>
            <a:fillRect/>
          </a:stretch>
        </p:blipFill>
        <p:spPr>
          <a:xfrm>
            <a:off x="358943" y="5153525"/>
            <a:ext cx="5600700" cy="1228725"/>
          </a:xfrm>
          <a:prstGeom prst="rect">
            <a:avLst/>
          </a:prstGeom>
        </p:spPr>
      </p:pic>
      <p:pic>
        <p:nvPicPr>
          <p:cNvPr id="6" name="Picture 5">
            <a:extLst>
              <a:ext uri="{FF2B5EF4-FFF2-40B4-BE49-F238E27FC236}">
                <a16:creationId xmlns:a16="http://schemas.microsoft.com/office/drawing/2014/main" id="{FD634595-75FA-4BCA-AE46-A9C82535A2D1}"/>
              </a:ext>
            </a:extLst>
          </p:cNvPr>
          <p:cNvPicPr>
            <a:picLocks noChangeAspect="1"/>
          </p:cNvPicPr>
          <p:nvPr/>
        </p:nvPicPr>
        <p:blipFill>
          <a:blip r:embed="rId4"/>
          <a:stretch>
            <a:fillRect/>
          </a:stretch>
        </p:blipFill>
        <p:spPr>
          <a:xfrm>
            <a:off x="7026443" y="4588042"/>
            <a:ext cx="4711866" cy="1948114"/>
          </a:xfrm>
          <a:prstGeom prst="rect">
            <a:avLst/>
          </a:prstGeom>
        </p:spPr>
      </p:pic>
      <p:pic>
        <p:nvPicPr>
          <p:cNvPr id="7" name="Picture 6">
            <a:extLst>
              <a:ext uri="{FF2B5EF4-FFF2-40B4-BE49-F238E27FC236}">
                <a16:creationId xmlns:a16="http://schemas.microsoft.com/office/drawing/2014/main" id="{00599C8F-0AA1-40DC-96A5-8513794AE5DF}"/>
              </a:ext>
            </a:extLst>
          </p:cNvPr>
          <p:cNvPicPr>
            <a:picLocks noChangeAspect="1"/>
          </p:cNvPicPr>
          <p:nvPr/>
        </p:nvPicPr>
        <p:blipFill>
          <a:blip r:embed="rId5"/>
          <a:stretch>
            <a:fillRect/>
          </a:stretch>
        </p:blipFill>
        <p:spPr>
          <a:xfrm>
            <a:off x="5702968" y="589296"/>
            <a:ext cx="6184232" cy="3597693"/>
          </a:xfrm>
          <a:prstGeom prst="rect">
            <a:avLst/>
          </a:prstGeom>
        </p:spPr>
      </p:pic>
    </p:spTree>
    <p:extLst>
      <p:ext uri="{BB962C8B-B14F-4D97-AF65-F5344CB8AC3E}">
        <p14:creationId xmlns:p14="http://schemas.microsoft.com/office/powerpoint/2010/main" val="3553186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D35406-5C83-4E8F-AC2F-7C4BF9CD8649}"/>
              </a:ext>
            </a:extLst>
          </p:cNvPr>
          <p:cNvSpPr>
            <a:spLocks noGrp="1"/>
          </p:cNvSpPr>
          <p:nvPr>
            <p:ph type="title"/>
          </p:nvPr>
        </p:nvSpPr>
        <p:spPr>
          <a:xfrm>
            <a:off x="385011" y="404017"/>
            <a:ext cx="10968789" cy="639475"/>
          </a:xfrm>
          <a:solidFill>
            <a:schemeClr val="tx1">
              <a:lumMod val="65000"/>
            </a:schemeClr>
          </a:solidFill>
        </p:spPr>
        <p:txBody>
          <a:bodyPr>
            <a:normAutofit fontScale="90000"/>
          </a:bodyPr>
          <a:lstStyle/>
          <a:p>
            <a:r>
              <a:rPr lang="en-US" sz="4800" b="1" dirty="0">
                <a:solidFill>
                  <a:schemeClr val="bg1"/>
                </a:solidFill>
              </a:rPr>
              <a:t>The Controversies</a:t>
            </a:r>
          </a:p>
        </p:txBody>
      </p:sp>
      <p:sp>
        <p:nvSpPr>
          <p:cNvPr id="3" name="Content Placeholder 2">
            <a:extLst>
              <a:ext uri="{FF2B5EF4-FFF2-40B4-BE49-F238E27FC236}">
                <a16:creationId xmlns:a16="http://schemas.microsoft.com/office/drawing/2014/main" id="{32B59894-BC1B-445D-A813-654DBBB17A11}"/>
              </a:ext>
            </a:extLst>
          </p:cNvPr>
          <p:cNvSpPr>
            <a:spLocks noGrp="1"/>
          </p:cNvSpPr>
          <p:nvPr>
            <p:ph sz="half" idx="1"/>
          </p:nvPr>
        </p:nvSpPr>
        <p:spPr>
          <a:xfrm>
            <a:off x="385011" y="1269402"/>
            <a:ext cx="5634789" cy="4907561"/>
          </a:xfrm>
          <a:solidFill>
            <a:schemeClr val="tx1">
              <a:lumMod val="65000"/>
            </a:schemeClr>
          </a:solidFill>
        </p:spPr>
        <p:txBody>
          <a:bodyPr>
            <a:normAutofit/>
          </a:bodyPr>
          <a:lstStyle/>
          <a:p>
            <a:r>
              <a:rPr lang="en-US" sz="3600" dirty="0">
                <a:hlinkClick r:id="rId3"/>
              </a:rPr>
              <a:t>Access Hollywood Tape</a:t>
            </a:r>
            <a:endParaRPr lang="en-US" sz="3600" dirty="0"/>
          </a:p>
          <a:p>
            <a:pPr marL="0" indent="0">
              <a:buNone/>
            </a:pPr>
            <a:r>
              <a:rPr lang="en-US" dirty="0"/>
              <a:t>(Trump brags about sexual assault)</a:t>
            </a:r>
            <a:r>
              <a:rPr lang="en-US" sz="2400" dirty="0"/>
              <a:t>	</a:t>
            </a:r>
            <a:r>
              <a:rPr lang="en-US" dirty="0"/>
              <a:t>			</a:t>
            </a:r>
          </a:p>
        </p:txBody>
      </p:sp>
      <p:sp>
        <p:nvSpPr>
          <p:cNvPr id="7" name="Content Placeholder 6">
            <a:extLst>
              <a:ext uri="{FF2B5EF4-FFF2-40B4-BE49-F238E27FC236}">
                <a16:creationId xmlns:a16="http://schemas.microsoft.com/office/drawing/2014/main" id="{A53B23E5-D4B4-4BD2-ACA6-57DE276D7B59}"/>
              </a:ext>
            </a:extLst>
          </p:cNvPr>
          <p:cNvSpPr>
            <a:spLocks noGrp="1"/>
          </p:cNvSpPr>
          <p:nvPr>
            <p:ph sz="half" idx="2"/>
          </p:nvPr>
        </p:nvSpPr>
        <p:spPr>
          <a:xfrm>
            <a:off x="5630779" y="1269402"/>
            <a:ext cx="6176210" cy="5152913"/>
          </a:xfrm>
          <a:solidFill>
            <a:schemeClr val="tx1">
              <a:lumMod val="65000"/>
            </a:schemeClr>
          </a:solidFill>
        </p:spPr>
        <p:txBody>
          <a:bodyPr>
            <a:normAutofit/>
          </a:bodyPr>
          <a:lstStyle/>
          <a:p>
            <a:pPr marL="0" indent="0">
              <a:buNone/>
            </a:pPr>
            <a:r>
              <a:rPr lang="en-US" sz="4300" b="1" dirty="0"/>
              <a:t>Clinton Emails</a:t>
            </a:r>
          </a:p>
          <a:p>
            <a:pPr marL="0" indent="0">
              <a:buNone/>
            </a:pPr>
            <a:r>
              <a:rPr lang="en-US" sz="2600" dirty="0">
                <a:latin typeface="+mj-lt"/>
              </a:rPr>
              <a:t>(Investigated: Neither FBI nor Congress decides to take action)</a:t>
            </a:r>
          </a:p>
          <a:p>
            <a:r>
              <a:rPr lang="en-US" b="1" dirty="0">
                <a:hlinkClick r:id="rId4"/>
              </a:rPr>
              <a:t>Summary of the issue</a:t>
            </a:r>
            <a:endParaRPr lang="en-US" b="1" dirty="0"/>
          </a:p>
          <a:p>
            <a:r>
              <a:rPr lang="en-US" b="1" dirty="0"/>
              <a:t>State Department </a:t>
            </a:r>
            <a:r>
              <a:rPr lang="en-US" b="1" dirty="0">
                <a:hlinkClick r:id="rId5"/>
              </a:rPr>
              <a:t>Inspector General Report </a:t>
            </a:r>
            <a:r>
              <a:rPr lang="en-US" b="1" dirty="0"/>
              <a:t>on the Emails, May 2016</a:t>
            </a:r>
          </a:p>
          <a:p>
            <a:r>
              <a:rPr lang="en-US" b="1" dirty="0">
                <a:hlinkClick r:id="rId6"/>
              </a:rPr>
              <a:t>Comey Statement July 2016</a:t>
            </a:r>
            <a:endParaRPr lang="en-US" b="1" dirty="0"/>
          </a:p>
          <a:p>
            <a:r>
              <a:rPr lang="en-US" b="1" dirty="0">
                <a:hlinkClick r:id="rId7"/>
              </a:rPr>
              <a:t>Inspector General’s Report</a:t>
            </a:r>
            <a:r>
              <a:rPr lang="en-US" b="1" dirty="0"/>
              <a:t> (June 2018)</a:t>
            </a:r>
          </a:p>
          <a:p>
            <a:r>
              <a:rPr lang="en-US" b="1" dirty="0">
                <a:hlinkClick r:id="rId8"/>
              </a:rPr>
              <a:t>The Actual Emails</a:t>
            </a:r>
            <a:endParaRPr lang="en-US" b="1" dirty="0"/>
          </a:p>
          <a:p>
            <a:endParaRPr lang="en-US" dirty="0"/>
          </a:p>
        </p:txBody>
      </p:sp>
      <p:pic>
        <p:nvPicPr>
          <p:cNvPr id="9" name="Picture 8">
            <a:extLst>
              <a:ext uri="{FF2B5EF4-FFF2-40B4-BE49-F238E27FC236}">
                <a16:creationId xmlns:a16="http://schemas.microsoft.com/office/drawing/2014/main" id="{79CCFEC0-C01F-4A32-86FE-ECBDEB5AB7BA}"/>
              </a:ext>
            </a:extLst>
          </p:cNvPr>
          <p:cNvPicPr>
            <a:picLocks noChangeAspect="1"/>
          </p:cNvPicPr>
          <p:nvPr/>
        </p:nvPicPr>
        <p:blipFill>
          <a:blip r:embed="rId9"/>
          <a:stretch>
            <a:fillRect/>
          </a:stretch>
        </p:blipFill>
        <p:spPr>
          <a:xfrm>
            <a:off x="569120" y="2719595"/>
            <a:ext cx="4371471" cy="3007060"/>
          </a:xfrm>
          <a:prstGeom prst="rect">
            <a:avLst/>
          </a:prstGeom>
        </p:spPr>
      </p:pic>
    </p:spTree>
    <p:extLst>
      <p:ext uri="{BB962C8B-B14F-4D97-AF65-F5344CB8AC3E}">
        <p14:creationId xmlns:p14="http://schemas.microsoft.com/office/powerpoint/2010/main" val="292631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628C8-9368-4BE2-B456-CE5455F36863}"/>
              </a:ext>
            </a:extLst>
          </p:cNvPr>
          <p:cNvSpPr>
            <a:spLocks noGrp="1"/>
          </p:cNvSpPr>
          <p:nvPr>
            <p:ph type="title"/>
          </p:nvPr>
        </p:nvSpPr>
        <p:spPr>
          <a:xfrm>
            <a:off x="838200" y="365125"/>
            <a:ext cx="10515600" cy="826861"/>
          </a:xfrm>
        </p:spPr>
        <p:txBody>
          <a:bodyPr/>
          <a:lstStyle/>
          <a:p>
            <a:r>
              <a:rPr lang="en-US" dirty="0">
                <a:latin typeface="Arial Black" panose="020B0A04020102020204" pitchFamily="34" charset="0"/>
              </a:rPr>
              <a:t>2016 Election</a:t>
            </a:r>
          </a:p>
        </p:txBody>
      </p:sp>
      <p:pic>
        <p:nvPicPr>
          <p:cNvPr id="4" name="Content Placeholder 3">
            <a:extLst>
              <a:ext uri="{FF2B5EF4-FFF2-40B4-BE49-F238E27FC236}">
                <a16:creationId xmlns:a16="http://schemas.microsoft.com/office/drawing/2014/main" id="{E6BEFC39-B7E6-4815-AED9-1CB4E382980D}"/>
              </a:ext>
            </a:extLst>
          </p:cNvPr>
          <p:cNvPicPr>
            <a:picLocks noGrp="1" noChangeAspect="1"/>
          </p:cNvPicPr>
          <p:nvPr>
            <p:ph idx="1"/>
          </p:nvPr>
        </p:nvPicPr>
        <p:blipFill>
          <a:blip r:embed="rId2"/>
          <a:stretch>
            <a:fillRect/>
          </a:stretch>
        </p:blipFill>
        <p:spPr>
          <a:xfrm>
            <a:off x="1377043" y="1387929"/>
            <a:ext cx="9437913" cy="4984977"/>
          </a:xfrm>
          <a:prstGeom prst="rect">
            <a:avLst/>
          </a:prstGeom>
        </p:spPr>
      </p:pic>
    </p:spTree>
    <p:extLst>
      <p:ext uri="{BB962C8B-B14F-4D97-AF65-F5344CB8AC3E}">
        <p14:creationId xmlns:p14="http://schemas.microsoft.com/office/powerpoint/2010/main" val="2733775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D935F-0A2A-401B-B0F8-79077C2282C5}"/>
              </a:ext>
            </a:extLst>
          </p:cNvPr>
          <p:cNvSpPr>
            <a:spLocks noGrp="1"/>
          </p:cNvSpPr>
          <p:nvPr>
            <p:ph type="title"/>
          </p:nvPr>
        </p:nvSpPr>
        <p:spPr/>
        <p:txBody>
          <a:bodyPr/>
          <a:lstStyle/>
          <a:p>
            <a:r>
              <a:rPr lang="en-US" dirty="0">
                <a:latin typeface="Arial Black" panose="020B0A04020102020204" pitchFamily="34" charset="0"/>
              </a:rPr>
              <a:t>2016 Election by County</a:t>
            </a:r>
          </a:p>
        </p:txBody>
      </p:sp>
      <p:pic>
        <p:nvPicPr>
          <p:cNvPr id="4" name="Content Placeholder 3">
            <a:extLst>
              <a:ext uri="{FF2B5EF4-FFF2-40B4-BE49-F238E27FC236}">
                <a16:creationId xmlns:a16="http://schemas.microsoft.com/office/drawing/2014/main" id="{63D95D08-79CB-4FF5-AF86-30C19EB75D7A}"/>
              </a:ext>
            </a:extLst>
          </p:cNvPr>
          <p:cNvPicPr>
            <a:picLocks noGrp="1" noChangeAspect="1"/>
          </p:cNvPicPr>
          <p:nvPr>
            <p:ph idx="1"/>
          </p:nvPr>
        </p:nvPicPr>
        <p:blipFill>
          <a:blip r:embed="rId2"/>
          <a:stretch>
            <a:fillRect/>
          </a:stretch>
        </p:blipFill>
        <p:spPr>
          <a:xfrm>
            <a:off x="1325880" y="1825625"/>
            <a:ext cx="9601200" cy="4351338"/>
          </a:xfrm>
          <a:prstGeom prst="rect">
            <a:avLst/>
          </a:prstGeom>
          <a:solidFill>
            <a:srgbClr val="0070C0"/>
          </a:solidFill>
        </p:spPr>
      </p:pic>
    </p:spTree>
    <p:extLst>
      <p:ext uri="{BB962C8B-B14F-4D97-AF65-F5344CB8AC3E}">
        <p14:creationId xmlns:p14="http://schemas.microsoft.com/office/powerpoint/2010/main" val="2028872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29423-0B51-41F2-B0EF-499670D91426}"/>
              </a:ext>
            </a:extLst>
          </p:cNvPr>
          <p:cNvSpPr>
            <a:spLocks noGrp="1"/>
          </p:cNvSpPr>
          <p:nvPr>
            <p:ph type="title"/>
          </p:nvPr>
        </p:nvSpPr>
        <p:spPr/>
        <p:txBody>
          <a:bodyPr/>
          <a:lstStyle/>
          <a:p>
            <a:r>
              <a:rPr lang="en-US" b="1" dirty="0">
                <a:latin typeface="Arial Black" panose="020B0A04020102020204" pitchFamily="34" charset="0"/>
              </a:rPr>
              <a:t>2016 By the Numbers</a:t>
            </a:r>
          </a:p>
        </p:txBody>
      </p:sp>
      <p:graphicFrame>
        <p:nvGraphicFramePr>
          <p:cNvPr id="18" name="Content Placeholder 17">
            <a:extLst>
              <a:ext uri="{FF2B5EF4-FFF2-40B4-BE49-F238E27FC236}">
                <a16:creationId xmlns:a16="http://schemas.microsoft.com/office/drawing/2014/main" id="{87B890E8-9D68-4FDC-A0F9-5B6C18D96533}"/>
              </a:ext>
            </a:extLst>
          </p:cNvPr>
          <p:cNvGraphicFramePr>
            <a:graphicFrameLocks noGrp="1"/>
          </p:cNvGraphicFramePr>
          <p:nvPr>
            <p:ph idx="1"/>
            <p:extLst>
              <p:ext uri="{D42A27DB-BD31-4B8C-83A1-F6EECF244321}">
                <p14:modId xmlns:p14="http://schemas.microsoft.com/office/powerpoint/2010/main" val="539738501"/>
              </p:ext>
            </p:extLst>
          </p:nvPr>
        </p:nvGraphicFramePr>
        <p:xfrm>
          <a:off x="838200" y="1825625"/>
          <a:ext cx="10515600" cy="4351242"/>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460672665"/>
                    </a:ext>
                  </a:extLst>
                </a:gridCol>
                <a:gridCol w="5257800">
                  <a:extLst>
                    <a:ext uri="{9D8B030D-6E8A-4147-A177-3AD203B41FA5}">
                      <a16:colId xmlns:a16="http://schemas.microsoft.com/office/drawing/2014/main" val="2513539855"/>
                    </a:ext>
                  </a:extLst>
                </a:gridCol>
              </a:tblGrid>
              <a:tr h="725207">
                <a:tc>
                  <a:txBody>
                    <a:bodyPr/>
                    <a:lstStyle/>
                    <a:p>
                      <a:r>
                        <a:rPr lang="en-US" sz="3200" dirty="0">
                          <a:latin typeface="Arial Black" panose="020B0A04020102020204" pitchFamily="34" charset="0"/>
                        </a:rPr>
                        <a:t>Candidate</a:t>
                      </a:r>
                    </a:p>
                  </a:txBody>
                  <a:tcPr/>
                </a:tc>
                <a:tc>
                  <a:txBody>
                    <a:bodyPr/>
                    <a:lstStyle/>
                    <a:p>
                      <a:r>
                        <a:rPr lang="en-US" sz="3200" dirty="0">
                          <a:latin typeface="Arial Black" panose="020B0A04020102020204" pitchFamily="34" charset="0"/>
                        </a:rPr>
                        <a:t>Popular Vote</a:t>
                      </a:r>
                    </a:p>
                  </a:txBody>
                  <a:tcPr/>
                </a:tc>
                <a:extLst>
                  <a:ext uri="{0D108BD9-81ED-4DB2-BD59-A6C34878D82A}">
                    <a16:rowId xmlns:a16="http://schemas.microsoft.com/office/drawing/2014/main" val="2652056114"/>
                  </a:ext>
                </a:extLst>
              </a:tr>
              <a:tr h="725207">
                <a:tc>
                  <a:txBody>
                    <a:bodyPr/>
                    <a:lstStyle/>
                    <a:p>
                      <a:r>
                        <a:rPr lang="en-US" sz="3200" dirty="0">
                          <a:latin typeface="Arial Black" panose="020B0A04020102020204" pitchFamily="34" charset="0"/>
                        </a:rPr>
                        <a:t>Donald Trump</a:t>
                      </a:r>
                    </a:p>
                  </a:txBody>
                  <a:tcPr/>
                </a:tc>
                <a:tc>
                  <a:txBody>
                    <a:bodyPr/>
                    <a:lstStyle/>
                    <a:p>
                      <a:r>
                        <a:rPr lang="en-US" sz="3200" b="0" i="0" kern="1200" dirty="0">
                          <a:solidFill>
                            <a:schemeClr val="dk1"/>
                          </a:solidFill>
                          <a:effectLst/>
                          <a:latin typeface="Arial Black" panose="020B0A04020102020204" pitchFamily="34" charset="0"/>
                          <a:ea typeface="+mn-ea"/>
                          <a:cs typeface="+mn-cs"/>
                        </a:rPr>
                        <a:t>62,980,160</a:t>
                      </a:r>
                      <a:endParaRPr lang="en-US" sz="3200" dirty="0">
                        <a:latin typeface="Arial Black" panose="020B0A04020102020204" pitchFamily="34" charset="0"/>
                      </a:endParaRPr>
                    </a:p>
                  </a:txBody>
                  <a:tcPr/>
                </a:tc>
                <a:extLst>
                  <a:ext uri="{0D108BD9-81ED-4DB2-BD59-A6C34878D82A}">
                    <a16:rowId xmlns:a16="http://schemas.microsoft.com/office/drawing/2014/main" val="503345397"/>
                  </a:ext>
                </a:extLst>
              </a:tr>
              <a:tr h="725207">
                <a:tc>
                  <a:txBody>
                    <a:bodyPr/>
                    <a:lstStyle/>
                    <a:p>
                      <a:r>
                        <a:rPr lang="en-US" sz="3200" dirty="0">
                          <a:latin typeface="Arial Black" panose="020B0A04020102020204" pitchFamily="34" charset="0"/>
                        </a:rPr>
                        <a:t>Hillary Clinton</a:t>
                      </a:r>
                    </a:p>
                  </a:txBody>
                  <a:tcPr/>
                </a:tc>
                <a:tc>
                  <a:txBody>
                    <a:bodyPr/>
                    <a:lstStyle/>
                    <a:p>
                      <a:r>
                        <a:rPr lang="en-US" sz="3200" dirty="0">
                          <a:latin typeface="Arial Black" panose="020B0A04020102020204" pitchFamily="34" charset="0"/>
                        </a:rPr>
                        <a:t>65,845,063</a:t>
                      </a:r>
                    </a:p>
                  </a:txBody>
                  <a:tcPr/>
                </a:tc>
                <a:extLst>
                  <a:ext uri="{0D108BD9-81ED-4DB2-BD59-A6C34878D82A}">
                    <a16:rowId xmlns:a16="http://schemas.microsoft.com/office/drawing/2014/main" val="861111685"/>
                  </a:ext>
                </a:extLst>
              </a:tr>
              <a:tr h="725207">
                <a:tc>
                  <a:txBody>
                    <a:bodyPr/>
                    <a:lstStyle/>
                    <a:p>
                      <a:r>
                        <a:rPr lang="en-US" sz="3200" dirty="0">
                          <a:latin typeface="Arial Black" panose="020B0A04020102020204" pitchFamily="34" charset="0"/>
                        </a:rPr>
                        <a:t>Gary Johnson</a:t>
                      </a:r>
                    </a:p>
                  </a:txBody>
                  <a:tcPr/>
                </a:tc>
                <a:tc>
                  <a:txBody>
                    <a:bodyPr/>
                    <a:lstStyle/>
                    <a:p>
                      <a:r>
                        <a:rPr lang="en-US" sz="3200" dirty="0">
                          <a:latin typeface="Arial Black" panose="020B0A04020102020204" pitchFamily="34" charset="0"/>
                        </a:rPr>
                        <a:t>4,488,931</a:t>
                      </a:r>
                    </a:p>
                  </a:txBody>
                  <a:tcPr/>
                </a:tc>
                <a:extLst>
                  <a:ext uri="{0D108BD9-81ED-4DB2-BD59-A6C34878D82A}">
                    <a16:rowId xmlns:a16="http://schemas.microsoft.com/office/drawing/2014/main" val="190152144"/>
                  </a:ext>
                </a:extLst>
              </a:tr>
              <a:tr h="725207">
                <a:tc>
                  <a:txBody>
                    <a:bodyPr/>
                    <a:lstStyle/>
                    <a:p>
                      <a:r>
                        <a:rPr lang="en-US" sz="3200" dirty="0">
                          <a:latin typeface="Arial Black" panose="020B0A04020102020204" pitchFamily="34" charset="0"/>
                        </a:rPr>
                        <a:t>Jill Stein</a:t>
                      </a:r>
                    </a:p>
                  </a:txBody>
                  <a:tcPr/>
                </a:tc>
                <a:tc>
                  <a:txBody>
                    <a:bodyPr/>
                    <a:lstStyle/>
                    <a:p>
                      <a:r>
                        <a:rPr lang="en-US" sz="3200" dirty="0">
                          <a:latin typeface="Arial Black" panose="020B0A04020102020204" pitchFamily="34" charset="0"/>
                        </a:rPr>
                        <a:t>1,457,050</a:t>
                      </a:r>
                    </a:p>
                  </a:txBody>
                  <a:tcPr/>
                </a:tc>
                <a:extLst>
                  <a:ext uri="{0D108BD9-81ED-4DB2-BD59-A6C34878D82A}">
                    <a16:rowId xmlns:a16="http://schemas.microsoft.com/office/drawing/2014/main" val="868381029"/>
                  </a:ext>
                </a:extLst>
              </a:tr>
              <a:tr h="725207">
                <a:tc>
                  <a:txBody>
                    <a:bodyPr/>
                    <a:lstStyle/>
                    <a:p>
                      <a:r>
                        <a:rPr lang="en-US" sz="3200" dirty="0">
                          <a:latin typeface="Arial Black" panose="020B0A04020102020204" pitchFamily="34" charset="0"/>
                        </a:rPr>
                        <a:t>Evan McMullen</a:t>
                      </a:r>
                    </a:p>
                  </a:txBody>
                  <a:tcPr/>
                </a:tc>
                <a:tc>
                  <a:txBody>
                    <a:bodyPr/>
                    <a:lstStyle/>
                    <a:p>
                      <a:r>
                        <a:rPr lang="en-US" sz="3200" dirty="0">
                          <a:latin typeface="Arial Black" panose="020B0A04020102020204" pitchFamily="34" charset="0"/>
                        </a:rPr>
                        <a:t>728,830</a:t>
                      </a:r>
                    </a:p>
                  </a:txBody>
                  <a:tcPr/>
                </a:tc>
                <a:extLst>
                  <a:ext uri="{0D108BD9-81ED-4DB2-BD59-A6C34878D82A}">
                    <a16:rowId xmlns:a16="http://schemas.microsoft.com/office/drawing/2014/main" val="118594981"/>
                  </a:ext>
                </a:extLst>
              </a:tr>
            </a:tbl>
          </a:graphicData>
        </a:graphic>
      </p:graphicFrame>
    </p:spTree>
    <p:extLst>
      <p:ext uri="{BB962C8B-B14F-4D97-AF65-F5344CB8AC3E}">
        <p14:creationId xmlns:p14="http://schemas.microsoft.com/office/powerpoint/2010/main" val="2672244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76518" y="484500"/>
            <a:ext cx="9924809" cy="1147314"/>
          </a:xfrm>
        </p:spPr>
        <p:txBody>
          <a:bodyPr>
            <a:noAutofit/>
          </a:bodyPr>
          <a:lstStyle/>
          <a:p>
            <a:r>
              <a:rPr lang="en-US" sz="2800" dirty="0">
                <a:latin typeface="Arial Black" panose="020B0A04020102020204" pitchFamily="34" charset="0"/>
              </a:rPr>
              <a:t>The Crisis in US Democracy</a:t>
            </a:r>
            <a:br>
              <a:rPr lang="en-US" sz="2800" dirty="0">
                <a:latin typeface="Arial Black" panose="020B0A04020102020204" pitchFamily="34" charset="0"/>
              </a:rPr>
            </a:br>
            <a:r>
              <a:rPr lang="en-US" sz="2800" dirty="0">
                <a:latin typeface="Arial Black" panose="020B0A04020102020204" pitchFamily="34" charset="0"/>
              </a:rPr>
              <a:t>Is Trump the demagogue the founders feared?</a:t>
            </a:r>
          </a:p>
        </p:txBody>
      </p:sp>
      <p:sp>
        <p:nvSpPr>
          <p:cNvPr id="5" name="Content Placeholder 4"/>
          <p:cNvSpPr>
            <a:spLocks noGrp="1"/>
          </p:cNvSpPr>
          <p:nvPr>
            <p:ph idx="1"/>
          </p:nvPr>
        </p:nvSpPr>
        <p:spPr>
          <a:xfrm>
            <a:off x="473336" y="2087594"/>
            <a:ext cx="10757648" cy="4270176"/>
          </a:xfrm>
        </p:spPr>
        <p:txBody>
          <a:bodyPr>
            <a:normAutofit/>
          </a:bodyPr>
          <a:lstStyle/>
          <a:p>
            <a:r>
              <a:rPr lang="en-US" dirty="0"/>
              <a:t>“…it has been fully confirmed by experience that they are daily misled into the most baneful measures and opinions by the false reports circulated by designing men, and which no one on the spot can refute.” ~Elbridge Gerry, May 31, 1787</a:t>
            </a:r>
          </a:p>
          <a:p>
            <a:pPr marL="0" indent="0">
              <a:buNone/>
            </a:pPr>
            <a:r>
              <a:rPr lang="en-US" sz="2200" i="1" dirty="0">
                <a:latin typeface="Arial Black" panose="020B0A04020102020204" pitchFamily="34" charset="0"/>
              </a:rPr>
              <a:t>The Records of the Federal Convention of 1787</a:t>
            </a:r>
            <a:r>
              <a:rPr lang="en-US" dirty="0"/>
              <a:t>, ed. Max </a:t>
            </a:r>
            <a:r>
              <a:rPr lang="en-US" dirty="0" err="1"/>
              <a:t>Farrand</a:t>
            </a:r>
            <a:r>
              <a:rPr lang="en-US" dirty="0"/>
              <a:t> (New Haven: Yale University Press, 1911). Vol. 1.</a:t>
            </a:r>
          </a:p>
          <a:p>
            <a:pPr marL="0" indent="0">
              <a:buNone/>
            </a:pPr>
            <a:r>
              <a:rPr lang="en-US" sz="2000" dirty="0">
                <a:solidFill>
                  <a:srgbClr val="C00000"/>
                </a:solidFill>
                <a:hlinkClick r:id="rId2"/>
              </a:rPr>
              <a:t>https://oll.libertyfund.org/title/farrand-the-records-of-the-federal-convention-of-1787-vol-1#Farrand_0544-01_457</a:t>
            </a:r>
            <a:endParaRPr lang="en-US" sz="2000" dirty="0">
              <a:solidFill>
                <a:srgbClr val="C00000"/>
              </a:solidFill>
            </a:endParaRPr>
          </a:p>
          <a:p>
            <a:pPr marL="0" indent="0">
              <a:buNone/>
            </a:pPr>
            <a:endParaRPr lang="en-US" sz="2000" dirty="0"/>
          </a:p>
        </p:txBody>
      </p:sp>
    </p:spTree>
    <p:extLst>
      <p:ext uri="{BB962C8B-B14F-4D97-AF65-F5344CB8AC3E}">
        <p14:creationId xmlns:p14="http://schemas.microsoft.com/office/powerpoint/2010/main" val="253233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DEBC0-36C8-4CFD-BB0E-392B26B46F3F}"/>
              </a:ext>
            </a:extLst>
          </p:cNvPr>
          <p:cNvSpPr>
            <a:spLocks noGrp="1"/>
          </p:cNvSpPr>
          <p:nvPr>
            <p:ph type="title"/>
          </p:nvPr>
        </p:nvSpPr>
        <p:spPr>
          <a:xfrm>
            <a:off x="838200" y="365126"/>
            <a:ext cx="10515600" cy="872260"/>
          </a:xfrm>
        </p:spPr>
        <p:txBody>
          <a:bodyPr>
            <a:normAutofit/>
          </a:bodyPr>
          <a:lstStyle/>
          <a:p>
            <a:r>
              <a:rPr lang="en-US" sz="3600" dirty="0">
                <a:latin typeface="Arial Black" panose="020B0A04020102020204" pitchFamily="34" charset="0"/>
              </a:rPr>
              <a:t>States that Voted for Obama and Trump</a:t>
            </a:r>
          </a:p>
        </p:txBody>
      </p:sp>
      <p:sp>
        <p:nvSpPr>
          <p:cNvPr id="3" name="Content Placeholder 2">
            <a:extLst>
              <a:ext uri="{FF2B5EF4-FFF2-40B4-BE49-F238E27FC236}">
                <a16:creationId xmlns:a16="http://schemas.microsoft.com/office/drawing/2014/main" id="{D1E0E733-6CDE-44B2-84AE-0CCE9950294A}"/>
              </a:ext>
            </a:extLst>
          </p:cNvPr>
          <p:cNvSpPr>
            <a:spLocks noGrp="1"/>
          </p:cNvSpPr>
          <p:nvPr>
            <p:ph idx="1"/>
          </p:nvPr>
        </p:nvSpPr>
        <p:spPr>
          <a:xfrm>
            <a:off x="426720" y="1825625"/>
            <a:ext cx="10927080" cy="4351338"/>
          </a:xfrm>
        </p:spPr>
        <p:txBody>
          <a:bodyPr>
            <a:normAutofit/>
          </a:bodyPr>
          <a:lstStyle/>
          <a:p>
            <a:r>
              <a:rPr lang="en-US" sz="3600" dirty="0">
                <a:latin typeface="Arial Black" panose="020B0A04020102020204" pitchFamily="34" charset="0"/>
              </a:rPr>
              <a:t>Florida</a:t>
            </a:r>
          </a:p>
          <a:p>
            <a:r>
              <a:rPr lang="en-US" sz="3600" dirty="0">
                <a:latin typeface="Arial Black" panose="020B0A04020102020204" pitchFamily="34" charset="0"/>
              </a:rPr>
              <a:t>Michigan</a:t>
            </a:r>
          </a:p>
          <a:p>
            <a:r>
              <a:rPr lang="en-US" sz="3600" dirty="0">
                <a:latin typeface="Arial Black" panose="020B0A04020102020204" pitchFamily="34" charset="0"/>
              </a:rPr>
              <a:t>Iowa</a:t>
            </a:r>
          </a:p>
          <a:p>
            <a:r>
              <a:rPr lang="en-US" sz="3600" dirty="0">
                <a:latin typeface="Arial Black" panose="020B0A04020102020204" pitchFamily="34" charset="0"/>
              </a:rPr>
              <a:t>Ohio</a:t>
            </a:r>
          </a:p>
          <a:p>
            <a:r>
              <a:rPr lang="en-US" sz="3600" dirty="0">
                <a:latin typeface="Arial Black" panose="020B0A04020102020204" pitchFamily="34" charset="0"/>
              </a:rPr>
              <a:t>Pennsylvania</a:t>
            </a:r>
          </a:p>
          <a:p>
            <a:r>
              <a:rPr lang="en-US" sz="3600" dirty="0">
                <a:latin typeface="Arial Black" panose="020B0A04020102020204" pitchFamily="34" charset="0"/>
              </a:rPr>
              <a:t>Wisconsin</a:t>
            </a:r>
          </a:p>
        </p:txBody>
      </p:sp>
      <p:pic>
        <p:nvPicPr>
          <p:cNvPr id="4" name="Picture 3">
            <a:extLst>
              <a:ext uri="{FF2B5EF4-FFF2-40B4-BE49-F238E27FC236}">
                <a16:creationId xmlns:a16="http://schemas.microsoft.com/office/drawing/2014/main" id="{507F273B-5FE9-413E-AEDF-C74AAF1992F9}"/>
              </a:ext>
            </a:extLst>
          </p:cNvPr>
          <p:cNvPicPr>
            <a:picLocks noChangeAspect="1"/>
          </p:cNvPicPr>
          <p:nvPr/>
        </p:nvPicPr>
        <p:blipFill>
          <a:blip r:embed="rId2"/>
          <a:stretch>
            <a:fillRect/>
          </a:stretch>
        </p:blipFill>
        <p:spPr>
          <a:xfrm>
            <a:off x="4488873" y="1531505"/>
            <a:ext cx="6864927" cy="4645458"/>
          </a:xfrm>
          <a:prstGeom prst="rect">
            <a:avLst/>
          </a:prstGeom>
        </p:spPr>
      </p:pic>
    </p:spTree>
    <p:extLst>
      <p:ext uri="{BB962C8B-B14F-4D97-AF65-F5344CB8AC3E}">
        <p14:creationId xmlns:p14="http://schemas.microsoft.com/office/powerpoint/2010/main" val="1515061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7650" name="Title 6"/>
          <p:cNvSpPr>
            <a:spLocks noGrp="1"/>
          </p:cNvSpPr>
          <p:nvPr>
            <p:ph type="title"/>
          </p:nvPr>
        </p:nvSpPr>
        <p:spPr>
          <a:xfrm>
            <a:off x="839788" y="365125"/>
            <a:ext cx="10515600" cy="777935"/>
          </a:xfrm>
        </p:spPr>
        <p:txBody>
          <a:bodyPr>
            <a:normAutofit/>
          </a:bodyPr>
          <a:lstStyle/>
          <a:p>
            <a:pPr algn="ctr"/>
            <a:r>
              <a:rPr lang="en-US" altLang="en-US" b="1" dirty="0">
                <a:latin typeface="Arial Black" panose="020B0A04020102020204" pitchFamily="34" charset="0"/>
              </a:rPr>
              <a:t>2016 Coalitions</a:t>
            </a:r>
            <a:r>
              <a:rPr lang="en-US" altLang="en-US" b="1" dirty="0" smtClean="0">
                <a:latin typeface="Arial Black" panose="020B0A04020102020204" pitchFamily="34" charset="0"/>
              </a:rPr>
              <a:t>? </a:t>
            </a:r>
            <a:r>
              <a:rPr lang="en-US" altLang="en-US" sz="3600" b="1" dirty="0" smtClean="0">
                <a:latin typeface="Arial Black" panose="020B0A04020102020204" pitchFamily="34" charset="0"/>
              </a:rPr>
              <a:t>(reference only)</a:t>
            </a:r>
            <a:endParaRPr lang="en-US" altLang="en-US" sz="3600" b="1" dirty="0">
              <a:latin typeface="Arial Black" panose="020B0A04020102020204" pitchFamily="34" charset="0"/>
            </a:endParaRPr>
          </a:p>
        </p:txBody>
      </p:sp>
      <p:sp>
        <p:nvSpPr>
          <p:cNvPr id="27651" name="Text Placeholder 7"/>
          <p:cNvSpPr>
            <a:spLocks noGrp="1"/>
          </p:cNvSpPr>
          <p:nvPr>
            <p:ph type="body" idx="1"/>
          </p:nvPr>
        </p:nvSpPr>
        <p:spPr>
          <a:xfrm>
            <a:off x="158675" y="1499274"/>
            <a:ext cx="4090596" cy="867408"/>
          </a:xfrm>
        </p:spPr>
        <p:txBody>
          <a:bodyPr>
            <a:normAutofit fontScale="77500" lnSpcReduction="20000"/>
          </a:bodyPr>
          <a:lstStyle/>
          <a:p>
            <a:r>
              <a:rPr lang="en-US" altLang="en-US" sz="3800" dirty="0"/>
              <a:t>Obama</a:t>
            </a:r>
            <a:r>
              <a:rPr lang="en-US" altLang="en-US" sz="3800" dirty="0" smtClean="0"/>
              <a:t>/</a:t>
            </a:r>
          </a:p>
          <a:p>
            <a:r>
              <a:rPr lang="en-US" altLang="en-US" sz="3800" dirty="0" smtClean="0"/>
              <a:t>Clinton </a:t>
            </a:r>
            <a:r>
              <a:rPr lang="en-US" altLang="en-US" sz="3800" dirty="0"/>
              <a:t>Coalition</a:t>
            </a:r>
            <a:r>
              <a:rPr lang="en-US" altLang="en-US" dirty="0"/>
              <a:t>	</a:t>
            </a:r>
          </a:p>
        </p:txBody>
      </p:sp>
      <p:sp>
        <p:nvSpPr>
          <p:cNvPr id="27652" name="Content Placeholder 5"/>
          <p:cNvSpPr>
            <a:spLocks noGrp="1"/>
          </p:cNvSpPr>
          <p:nvPr>
            <p:ph sz="half" idx="2"/>
          </p:nvPr>
        </p:nvSpPr>
        <p:spPr>
          <a:xfrm>
            <a:off x="158676" y="2722896"/>
            <a:ext cx="3724835" cy="3754104"/>
          </a:xfrm>
        </p:spPr>
        <p:txBody>
          <a:bodyPr>
            <a:normAutofit/>
          </a:bodyPr>
          <a:lstStyle/>
          <a:p>
            <a:r>
              <a:rPr lang="en-US" altLang="en-US" sz="2400" b="1" dirty="0">
                <a:latin typeface="Arial Black" panose="020B0A04020102020204" pitchFamily="34" charset="0"/>
              </a:rPr>
              <a:t>Non-white Women</a:t>
            </a:r>
          </a:p>
          <a:p>
            <a:r>
              <a:rPr lang="en-US" altLang="en-US" sz="2400" b="1" dirty="0">
                <a:latin typeface="Arial Black" panose="020B0A04020102020204" pitchFamily="34" charset="0"/>
              </a:rPr>
              <a:t>New England</a:t>
            </a:r>
          </a:p>
          <a:p>
            <a:r>
              <a:rPr lang="en-US" altLang="en-US" sz="2400" b="1" dirty="0">
                <a:latin typeface="Arial Black" panose="020B0A04020102020204" pitchFamily="34" charset="0"/>
              </a:rPr>
              <a:t>West Coast</a:t>
            </a:r>
          </a:p>
          <a:p>
            <a:r>
              <a:rPr lang="en-US" altLang="en-US" sz="2400" b="1" dirty="0">
                <a:latin typeface="Arial Black" panose="020B0A04020102020204" pitchFamily="34" charset="0"/>
              </a:rPr>
              <a:t>College-Educated</a:t>
            </a:r>
          </a:p>
          <a:p>
            <a:r>
              <a:rPr lang="en-US" altLang="en-US" sz="2400" b="1" dirty="0">
                <a:latin typeface="Arial Black" panose="020B0A04020102020204" pitchFamily="34" charset="0"/>
              </a:rPr>
              <a:t>African-Americans</a:t>
            </a:r>
          </a:p>
          <a:p>
            <a:r>
              <a:rPr lang="en-US" altLang="en-US" sz="2400" b="1" dirty="0">
                <a:latin typeface="Arial Black" panose="020B0A04020102020204" pitchFamily="34" charset="0"/>
              </a:rPr>
              <a:t>Latino-American</a:t>
            </a:r>
          </a:p>
          <a:p>
            <a:r>
              <a:rPr lang="en-US" altLang="en-US" sz="2400" b="1" dirty="0">
                <a:latin typeface="Arial Black" panose="020B0A04020102020204" pitchFamily="34" charset="0"/>
              </a:rPr>
              <a:t>Asian-Americans</a:t>
            </a:r>
          </a:p>
        </p:txBody>
      </p:sp>
      <p:sp>
        <p:nvSpPr>
          <p:cNvPr id="27653" name="Text Placeholder 8"/>
          <p:cNvSpPr>
            <a:spLocks noGrp="1"/>
          </p:cNvSpPr>
          <p:nvPr>
            <p:ph type="body" sz="quarter" idx="3"/>
          </p:nvPr>
        </p:nvSpPr>
        <p:spPr>
          <a:xfrm>
            <a:off x="4084895" y="1499273"/>
            <a:ext cx="4047886" cy="608013"/>
          </a:xfrm>
        </p:spPr>
        <p:txBody>
          <a:bodyPr>
            <a:normAutofit/>
          </a:bodyPr>
          <a:lstStyle/>
          <a:p>
            <a:r>
              <a:rPr lang="en-US" altLang="en-US" sz="3200" dirty="0"/>
              <a:t>Trump Coalition</a:t>
            </a:r>
          </a:p>
        </p:txBody>
      </p:sp>
      <p:sp>
        <p:nvSpPr>
          <p:cNvPr id="10" name="Content Placeholder 9"/>
          <p:cNvSpPr>
            <a:spLocks noGrp="1"/>
          </p:cNvSpPr>
          <p:nvPr>
            <p:ph sz="quarter" idx="4"/>
          </p:nvPr>
        </p:nvSpPr>
        <p:spPr>
          <a:xfrm>
            <a:off x="4084895" y="2463500"/>
            <a:ext cx="4682587" cy="4010323"/>
          </a:xfrm>
        </p:spPr>
        <p:txBody>
          <a:bodyPr>
            <a:normAutofit fontScale="70000" lnSpcReduction="20000"/>
          </a:bodyPr>
          <a:lstStyle/>
          <a:p>
            <a:pPr>
              <a:defRPr/>
            </a:pPr>
            <a:r>
              <a:rPr lang="en-US" altLang="en-US" b="1" dirty="0">
                <a:latin typeface="Arial Black" panose="020B0A04020102020204" pitchFamily="34" charset="0"/>
              </a:rPr>
              <a:t>Evangelicals</a:t>
            </a:r>
          </a:p>
          <a:p>
            <a:pPr>
              <a:defRPr/>
            </a:pPr>
            <a:r>
              <a:rPr lang="en-US" altLang="en-US" b="1" dirty="0">
                <a:latin typeface="Arial Black" panose="020B0A04020102020204" pitchFamily="34" charset="0"/>
              </a:rPr>
              <a:t>Non-College-Educated White Men</a:t>
            </a:r>
          </a:p>
          <a:p>
            <a:pPr>
              <a:defRPr/>
            </a:pPr>
            <a:r>
              <a:rPr lang="en-US" altLang="en-US" b="1" dirty="0">
                <a:latin typeface="Arial Black" panose="020B0A04020102020204" pitchFamily="34" charset="0"/>
              </a:rPr>
              <a:t>White Southerners</a:t>
            </a:r>
          </a:p>
          <a:p>
            <a:pPr>
              <a:defRPr/>
            </a:pPr>
            <a:r>
              <a:rPr lang="en-US" altLang="en-US" b="1" dirty="0">
                <a:latin typeface="Arial Black" panose="020B0A04020102020204" pitchFamily="34" charset="0"/>
              </a:rPr>
              <a:t>Blue Collar in North and </a:t>
            </a:r>
            <a:r>
              <a:rPr lang="en-US" altLang="en-US" b="1" dirty="0" smtClean="0">
                <a:latin typeface="Arial Black" panose="020B0A04020102020204" pitchFamily="34" charset="0"/>
              </a:rPr>
              <a:t>Midwest</a:t>
            </a:r>
            <a:endParaRPr lang="en-US" altLang="en-US" b="1" dirty="0">
              <a:latin typeface="Arial Black" panose="020B0A04020102020204" pitchFamily="34" charset="0"/>
            </a:endParaRPr>
          </a:p>
          <a:p>
            <a:pPr lvl="1">
              <a:defRPr/>
            </a:pPr>
            <a:r>
              <a:rPr lang="en-US" altLang="en-US" b="1" dirty="0">
                <a:latin typeface="Arial Black" panose="020B0A04020102020204" pitchFamily="34" charset="0"/>
              </a:rPr>
              <a:t>Anti-free trade</a:t>
            </a:r>
          </a:p>
          <a:p>
            <a:pPr>
              <a:defRPr/>
            </a:pPr>
            <a:r>
              <a:rPr lang="en-US" altLang="en-US" b="1" dirty="0" smtClean="0">
                <a:latin typeface="Arial Black" panose="020B0A04020102020204" pitchFamily="34" charset="0"/>
              </a:rPr>
              <a:t>Anti-intervention</a:t>
            </a:r>
            <a:endParaRPr lang="en-US" altLang="en-US" b="1" dirty="0">
              <a:latin typeface="Arial Black" panose="020B0A04020102020204" pitchFamily="34" charset="0"/>
            </a:endParaRPr>
          </a:p>
          <a:p>
            <a:pPr>
              <a:defRPr/>
            </a:pPr>
            <a:r>
              <a:rPr lang="en-US" altLang="en-US" b="1" dirty="0">
                <a:latin typeface="Arial Black" panose="020B0A04020102020204" pitchFamily="34" charset="0"/>
              </a:rPr>
              <a:t>Nationalists</a:t>
            </a:r>
          </a:p>
          <a:p>
            <a:pPr lvl="1">
              <a:defRPr/>
            </a:pPr>
            <a:r>
              <a:rPr lang="en-US" altLang="en-US" b="1" dirty="0">
                <a:latin typeface="Arial Black" panose="020B0A04020102020204" pitchFamily="34" charset="0"/>
              </a:rPr>
              <a:t>White</a:t>
            </a:r>
          </a:p>
          <a:p>
            <a:pPr lvl="1">
              <a:defRPr/>
            </a:pPr>
            <a:r>
              <a:rPr lang="en-US" altLang="en-US" b="1" dirty="0">
                <a:latin typeface="Arial Black" panose="020B0A04020102020204" pitchFamily="34" charset="0"/>
              </a:rPr>
              <a:t>Christian</a:t>
            </a:r>
          </a:p>
          <a:p>
            <a:pPr>
              <a:defRPr/>
            </a:pPr>
            <a:r>
              <a:rPr lang="en-US" altLang="en-US" b="1" dirty="0">
                <a:latin typeface="Arial Black" panose="020B0A04020102020204" pitchFamily="34" charset="0"/>
              </a:rPr>
              <a:t>Rural/anti-elite</a:t>
            </a:r>
          </a:p>
          <a:p>
            <a:pPr>
              <a:defRPr/>
            </a:pPr>
            <a:r>
              <a:rPr lang="en-US" altLang="en-US" b="1" dirty="0">
                <a:latin typeface="Arial Black" panose="020B0A04020102020204" pitchFamily="34" charset="0"/>
              </a:rPr>
              <a:t>Tea Party</a:t>
            </a:r>
          </a:p>
          <a:p>
            <a:pPr marL="0" indent="0">
              <a:buNone/>
              <a:defRPr/>
            </a:pPr>
            <a:endParaRPr lang="en-US" altLang="en-US" b="1" dirty="0"/>
          </a:p>
          <a:p>
            <a:pPr>
              <a:defRPr/>
            </a:pPr>
            <a:endParaRPr lang="en-US" altLang="en-US" b="1" dirty="0"/>
          </a:p>
          <a:p>
            <a:pPr>
              <a:defRPr/>
            </a:pPr>
            <a:endParaRPr lang="en-US" altLang="en-US" b="1" dirty="0"/>
          </a:p>
          <a:p>
            <a:pPr>
              <a:defRPr/>
            </a:pPr>
            <a:endParaRPr lang="en-US" dirty="0"/>
          </a:p>
        </p:txBody>
      </p:sp>
      <p:pic>
        <p:nvPicPr>
          <p:cNvPr id="2" name="Picture 1"/>
          <p:cNvPicPr>
            <a:picLocks noChangeAspect="1"/>
          </p:cNvPicPr>
          <p:nvPr/>
        </p:nvPicPr>
        <p:blipFill>
          <a:blip r:embed="rId2"/>
          <a:stretch>
            <a:fillRect/>
          </a:stretch>
        </p:blipFill>
        <p:spPr>
          <a:xfrm>
            <a:off x="8864301" y="1161826"/>
            <a:ext cx="3200976" cy="5311998"/>
          </a:xfrm>
          <a:prstGeom prst="rect">
            <a:avLst/>
          </a:prstGeom>
        </p:spPr>
      </p:pic>
    </p:spTree>
    <p:extLst>
      <p:ext uri="{BB962C8B-B14F-4D97-AF65-F5344CB8AC3E}">
        <p14:creationId xmlns:p14="http://schemas.microsoft.com/office/powerpoint/2010/main" val="1709995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441960" y="274638"/>
            <a:ext cx="9768840" cy="868362"/>
          </a:xfrm>
        </p:spPr>
        <p:txBody>
          <a:bodyPr>
            <a:normAutofit fontScale="90000"/>
          </a:bodyPr>
          <a:lstStyle/>
          <a:p>
            <a:r>
              <a:rPr lang="en-US" b="1" dirty="0">
                <a:latin typeface="Arial Black" panose="020B0A04020102020204" pitchFamily="34" charset="0"/>
              </a:rPr>
              <a:t>The Meaning of Trump</a:t>
            </a:r>
            <a:br>
              <a:rPr lang="en-US" b="1" dirty="0">
                <a:latin typeface="Arial Black" panose="020B0A04020102020204" pitchFamily="34" charset="0"/>
              </a:rPr>
            </a:br>
            <a:r>
              <a:rPr lang="en-US" sz="3100" b="1" dirty="0">
                <a:latin typeface="Arial Black" panose="020B0A04020102020204" pitchFamily="34" charset="0"/>
              </a:rPr>
              <a:t>(reference)</a:t>
            </a:r>
          </a:p>
        </p:txBody>
      </p:sp>
      <p:sp>
        <p:nvSpPr>
          <p:cNvPr id="8" name="Content Placeholder 7"/>
          <p:cNvSpPr>
            <a:spLocks noGrp="1"/>
          </p:cNvSpPr>
          <p:nvPr>
            <p:ph idx="1"/>
          </p:nvPr>
        </p:nvSpPr>
        <p:spPr>
          <a:xfrm>
            <a:off x="594360" y="1506070"/>
            <a:ext cx="10881360" cy="5047129"/>
          </a:xfrm>
        </p:spPr>
        <p:txBody>
          <a:bodyPr>
            <a:normAutofit lnSpcReduction="10000"/>
          </a:bodyPr>
          <a:lstStyle/>
          <a:p>
            <a:r>
              <a:rPr lang="en-US" b="1" dirty="0">
                <a:latin typeface="Arial Black" panose="020B0A04020102020204" pitchFamily="34" charset="0"/>
              </a:rPr>
              <a:t>Anti-Establishment</a:t>
            </a:r>
          </a:p>
          <a:p>
            <a:r>
              <a:rPr lang="en-US" b="1" dirty="0">
                <a:latin typeface="Arial Black" panose="020B0A04020102020204" pitchFamily="34" charset="0"/>
              </a:rPr>
              <a:t>Anti-Globalization</a:t>
            </a:r>
          </a:p>
          <a:p>
            <a:pPr lvl="1"/>
            <a:r>
              <a:rPr lang="en-US" b="1" dirty="0">
                <a:latin typeface="Arial Black" panose="020B0A04020102020204" pitchFamily="34" charset="0"/>
              </a:rPr>
              <a:t>Three Billion New Capitalists – competition</a:t>
            </a:r>
          </a:p>
          <a:p>
            <a:pPr lvl="1"/>
            <a:r>
              <a:rPr lang="en-US" b="1" dirty="0">
                <a:latin typeface="Arial Black" panose="020B0A04020102020204" pitchFamily="34" charset="0"/>
              </a:rPr>
              <a:t>Decline of Traditional US Manufacturing</a:t>
            </a:r>
          </a:p>
          <a:p>
            <a:pPr lvl="1"/>
            <a:r>
              <a:rPr lang="en-US" b="1" dirty="0">
                <a:latin typeface="Arial Black" panose="020B0A04020102020204" pitchFamily="34" charset="0"/>
              </a:rPr>
              <a:t>US Education problems</a:t>
            </a:r>
          </a:p>
          <a:p>
            <a:r>
              <a:rPr lang="en-US" b="1" dirty="0">
                <a:latin typeface="Arial Black" panose="020B0A04020102020204" pitchFamily="34" charset="0"/>
              </a:rPr>
              <a:t>Polarization</a:t>
            </a:r>
          </a:p>
          <a:p>
            <a:r>
              <a:rPr lang="en-US" b="1" dirty="0">
                <a:latin typeface="Arial Black" panose="020B0A04020102020204" pitchFamily="34" charset="0"/>
              </a:rPr>
              <a:t>Republican Party Crisis</a:t>
            </a:r>
          </a:p>
          <a:p>
            <a:pPr lvl="1"/>
            <a:r>
              <a:rPr lang="en-US" b="1" dirty="0">
                <a:latin typeface="Arial Black" panose="020B0A04020102020204" pitchFamily="34" charset="0"/>
              </a:rPr>
              <a:t>Demagoguery out of control</a:t>
            </a:r>
          </a:p>
          <a:p>
            <a:pPr lvl="1"/>
            <a:r>
              <a:rPr lang="en-US" b="1" dirty="0">
                <a:latin typeface="Arial Black" panose="020B0A04020102020204" pitchFamily="34" charset="0"/>
              </a:rPr>
              <a:t>Conspiracy Theories</a:t>
            </a:r>
          </a:p>
          <a:p>
            <a:r>
              <a:rPr lang="en-US" b="1" dirty="0">
                <a:latin typeface="Arial Black" panose="020B0A04020102020204" pitchFamily="34" charset="0"/>
              </a:rPr>
              <a:t>Social media and bullying</a:t>
            </a:r>
          </a:p>
          <a:p>
            <a:r>
              <a:rPr lang="en-US" b="1" dirty="0">
                <a:latin typeface="Arial Black" panose="020B0A04020102020204" pitchFamily="34" charset="0"/>
              </a:rPr>
              <a:t>White Nationalism?</a:t>
            </a:r>
          </a:p>
          <a:p>
            <a:r>
              <a:rPr lang="en-US" b="1" dirty="0">
                <a:latin typeface="Arial Black" panose="020B0A04020102020204" pitchFamily="34" charset="0"/>
              </a:rPr>
              <a:t>Christian Nationalism?</a:t>
            </a:r>
          </a:p>
          <a:p>
            <a:pPr lvl="1"/>
            <a:endParaRPr lang="en-US" b="1" dirty="0"/>
          </a:p>
          <a:p>
            <a:endParaRPr lang="en-US" dirty="0"/>
          </a:p>
        </p:txBody>
      </p:sp>
      <p:pic>
        <p:nvPicPr>
          <p:cNvPr id="2" name="Picture 1">
            <a:extLst>
              <a:ext uri="{FF2B5EF4-FFF2-40B4-BE49-F238E27FC236}">
                <a16:creationId xmlns:a16="http://schemas.microsoft.com/office/drawing/2014/main" id="{0945CF50-9884-44FD-B47A-A8F6CC31F574}"/>
              </a:ext>
            </a:extLst>
          </p:cNvPr>
          <p:cNvPicPr>
            <a:picLocks noChangeAspect="1"/>
          </p:cNvPicPr>
          <p:nvPr/>
        </p:nvPicPr>
        <p:blipFill>
          <a:blip r:embed="rId2"/>
          <a:stretch>
            <a:fillRect/>
          </a:stretch>
        </p:blipFill>
        <p:spPr>
          <a:xfrm>
            <a:off x="7936992" y="3278038"/>
            <a:ext cx="3538728" cy="3001992"/>
          </a:xfrm>
          <a:prstGeom prst="rect">
            <a:avLst/>
          </a:prstGeom>
        </p:spPr>
      </p:pic>
    </p:spTree>
    <p:extLst>
      <p:ext uri="{BB962C8B-B14F-4D97-AF65-F5344CB8AC3E}">
        <p14:creationId xmlns:p14="http://schemas.microsoft.com/office/powerpoint/2010/main" val="3495811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DEFB3-6A82-4AA4-A36E-33A5D1F5E21D}"/>
              </a:ext>
            </a:extLst>
          </p:cNvPr>
          <p:cNvSpPr>
            <a:spLocks noGrp="1"/>
          </p:cNvSpPr>
          <p:nvPr>
            <p:ph type="title"/>
          </p:nvPr>
        </p:nvSpPr>
        <p:spPr>
          <a:xfrm>
            <a:off x="838200" y="365126"/>
            <a:ext cx="10515600" cy="1076552"/>
          </a:xfrm>
        </p:spPr>
        <p:txBody>
          <a:bodyPr/>
          <a:lstStyle/>
          <a:p>
            <a:r>
              <a:rPr lang="en-US" b="1" dirty="0">
                <a:latin typeface="Arial Black" panose="020B0A04020102020204" pitchFamily="34" charset="0"/>
              </a:rPr>
              <a:t>Precedents</a:t>
            </a:r>
          </a:p>
        </p:txBody>
      </p:sp>
      <p:sp>
        <p:nvSpPr>
          <p:cNvPr id="3" name="Content Placeholder 2">
            <a:extLst>
              <a:ext uri="{FF2B5EF4-FFF2-40B4-BE49-F238E27FC236}">
                <a16:creationId xmlns:a16="http://schemas.microsoft.com/office/drawing/2014/main" id="{00CCDD5F-3283-4634-BB57-4AACF9C10D67}"/>
              </a:ext>
            </a:extLst>
          </p:cNvPr>
          <p:cNvSpPr>
            <a:spLocks noGrp="1"/>
          </p:cNvSpPr>
          <p:nvPr>
            <p:ph idx="1"/>
          </p:nvPr>
        </p:nvSpPr>
        <p:spPr>
          <a:xfrm>
            <a:off x="838200" y="1551214"/>
            <a:ext cx="10515600" cy="4625749"/>
          </a:xfrm>
        </p:spPr>
        <p:txBody>
          <a:bodyPr>
            <a:normAutofit/>
          </a:bodyPr>
          <a:lstStyle/>
          <a:p>
            <a:r>
              <a:rPr lang="en-US" sz="3200" dirty="0">
                <a:latin typeface="Arial Black" panose="020B0A04020102020204" pitchFamily="34" charset="0"/>
              </a:rPr>
              <a:t>Popular vote winner does not win electoral college (1824, 1976, 1888, 2000)</a:t>
            </a:r>
          </a:p>
          <a:p>
            <a:r>
              <a:rPr lang="en-US" sz="3200" dirty="0">
                <a:latin typeface="Arial Black" panose="020B0A04020102020204" pitchFamily="34" charset="0"/>
              </a:rPr>
              <a:t>No previous governmental/military experience</a:t>
            </a:r>
          </a:p>
          <a:p>
            <a:r>
              <a:rPr lang="en-US" sz="3200" dirty="0">
                <a:latin typeface="Arial Black" panose="020B0A04020102020204" pitchFamily="34" charset="0"/>
              </a:rPr>
              <a:t>Facing over 70 lawsuits</a:t>
            </a:r>
          </a:p>
          <a:p>
            <a:r>
              <a:rPr lang="en-US" sz="3200" dirty="0">
                <a:latin typeface="Arial Black" panose="020B0A04020102020204" pitchFamily="34" charset="0"/>
              </a:rPr>
              <a:t>TV celebrity</a:t>
            </a:r>
          </a:p>
          <a:p>
            <a:r>
              <a:rPr lang="en-US" sz="3200" dirty="0">
                <a:latin typeface="Arial Black" panose="020B0A04020102020204" pitchFamily="34" charset="0"/>
              </a:rPr>
              <a:t>Use of social media</a:t>
            </a:r>
          </a:p>
        </p:txBody>
      </p:sp>
      <p:pic>
        <p:nvPicPr>
          <p:cNvPr id="4" name="Picture 3">
            <a:extLst>
              <a:ext uri="{FF2B5EF4-FFF2-40B4-BE49-F238E27FC236}">
                <a16:creationId xmlns:a16="http://schemas.microsoft.com/office/drawing/2014/main" id="{51DF3FA1-3BD6-45EF-87D0-703CA8F281CB}"/>
              </a:ext>
            </a:extLst>
          </p:cNvPr>
          <p:cNvPicPr>
            <a:picLocks noChangeAspect="1"/>
          </p:cNvPicPr>
          <p:nvPr/>
        </p:nvPicPr>
        <p:blipFill>
          <a:blip r:embed="rId2"/>
          <a:stretch>
            <a:fillRect/>
          </a:stretch>
        </p:blipFill>
        <p:spPr>
          <a:xfrm>
            <a:off x="8409214" y="3429000"/>
            <a:ext cx="1905000" cy="2857500"/>
          </a:xfrm>
          <a:prstGeom prst="rect">
            <a:avLst/>
          </a:prstGeom>
        </p:spPr>
      </p:pic>
    </p:spTree>
    <p:extLst>
      <p:ext uri="{BB962C8B-B14F-4D97-AF65-F5344CB8AC3E}">
        <p14:creationId xmlns:p14="http://schemas.microsoft.com/office/powerpoint/2010/main" val="2450894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597BE-5371-4F2A-924F-9371DEA797B6}"/>
              </a:ext>
            </a:extLst>
          </p:cNvPr>
          <p:cNvSpPr>
            <a:spLocks noGrp="1"/>
          </p:cNvSpPr>
          <p:nvPr>
            <p:ph type="title"/>
          </p:nvPr>
        </p:nvSpPr>
        <p:spPr>
          <a:xfrm>
            <a:off x="293212" y="365126"/>
            <a:ext cx="11649406" cy="535419"/>
          </a:xfrm>
        </p:spPr>
        <p:txBody>
          <a:bodyPr>
            <a:normAutofit fontScale="90000"/>
          </a:bodyPr>
          <a:lstStyle/>
          <a:p>
            <a:r>
              <a:rPr lang="en-US" sz="4000" b="1" dirty="0">
                <a:solidFill>
                  <a:schemeClr val="bg1"/>
                </a:solidFill>
                <a:latin typeface="Arial Black" panose="020B0A04020102020204" pitchFamily="34" charset="0"/>
              </a:rPr>
              <a:t>Social Media, Disinformation, and Russia</a:t>
            </a:r>
          </a:p>
        </p:txBody>
      </p:sp>
      <p:sp>
        <p:nvSpPr>
          <p:cNvPr id="3" name="Content Placeholder 2">
            <a:extLst>
              <a:ext uri="{FF2B5EF4-FFF2-40B4-BE49-F238E27FC236}">
                <a16:creationId xmlns:a16="http://schemas.microsoft.com/office/drawing/2014/main" id="{6BD92BD7-7581-4271-AF85-BF26BBBF83B2}"/>
              </a:ext>
            </a:extLst>
          </p:cNvPr>
          <p:cNvSpPr>
            <a:spLocks noGrp="1"/>
          </p:cNvSpPr>
          <p:nvPr>
            <p:ph idx="1"/>
          </p:nvPr>
        </p:nvSpPr>
        <p:spPr>
          <a:xfrm>
            <a:off x="293211" y="1026695"/>
            <a:ext cx="11649405" cy="5590799"/>
          </a:xfrm>
        </p:spPr>
        <p:txBody>
          <a:bodyPr>
            <a:normAutofit/>
          </a:bodyPr>
          <a:lstStyle/>
          <a:p>
            <a:r>
              <a:rPr lang="en-US" dirty="0">
                <a:solidFill>
                  <a:schemeClr val="bg1"/>
                </a:solidFill>
                <a:latin typeface="Arial Black" panose="020B0A04020102020204" pitchFamily="34" charset="0"/>
              </a:rPr>
              <a:t>Russian Disinformation</a:t>
            </a:r>
          </a:p>
          <a:p>
            <a:pPr lvl="1"/>
            <a:r>
              <a:rPr lang="en-US" sz="2800" dirty="0">
                <a:solidFill>
                  <a:schemeClr val="tx1">
                    <a:lumMod val="85000"/>
                  </a:schemeClr>
                </a:solidFill>
                <a:latin typeface="Arial Black" panose="020B0A04020102020204" pitchFamily="34" charset="0"/>
                <a:hlinkClick r:id="rId2">
                  <a:extLst>
                    <a:ext uri="{A12FA001-AC4F-418D-AE19-62706E023703}">
                      <ahyp:hlinkClr xmlns="" xmlns:ahyp="http://schemas.microsoft.com/office/drawing/2018/hyperlinkcolor" val="tx"/>
                    </a:ext>
                  </a:extLst>
                </a:hlinkClick>
              </a:rPr>
              <a:t>Director of National Intelligence Report</a:t>
            </a:r>
            <a:r>
              <a:rPr lang="en-US" sz="2800" dirty="0">
                <a:latin typeface="Arial Black" panose="020B0A04020102020204" pitchFamily="34" charset="0"/>
              </a:rPr>
              <a:t>, </a:t>
            </a:r>
            <a:r>
              <a:rPr lang="en-US" sz="2800" dirty="0">
                <a:solidFill>
                  <a:schemeClr val="bg1"/>
                </a:solidFill>
                <a:latin typeface="Arial Black" panose="020B0A04020102020204" pitchFamily="34" charset="0"/>
              </a:rPr>
              <a:t>January 2017</a:t>
            </a:r>
          </a:p>
          <a:p>
            <a:pPr lvl="1"/>
            <a:r>
              <a:rPr lang="en-US" sz="2800" dirty="0">
                <a:solidFill>
                  <a:schemeClr val="tx1">
                    <a:lumMod val="85000"/>
                  </a:schemeClr>
                </a:solidFill>
                <a:latin typeface="Arial Black" panose="020B0A04020102020204" pitchFamily="34" charset="0"/>
                <a:hlinkClick r:id="rId3">
                  <a:extLst>
                    <a:ext uri="{A12FA001-AC4F-418D-AE19-62706E023703}">
                      <ahyp:hlinkClr xmlns="" xmlns:ahyp="http://schemas.microsoft.com/office/drawing/2018/hyperlinkcolor" val="tx"/>
                    </a:ext>
                  </a:extLst>
                </a:hlinkClick>
              </a:rPr>
              <a:t>House Intelligence Committee Report</a:t>
            </a:r>
            <a:r>
              <a:rPr lang="en-US" sz="2800" dirty="0">
                <a:latin typeface="Arial Black" panose="020B0A04020102020204" pitchFamily="34" charset="0"/>
              </a:rPr>
              <a:t>, </a:t>
            </a:r>
            <a:r>
              <a:rPr lang="en-US" sz="2800" dirty="0">
                <a:solidFill>
                  <a:schemeClr val="bg1"/>
                </a:solidFill>
                <a:latin typeface="Arial Black" panose="020B0A04020102020204" pitchFamily="34" charset="0"/>
              </a:rPr>
              <a:t>March 2018</a:t>
            </a:r>
          </a:p>
          <a:p>
            <a:pPr lvl="1"/>
            <a:r>
              <a:rPr lang="en-US" sz="2800" b="1" dirty="0">
                <a:solidFill>
                  <a:schemeClr val="bg1"/>
                </a:solidFill>
                <a:latin typeface="Arial Black" panose="020B0A04020102020204" pitchFamily="34" charset="0"/>
              </a:rPr>
              <a:t>Senate Intelligence Committee </a:t>
            </a:r>
            <a:r>
              <a:rPr lang="en-US" sz="2800" dirty="0">
                <a:latin typeface="Arial Black" panose="020B0A04020102020204" pitchFamily="34" charset="0"/>
                <a:hlinkClick r:id="rId4">
                  <a:extLst>
                    <a:ext uri="{A12FA001-AC4F-418D-AE19-62706E023703}">
                      <ahyp:hlinkClr xmlns="" xmlns:ahyp="http://schemas.microsoft.com/office/drawing/2018/hyperlinkcolor" val="tx"/>
                    </a:ext>
                  </a:extLst>
                </a:hlinkClick>
              </a:rPr>
              <a:t>Reports</a:t>
            </a:r>
            <a:endParaRPr lang="en-US" sz="2800" dirty="0">
              <a:latin typeface="Arial Black" panose="020B0A04020102020204" pitchFamily="34" charset="0"/>
              <a:hlinkClick r:id="rId5">
                <a:extLst>
                  <a:ext uri="{A12FA001-AC4F-418D-AE19-62706E023703}">
                    <ahyp:hlinkClr xmlns="" xmlns:ahyp="http://schemas.microsoft.com/office/drawing/2018/hyperlinkcolor" val="tx"/>
                  </a:ext>
                </a:extLst>
              </a:hlinkClick>
            </a:endParaRPr>
          </a:p>
          <a:p>
            <a:pPr lvl="1"/>
            <a:r>
              <a:rPr lang="en-US" sz="2800" dirty="0">
                <a:latin typeface="Arial Black" panose="020B0A04020102020204" pitchFamily="34" charset="0"/>
                <a:hlinkClick r:id="rId5">
                  <a:extLst>
                    <a:ext uri="{A12FA001-AC4F-418D-AE19-62706E023703}">
                      <ahyp:hlinkClr xmlns="" xmlns:ahyp="http://schemas.microsoft.com/office/drawing/2018/hyperlinkcolor" val="tx"/>
                    </a:ext>
                  </a:extLst>
                </a:hlinkClick>
              </a:rPr>
              <a:t>Senate Intelligence Committee Report </a:t>
            </a:r>
            <a:r>
              <a:rPr lang="en-US" sz="2800" dirty="0">
                <a:solidFill>
                  <a:schemeClr val="bg1"/>
                </a:solidFill>
                <a:latin typeface="Arial Black" panose="020B0A04020102020204" pitchFamily="34" charset="0"/>
              </a:rPr>
              <a:t>April 2020</a:t>
            </a:r>
          </a:p>
          <a:p>
            <a:pPr marL="457200" lvl="1" indent="0">
              <a:buNone/>
            </a:pPr>
            <a:endParaRPr lang="en-US" sz="2800" dirty="0">
              <a:solidFill>
                <a:schemeClr val="bg1"/>
              </a:solidFill>
              <a:latin typeface="Arial Black" panose="020B0A04020102020204" pitchFamily="34" charset="0"/>
            </a:endParaRPr>
          </a:p>
          <a:p>
            <a:pPr marL="457200" lvl="1" indent="0">
              <a:buNone/>
            </a:pPr>
            <a:endParaRPr lang="en-US" dirty="0">
              <a:solidFill>
                <a:schemeClr val="bg1"/>
              </a:solidFill>
              <a:latin typeface="Arial Black" panose="020B0A04020102020204" pitchFamily="34" charset="0"/>
            </a:endParaRPr>
          </a:p>
          <a:p>
            <a:pPr marL="457200" lvl="1" indent="0">
              <a:buNone/>
            </a:pPr>
            <a:endParaRPr lang="en-US" dirty="0">
              <a:solidFill>
                <a:schemeClr val="bg1"/>
              </a:solidFill>
              <a:latin typeface="Arial Black" panose="020B0A04020102020204" pitchFamily="34" charset="0"/>
            </a:endParaRPr>
          </a:p>
          <a:p>
            <a:pPr marL="457200" lvl="1" indent="0">
              <a:buNone/>
            </a:pPr>
            <a:endParaRPr lang="en-US" dirty="0">
              <a:solidFill>
                <a:schemeClr val="bg1"/>
              </a:solidFill>
              <a:latin typeface="Arial Black" panose="020B0A04020102020204" pitchFamily="34" charset="0"/>
            </a:endParaRPr>
          </a:p>
          <a:p>
            <a:pPr marL="457200" lvl="1" indent="0">
              <a:buNone/>
            </a:pPr>
            <a:endParaRPr lang="en-US" dirty="0">
              <a:solidFill>
                <a:schemeClr val="bg1"/>
              </a:solidFill>
              <a:latin typeface="Arial Black" panose="020B0A04020102020204" pitchFamily="34" charset="0"/>
            </a:endParaRPr>
          </a:p>
          <a:p>
            <a:pPr marL="457200" lvl="1" indent="0">
              <a:buNone/>
            </a:pPr>
            <a:endParaRPr lang="en-US" dirty="0">
              <a:solidFill>
                <a:schemeClr val="bg1"/>
              </a:solidFill>
              <a:latin typeface="Arial Black" panose="020B0A04020102020204" pitchFamily="34" charset="0"/>
            </a:endParaRPr>
          </a:p>
          <a:p>
            <a:pPr marL="457200" lvl="1" indent="0">
              <a:buNone/>
            </a:pPr>
            <a:endParaRPr lang="en-US" dirty="0">
              <a:solidFill>
                <a:schemeClr val="bg1"/>
              </a:solidFill>
              <a:latin typeface="Arial Black" panose="020B0A04020102020204" pitchFamily="34" charset="0"/>
            </a:endParaRPr>
          </a:p>
          <a:p>
            <a:pPr marL="457200" lvl="1" indent="0">
              <a:buNone/>
            </a:pPr>
            <a:r>
              <a:rPr lang="en-US" dirty="0">
                <a:solidFill>
                  <a:schemeClr val="bg1"/>
                </a:solidFill>
                <a:latin typeface="Arial Black" panose="020B0A04020102020204" pitchFamily="34" charset="0"/>
              </a:rPr>
              <a:t>	Putin		      		Facebook CEO Zuckerberg	</a:t>
            </a:r>
          </a:p>
        </p:txBody>
      </p:sp>
      <p:pic>
        <p:nvPicPr>
          <p:cNvPr id="5" name="Picture 4">
            <a:extLst>
              <a:ext uri="{FF2B5EF4-FFF2-40B4-BE49-F238E27FC236}">
                <a16:creationId xmlns:a16="http://schemas.microsoft.com/office/drawing/2014/main" id="{F407DFAA-256F-42F5-BA9B-B6F48BB0A27F}"/>
              </a:ext>
            </a:extLst>
          </p:cNvPr>
          <p:cNvPicPr>
            <a:picLocks noChangeAspect="1"/>
          </p:cNvPicPr>
          <p:nvPr/>
        </p:nvPicPr>
        <p:blipFill>
          <a:blip r:embed="rId6"/>
          <a:stretch>
            <a:fillRect/>
          </a:stretch>
        </p:blipFill>
        <p:spPr>
          <a:xfrm>
            <a:off x="4636100" y="3402546"/>
            <a:ext cx="4864296" cy="2619376"/>
          </a:xfrm>
          <a:prstGeom prst="rect">
            <a:avLst/>
          </a:prstGeom>
        </p:spPr>
      </p:pic>
      <p:pic>
        <p:nvPicPr>
          <p:cNvPr id="6" name="Picture 5">
            <a:extLst>
              <a:ext uri="{FF2B5EF4-FFF2-40B4-BE49-F238E27FC236}">
                <a16:creationId xmlns:a16="http://schemas.microsoft.com/office/drawing/2014/main" id="{E54F8C43-D503-4410-8EF7-B23D307B0D43}"/>
              </a:ext>
            </a:extLst>
          </p:cNvPr>
          <p:cNvPicPr>
            <a:picLocks noChangeAspect="1"/>
          </p:cNvPicPr>
          <p:nvPr/>
        </p:nvPicPr>
        <p:blipFill>
          <a:blip r:embed="rId7"/>
          <a:stretch>
            <a:fillRect/>
          </a:stretch>
        </p:blipFill>
        <p:spPr>
          <a:xfrm>
            <a:off x="994575" y="3378734"/>
            <a:ext cx="1949055" cy="2667000"/>
          </a:xfrm>
          <a:prstGeom prst="rect">
            <a:avLst/>
          </a:prstGeom>
        </p:spPr>
      </p:pic>
    </p:spTree>
    <p:extLst>
      <p:ext uri="{BB962C8B-B14F-4D97-AF65-F5344CB8AC3E}">
        <p14:creationId xmlns:p14="http://schemas.microsoft.com/office/powerpoint/2010/main" val="1798079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ACA69-9F9E-40C4-B89B-5C5FE188D1E6}"/>
              </a:ext>
            </a:extLst>
          </p:cNvPr>
          <p:cNvSpPr>
            <a:spLocks noGrp="1"/>
          </p:cNvSpPr>
          <p:nvPr>
            <p:ph type="title"/>
          </p:nvPr>
        </p:nvSpPr>
        <p:spPr/>
        <p:txBody>
          <a:bodyPr/>
          <a:lstStyle/>
          <a:p>
            <a:r>
              <a:rPr lang="en-US" b="1" dirty="0">
                <a:latin typeface="Arial Black" panose="020B0A04020102020204" pitchFamily="34" charset="0"/>
              </a:rPr>
              <a:t>A Question</a:t>
            </a:r>
          </a:p>
        </p:txBody>
      </p:sp>
      <p:graphicFrame>
        <p:nvGraphicFramePr>
          <p:cNvPr id="4" name="Content Placeholder 3">
            <a:extLst>
              <a:ext uri="{FF2B5EF4-FFF2-40B4-BE49-F238E27FC236}">
                <a16:creationId xmlns:a16="http://schemas.microsoft.com/office/drawing/2014/main" id="{038A38C9-DB14-4B85-B355-8822892D2776}"/>
              </a:ext>
            </a:extLst>
          </p:cNvPr>
          <p:cNvGraphicFramePr>
            <a:graphicFrameLocks noGrp="1"/>
          </p:cNvGraphicFramePr>
          <p:nvPr>
            <p:ph idx="1"/>
            <p:extLst>
              <p:ext uri="{D42A27DB-BD31-4B8C-83A1-F6EECF244321}">
                <p14:modId xmlns:p14="http://schemas.microsoft.com/office/powerpoint/2010/main" val="2774179428"/>
              </p:ext>
            </p:extLst>
          </p:nvPr>
        </p:nvGraphicFramePr>
        <p:xfrm>
          <a:off x="838199" y="1516828"/>
          <a:ext cx="10823089" cy="4976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8E0451E9-C7FE-4D7C-BDB4-2430A4D2E565}"/>
              </a:ext>
            </a:extLst>
          </p:cNvPr>
          <p:cNvSpPr txBox="1"/>
          <p:nvPr/>
        </p:nvSpPr>
        <p:spPr>
          <a:xfrm>
            <a:off x="4857750" y="5222856"/>
            <a:ext cx="2476500" cy="954107"/>
          </a:xfrm>
          <a:prstGeom prst="rect">
            <a:avLst/>
          </a:prstGeom>
          <a:solidFill>
            <a:schemeClr val="accent1">
              <a:lumMod val="75000"/>
            </a:schemeClr>
          </a:solidFill>
          <a:ln w="57150">
            <a:solidFill>
              <a:schemeClr val="tx1"/>
            </a:solidFill>
          </a:ln>
        </p:spPr>
        <p:txBody>
          <a:bodyPr wrap="square" rtlCol="0">
            <a:spAutoFit/>
          </a:bodyPr>
          <a:lstStyle/>
          <a:p>
            <a:pPr algn="ctr"/>
            <a:r>
              <a:rPr lang="en-US" sz="2800" dirty="0">
                <a:latin typeface="Arial Black" panose="020B0A04020102020204" pitchFamily="34" charset="0"/>
              </a:rPr>
              <a:t>Trump Campaign?</a:t>
            </a:r>
          </a:p>
        </p:txBody>
      </p:sp>
      <p:cxnSp>
        <p:nvCxnSpPr>
          <p:cNvPr id="7" name="Straight Arrow Connector 6">
            <a:extLst>
              <a:ext uri="{FF2B5EF4-FFF2-40B4-BE49-F238E27FC236}">
                <a16:creationId xmlns:a16="http://schemas.microsoft.com/office/drawing/2014/main" id="{2942430D-7180-4356-A746-CB19B4B17E82}"/>
              </a:ext>
            </a:extLst>
          </p:cNvPr>
          <p:cNvCxnSpPr/>
          <p:nvPr/>
        </p:nvCxnSpPr>
        <p:spPr>
          <a:xfrm flipV="1">
            <a:off x="7680960" y="4373880"/>
            <a:ext cx="1402080" cy="1341120"/>
          </a:xfrm>
          <a:prstGeom prst="straightConnector1">
            <a:avLst/>
          </a:prstGeom>
          <a:ln w="762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06F40C2-660E-417A-B49D-3041DADC1CCE}"/>
              </a:ext>
            </a:extLst>
          </p:cNvPr>
          <p:cNvCxnSpPr/>
          <p:nvPr/>
        </p:nvCxnSpPr>
        <p:spPr>
          <a:xfrm flipV="1">
            <a:off x="5928360" y="4312920"/>
            <a:ext cx="0" cy="701040"/>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882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61F8D-DB9F-4E98-88F5-242AAB235DEB}"/>
              </a:ext>
            </a:extLst>
          </p:cNvPr>
          <p:cNvSpPr>
            <a:spLocks noGrp="1"/>
          </p:cNvSpPr>
          <p:nvPr>
            <p:ph type="title"/>
          </p:nvPr>
        </p:nvSpPr>
        <p:spPr/>
        <p:txBody>
          <a:bodyPr>
            <a:normAutofit/>
          </a:bodyPr>
          <a:lstStyle/>
          <a:p>
            <a:r>
              <a:rPr lang="en-US" b="1" dirty="0">
                <a:hlinkClick r:id="rId2">
                  <a:extLst>
                    <a:ext uri="{A12FA001-AC4F-418D-AE19-62706E023703}">
                      <ahyp:hlinkClr xmlns="" xmlns:ahyp="http://schemas.microsoft.com/office/drawing/2018/hyperlinkcolor" val="tx"/>
                    </a:ext>
                  </a:extLst>
                </a:hlinkClick>
              </a:rPr>
              <a:t>Mueller Report</a:t>
            </a:r>
            <a:r>
              <a:rPr lang="en-US" b="1" dirty="0"/>
              <a:t>, April 18, 2019</a:t>
            </a:r>
            <a:br>
              <a:rPr lang="en-US" b="1" dirty="0"/>
            </a:br>
            <a:r>
              <a:rPr lang="en-US" sz="4000" b="1" dirty="0"/>
              <a:t>Appointed May 2017</a:t>
            </a:r>
            <a:endParaRPr lang="en-US" b="1" dirty="0"/>
          </a:p>
        </p:txBody>
      </p:sp>
      <p:sp>
        <p:nvSpPr>
          <p:cNvPr id="6" name="Content Placeholder 5">
            <a:extLst>
              <a:ext uri="{FF2B5EF4-FFF2-40B4-BE49-F238E27FC236}">
                <a16:creationId xmlns:a16="http://schemas.microsoft.com/office/drawing/2014/main" id="{4AC40352-2A8C-498C-A4E3-90DC18431C35}"/>
              </a:ext>
            </a:extLst>
          </p:cNvPr>
          <p:cNvSpPr>
            <a:spLocks noGrp="1"/>
          </p:cNvSpPr>
          <p:nvPr>
            <p:ph idx="1"/>
          </p:nvPr>
        </p:nvSpPr>
        <p:spPr>
          <a:xfrm>
            <a:off x="258792" y="1825625"/>
            <a:ext cx="11095008" cy="4351338"/>
          </a:xfrm>
        </p:spPr>
        <p:txBody>
          <a:bodyPr/>
          <a:lstStyle/>
          <a:p>
            <a:pPr marL="0" indent="0">
              <a:buNone/>
            </a:pPr>
            <a:r>
              <a:rPr lang="en-US" dirty="0">
                <a:latin typeface="Arial Black" panose="020B0A04020102020204" pitchFamily="34" charset="0"/>
              </a:rPr>
              <a:t>Special Counsel Robert Mueller</a:t>
            </a:r>
          </a:p>
        </p:txBody>
      </p:sp>
      <p:pic>
        <p:nvPicPr>
          <p:cNvPr id="7" name="Picture 6">
            <a:extLst>
              <a:ext uri="{FF2B5EF4-FFF2-40B4-BE49-F238E27FC236}">
                <a16:creationId xmlns:a16="http://schemas.microsoft.com/office/drawing/2014/main" id="{BAE1884C-6556-4950-A495-D2B59EF4F63C}"/>
              </a:ext>
            </a:extLst>
          </p:cNvPr>
          <p:cNvPicPr>
            <a:picLocks noChangeAspect="1"/>
          </p:cNvPicPr>
          <p:nvPr/>
        </p:nvPicPr>
        <p:blipFill>
          <a:blip r:embed="rId3"/>
          <a:stretch>
            <a:fillRect/>
          </a:stretch>
        </p:blipFill>
        <p:spPr>
          <a:xfrm>
            <a:off x="497477" y="2487367"/>
            <a:ext cx="2226083" cy="2761588"/>
          </a:xfrm>
          <a:prstGeom prst="rect">
            <a:avLst/>
          </a:prstGeom>
        </p:spPr>
      </p:pic>
      <p:pic>
        <p:nvPicPr>
          <p:cNvPr id="8" name="Picture 7">
            <a:extLst>
              <a:ext uri="{FF2B5EF4-FFF2-40B4-BE49-F238E27FC236}">
                <a16:creationId xmlns:a16="http://schemas.microsoft.com/office/drawing/2014/main" id="{0D2CB3DF-0E46-4BD7-B3B6-AF0F7C225419}"/>
              </a:ext>
            </a:extLst>
          </p:cNvPr>
          <p:cNvPicPr>
            <a:picLocks noChangeAspect="1"/>
          </p:cNvPicPr>
          <p:nvPr/>
        </p:nvPicPr>
        <p:blipFill>
          <a:blip r:embed="rId4"/>
          <a:stretch>
            <a:fillRect/>
          </a:stretch>
        </p:blipFill>
        <p:spPr>
          <a:xfrm>
            <a:off x="7166819" y="3769289"/>
            <a:ext cx="4539915" cy="2542611"/>
          </a:xfrm>
          <a:prstGeom prst="rect">
            <a:avLst/>
          </a:prstGeom>
        </p:spPr>
      </p:pic>
      <p:pic>
        <p:nvPicPr>
          <p:cNvPr id="9" name="Picture 8">
            <a:extLst>
              <a:ext uri="{FF2B5EF4-FFF2-40B4-BE49-F238E27FC236}">
                <a16:creationId xmlns:a16="http://schemas.microsoft.com/office/drawing/2014/main" id="{D595DABC-9365-4550-B306-F2FB7F888ED2}"/>
              </a:ext>
            </a:extLst>
          </p:cNvPr>
          <p:cNvPicPr>
            <a:picLocks noChangeAspect="1"/>
          </p:cNvPicPr>
          <p:nvPr/>
        </p:nvPicPr>
        <p:blipFill>
          <a:blip r:embed="rId5"/>
          <a:stretch>
            <a:fillRect/>
          </a:stretch>
        </p:blipFill>
        <p:spPr>
          <a:xfrm>
            <a:off x="2992940" y="2667896"/>
            <a:ext cx="3904498" cy="3098203"/>
          </a:xfrm>
          <a:prstGeom prst="rect">
            <a:avLst/>
          </a:prstGeom>
        </p:spPr>
      </p:pic>
      <p:pic>
        <p:nvPicPr>
          <p:cNvPr id="10" name="Picture 9">
            <a:extLst>
              <a:ext uri="{FF2B5EF4-FFF2-40B4-BE49-F238E27FC236}">
                <a16:creationId xmlns:a16="http://schemas.microsoft.com/office/drawing/2014/main" id="{ED6DA81F-B95E-4E67-B73C-D0800F87787A}"/>
              </a:ext>
            </a:extLst>
          </p:cNvPr>
          <p:cNvPicPr>
            <a:picLocks noChangeAspect="1"/>
          </p:cNvPicPr>
          <p:nvPr/>
        </p:nvPicPr>
        <p:blipFill>
          <a:blip r:embed="rId6"/>
          <a:stretch>
            <a:fillRect/>
          </a:stretch>
        </p:blipFill>
        <p:spPr>
          <a:xfrm>
            <a:off x="7125459" y="1584221"/>
            <a:ext cx="4581275" cy="2050131"/>
          </a:xfrm>
          <a:prstGeom prst="rect">
            <a:avLst/>
          </a:prstGeom>
        </p:spPr>
      </p:pic>
    </p:spTree>
    <p:extLst>
      <p:ext uri="{BB962C8B-B14F-4D97-AF65-F5344CB8AC3E}">
        <p14:creationId xmlns:p14="http://schemas.microsoft.com/office/powerpoint/2010/main" val="3030421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261E-B50D-4E67-A0AF-A21D8DFFEC16}"/>
              </a:ext>
            </a:extLst>
          </p:cNvPr>
          <p:cNvSpPr>
            <a:spLocks noGrp="1"/>
          </p:cNvSpPr>
          <p:nvPr>
            <p:ph type="title"/>
          </p:nvPr>
        </p:nvSpPr>
        <p:spPr>
          <a:xfrm>
            <a:off x="259080" y="365125"/>
            <a:ext cx="11094720" cy="1325563"/>
          </a:xfrm>
          <a:solidFill>
            <a:schemeClr val="tx1">
              <a:lumMod val="65000"/>
            </a:schemeClr>
          </a:solidFill>
        </p:spPr>
        <p:txBody>
          <a:bodyPr>
            <a:normAutofit fontScale="90000"/>
          </a:bodyPr>
          <a:lstStyle/>
          <a:p>
            <a:r>
              <a:rPr lang="en-US" dirty="0">
                <a:latin typeface="Arial Black" panose="020B0A04020102020204" pitchFamily="34" charset="0"/>
              </a:rPr>
              <a:t>Convicted of Crimes Related to Russia Connections and financial fraud</a:t>
            </a:r>
          </a:p>
        </p:txBody>
      </p:sp>
      <p:sp>
        <p:nvSpPr>
          <p:cNvPr id="3" name="Content Placeholder 2">
            <a:extLst>
              <a:ext uri="{FF2B5EF4-FFF2-40B4-BE49-F238E27FC236}">
                <a16:creationId xmlns:a16="http://schemas.microsoft.com/office/drawing/2014/main" id="{54919251-3E75-427A-AA6B-92A2E5F3C6F7}"/>
              </a:ext>
            </a:extLst>
          </p:cNvPr>
          <p:cNvSpPr>
            <a:spLocks noGrp="1"/>
          </p:cNvSpPr>
          <p:nvPr>
            <p:ph idx="1"/>
          </p:nvPr>
        </p:nvSpPr>
        <p:spPr>
          <a:xfrm>
            <a:off x="259080" y="1825625"/>
            <a:ext cx="11673840" cy="4667250"/>
          </a:xfrm>
          <a:solidFill>
            <a:schemeClr val="tx1">
              <a:lumMod val="65000"/>
            </a:schemeClr>
          </a:solidFill>
        </p:spPr>
        <p:txBody>
          <a:bodyPr/>
          <a:lstStyle/>
          <a:p>
            <a:pPr marL="0" indent="0">
              <a:buNone/>
            </a:pPr>
            <a:r>
              <a:rPr lang="en-US" dirty="0">
                <a:latin typeface="Arial Black" panose="020B0A04020102020204" pitchFamily="34" charset="0"/>
              </a:rPr>
              <a:t>Michael Flynn 	Paul Manafort 		Michael Cohen</a:t>
            </a:r>
          </a:p>
          <a:p>
            <a:pPr marL="0" indent="0">
              <a:buNone/>
            </a:pPr>
            <a:r>
              <a:rPr lang="en-US" sz="2400" dirty="0">
                <a:latin typeface="Arial Black" panose="020B0A04020102020204" pitchFamily="34" charset="0"/>
              </a:rPr>
              <a:t>National Security 	Campaign Manager		Personal Lawyer</a:t>
            </a:r>
          </a:p>
          <a:p>
            <a:pPr marL="0" indent="0">
              <a:buNone/>
            </a:pPr>
            <a:r>
              <a:rPr lang="en-US" sz="2400" dirty="0">
                <a:latin typeface="Arial Black" panose="020B0A04020102020204" pitchFamily="34" charset="0"/>
              </a:rPr>
              <a:t>Adviser</a:t>
            </a:r>
          </a:p>
        </p:txBody>
      </p:sp>
      <p:pic>
        <p:nvPicPr>
          <p:cNvPr id="4" name="Picture 3">
            <a:extLst>
              <a:ext uri="{FF2B5EF4-FFF2-40B4-BE49-F238E27FC236}">
                <a16:creationId xmlns:a16="http://schemas.microsoft.com/office/drawing/2014/main" id="{EC29A6BE-B0DC-41B2-9D02-0D9DC6540DA8}"/>
              </a:ext>
            </a:extLst>
          </p:cNvPr>
          <p:cNvPicPr>
            <a:picLocks noChangeAspect="1"/>
          </p:cNvPicPr>
          <p:nvPr/>
        </p:nvPicPr>
        <p:blipFill>
          <a:blip r:embed="rId2"/>
          <a:stretch>
            <a:fillRect/>
          </a:stretch>
        </p:blipFill>
        <p:spPr>
          <a:xfrm>
            <a:off x="262890" y="3236913"/>
            <a:ext cx="2529840" cy="3255962"/>
          </a:xfrm>
          <a:prstGeom prst="rect">
            <a:avLst/>
          </a:prstGeom>
          <a:solidFill>
            <a:schemeClr val="bg2"/>
          </a:solidFill>
        </p:spPr>
      </p:pic>
      <p:pic>
        <p:nvPicPr>
          <p:cNvPr id="5" name="Picture 4">
            <a:extLst>
              <a:ext uri="{FF2B5EF4-FFF2-40B4-BE49-F238E27FC236}">
                <a16:creationId xmlns:a16="http://schemas.microsoft.com/office/drawing/2014/main" id="{4109B039-F140-4CA3-A937-EB4B72594DD2}"/>
              </a:ext>
            </a:extLst>
          </p:cNvPr>
          <p:cNvPicPr>
            <a:picLocks noChangeAspect="1"/>
          </p:cNvPicPr>
          <p:nvPr/>
        </p:nvPicPr>
        <p:blipFill rotWithShape="1">
          <a:blip r:embed="rId3"/>
          <a:srcRect r="11236"/>
          <a:stretch/>
        </p:blipFill>
        <p:spPr>
          <a:xfrm>
            <a:off x="3002280" y="3236914"/>
            <a:ext cx="4815840" cy="3255961"/>
          </a:xfrm>
          <a:prstGeom prst="rect">
            <a:avLst/>
          </a:prstGeom>
          <a:solidFill>
            <a:schemeClr val="bg2"/>
          </a:solidFill>
        </p:spPr>
      </p:pic>
      <p:pic>
        <p:nvPicPr>
          <p:cNvPr id="6" name="Picture 5">
            <a:extLst>
              <a:ext uri="{FF2B5EF4-FFF2-40B4-BE49-F238E27FC236}">
                <a16:creationId xmlns:a16="http://schemas.microsoft.com/office/drawing/2014/main" id="{8C6374A0-71A8-4E73-A8CA-00F0793BAECF}"/>
              </a:ext>
            </a:extLst>
          </p:cNvPr>
          <p:cNvPicPr>
            <a:picLocks noChangeAspect="1"/>
          </p:cNvPicPr>
          <p:nvPr/>
        </p:nvPicPr>
        <p:blipFill>
          <a:blip r:embed="rId4"/>
          <a:stretch>
            <a:fillRect/>
          </a:stretch>
        </p:blipFill>
        <p:spPr>
          <a:xfrm>
            <a:off x="8027670" y="3429000"/>
            <a:ext cx="3905250" cy="3038313"/>
          </a:xfrm>
          <a:prstGeom prst="rect">
            <a:avLst/>
          </a:prstGeom>
          <a:solidFill>
            <a:schemeClr val="bg2"/>
          </a:solidFill>
        </p:spPr>
      </p:pic>
    </p:spTree>
    <p:extLst>
      <p:ext uri="{BB962C8B-B14F-4D97-AF65-F5344CB8AC3E}">
        <p14:creationId xmlns:p14="http://schemas.microsoft.com/office/powerpoint/2010/main" val="1690416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99536-B196-484F-A70D-999E3432FF7E}"/>
              </a:ext>
            </a:extLst>
          </p:cNvPr>
          <p:cNvSpPr>
            <a:spLocks noGrp="1"/>
          </p:cNvSpPr>
          <p:nvPr>
            <p:ph type="title"/>
          </p:nvPr>
        </p:nvSpPr>
        <p:spPr>
          <a:xfrm>
            <a:off x="838200" y="365126"/>
            <a:ext cx="10515600" cy="968166"/>
          </a:xfrm>
        </p:spPr>
        <p:txBody>
          <a:bodyPr/>
          <a:lstStyle/>
          <a:p>
            <a:r>
              <a:rPr lang="en-US" dirty="0">
                <a:latin typeface="Arial Black" panose="020B0A04020102020204" pitchFamily="34" charset="0"/>
              </a:rPr>
              <a:t>2. Trump Policies</a:t>
            </a:r>
          </a:p>
        </p:txBody>
      </p:sp>
      <p:sp>
        <p:nvSpPr>
          <p:cNvPr id="3" name="Content Placeholder 2">
            <a:extLst>
              <a:ext uri="{FF2B5EF4-FFF2-40B4-BE49-F238E27FC236}">
                <a16:creationId xmlns:a16="http://schemas.microsoft.com/office/drawing/2014/main" id="{95765C3B-2DFA-4B69-9D7D-AB4535D6552F}"/>
              </a:ext>
            </a:extLst>
          </p:cNvPr>
          <p:cNvSpPr>
            <a:spLocks noGrp="1"/>
          </p:cNvSpPr>
          <p:nvPr>
            <p:ph idx="1"/>
          </p:nvPr>
        </p:nvSpPr>
        <p:spPr>
          <a:xfrm>
            <a:off x="129093" y="1507958"/>
            <a:ext cx="11224708" cy="5054207"/>
          </a:xfrm>
        </p:spPr>
        <p:txBody>
          <a:bodyPr>
            <a:normAutofit/>
          </a:bodyPr>
          <a:lstStyle/>
          <a:p>
            <a:pPr marL="0" indent="0">
              <a:buNone/>
            </a:pPr>
            <a:r>
              <a:rPr lang="en-US" dirty="0">
                <a:latin typeface="Arial Black" panose="020B0A04020102020204" pitchFamily="34" charset="0"/>
              </a:rPr>
              <a:t>Movement Conservative Policies</a:t>
            </a:r>
          </a:p>
          <a:p>
            <a:endParaRPr lang="en-US" dirty="0"/>
          </a:p>
          <a:p>
            <a:endParaRPr lang="en-US" dirty="0"/>
          </a:p>
          <a:p>
            <a:endParaRPr lang="en-US" dirty="0"/>
          </a:p>
          <a:p>
            <a:endParaRPr lang="en-US" dirty="0"/>
          </a:p>
          <a:p>
            <a:endParaRPr lang="en-US" dirty="0"/>
          </a:p>
          <a:p>
            <a:endParaRPr lang="en-US" dirty="0">
              <a:latin typeface="Arial Black" panose="020B0A04020102020204" pitchFamily="34" charset="0"/>
            </a:endParaRPr>
          </a:p>
          <a:p>
            <a:pPr marL="0" indent="0">
              <a:buNone/>
            </a:pPr>
            <a:r>
              <a:rPr lang="en-US" sz="2400" dirty="0">
                <a:latin typeface="Arial Black" panose="020B0A04020102020204" pitchFamily="34" charset="0"/>
              </a:rPr>
              <a:t>Justice 		</a:t>
            </a:r>
            <a:r>
              <a:rPr lang="en-US" sz="2400" dirty="0" smtClean="0">
                <a:latin typeface="Arial Black" panose="020B0A04020102020204" pitchFamily="34" charset="0"/>
              </a:rPr>
              <a:t>Justice		Justice</a:t>
            </a:r>
            <a:endParaRPr lang="en-US" sz="2400" dirty="0">
              <a:latin typeface="Arial Black" panose="020B0A04020102020204" pitchFamily="34" charset="0"/>
            </a:endParaRPr>
          </a:p>
          <a:p>
            <a:pPr marL="0" indent="0">
              <a:buNone/>
            </a:pPr>
            <a:r>
              <a:rPr lang="en-US" sz="2400" dirty="0">
                <a:latin typeface="Arial Black" panose="020B0A04020102020204" pitchFamily="34" charset="0"/>
              </a:rPr>
              <a:t>Neil Gorsuch 	</a:t>
            </a:r>
            <a:r>
              <a:rPr lang="en-US" sz="2400" dirty="0" smtClean="0">
                <a:latin typeface="Arial Black" panose="020B0A04020102020204" pitchFamily="34" charset="0"/>
              </a:rPr>
              <a:t>Brett 		Amy Coney</a:t>
            </a:r>
          </a:p>
          <a:p>
            <a:pPr marL="0" indent="0">
              <a:buNone/>
            </a:pPr>
            <a:r>
              <a:rPr lang="en-US" sz="2400" dirty="0">
                <a:latin typeface="Arial Black" panose="020B0A04020102020204" pitchFamily="34" charset="0"/>
              </a:rPr>
              <a:t>	</a:t>
            </a:r>
            <a:r>
              <a:rPr lang="en-US" sz="2400" dirty="0" smtClean="0">
                <a:latin typeface="Arial Black" panose="020B0A04020102020204" pitchFamily="34" charset="0"/>
              </a:rPr>
              <a:t>		</a:t>
            </a:r>
            <a:r>
              <a:rPr lang="en-US" sz="2400" dirty="0" err="1" smtClean="0">
                <a:latin typeface="Arial Black" panose="020B0A04020102020204" pitchFamily="34" charset="0"/>
              </a:rPr>
              <a:t>Kavanaugh</a:t>
            </a:r>
            <a:r>
              <a:rPr lang="en-US" sz="2400" dirty="0" smtClean="0">
                <a:latin typeface="Arial Black" panose="020B0A04020102020204" pitchFamily="34" charset="0"/>
              </a:rPr>
              <a:t>	Barrett</a:t>
            </a:r>
            <a:endParaRPr lang="en-US" sz="2400" dirty="0">
              <a:latin typeface="Arial Black" panose="020B0A04020102020204" pitchFamily="34" charset="0"/>
            </a:endParaRPr>
          </a:p>
        </p:txBody>
      </p:sp>
      <p:pic>
        <p:nvPicPr>
          <p:cNvPr id="4" name="Picture 3">
            <a:extLst>
              <a:ext uri="{FF2B5EF4-FFF2-40B4-BE49-F238E27FC236}">
                <a16:creationId xmlns:a16="http://schemas.microsoft.com/office/drawing/2014/main" id="{60215FAF-9EF3-45B1-8265-DAC7DF104D29}"/>
              </a:ext>
            </a:extLst>
          </p:cNvPr>
          <p:cNvPicPr>
            <a:picLocks noChangeAspect="1"/>
          </p:cNvPicPr>
          <p:nvPr/>
        </p:nvPicPr>
        <p:blipFill>
          <a:blip r:embed="rId2"/>
          <a:stretch>
            <a:fillRect/>
          </a:stretch>
        </p:blipFill>
        <p:spPr>
          <a:xfrm>
            <a:off x="330656" y="2140953"/>
            <a:ext cx="2294021" cy="2639594"/>
          </a:xfrm>
          <a:prstGeom prst="rect">
            <a:avLst/>
          </a:prstGeom>
        </p:spPr>
      </p:pic>
      <p:pic>
        <p:nvPicPr>
          <p:cNvPr id="5" name="Picture 4">
            <a:extLst>
              <a:ext uri="{FF2B5EF4-FFF2-40B4-BE49-F238E27FC236}">
                <a16:creationId xmlns:a16="http://schemas.microsoft.com/office/drawing/2014/main" id="{65A850D0-412A-4206-94F3-BA2DF4918426}"/>
              </a:ext>
            </a:extLst>
          </p:cNvPr>
          <p:cNvPicPr>
            <a:picLocks noChangeAspect="1"/>
          </p:cNvPicPr>
          <p:nvPr/>
        </p:nvPicPr>
        <p:blipFill>
          <a:blip r:embed="rId3"/>
          <a:stretch>
            <a:fillRect/>
          </a:stretch>
        </p:blipFill>
        <p:spPr>
          <a:xfrm>
            <a:off x="2791326" y="2140953"/>
            <a:ext cx="2294021" cy="2663616"/>
          </a:xfrm>
          <a:prstGeom prst="rect">
            <a:avLst/>
          </a:prstGeom>
        </p:spPr>
      </p:pic>
      <p:pic>
        <p:nvPicPr>
          <p:cNvPr id="7" name="Picture 6"/>
          <p:cNvPicPr>
            <a:picLocks noChangeAspect="1"/>
          </p:cNvPicPr>
          <p:nvPr/>
        </p:nvPicPr>
        <p:blipFill>
          <a:blip r:embed="rId4"/>
          <a:stretch>
            <a:fillRect/>
          </a:stretch>
        </p:blipFill>
        <p:spPr>
          <a:xfrm>
            <a:off x="5398427" y="2140953"/>
            <a:ext cx="2349153" cy="2639594"/>
          </a:xfrm>
          <a:prstGeom prst="rect">
            <a:avLst/>
          </a:prstGeom>
        </p:spPr>
      </p:pic>
      <p:pic>
        <p:nvPicPr>
          <p:cNvPr id="8" name="Picture 7"/>
          <p:cNvPicPr>
            <a:picLocks noChangeAspect="1"/>
          </p:cNvPicPr>
          <p:nvPr/>
        </p:nvPicPr>
        <p:blipFill>
          <a:blip r:embed="rId5"/>
          <a:stretch>
            <a:fillRect/>
          </a:stretch>
        </p:blipFill>
        <p:spPr>
          <a:xfrm>
            <a:off x="8261873" y="1755476"/>
            <a:ext cx="3715564" cy="4173967"/>
          </a:xfrm>
          <a:prstGeom prst="rect">
            <a:avLst/>
          </a:prstGeom>
        </p:spPr>
      </p:pic>
    </p:spTree>
    <p:extLst>
      <p:ext uri="{BB962C8B-B14F-4D97-AF65-F5344CB8AC3E}">
        <p14:creationId xmlns:p14="http://schemas.microsoft.com/office/powerpoint/2010/main" val="364311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61513-B5BE-4858-B80C-E9253C7983A6}"/>
              </a:ext>
            </a:extLst>
          </p:cNvPr>
          <p:cNvSpPr>
            <a:spLocks noGrp="1"/>
          </p:cNvSpPr>
          <p:nvPr>
            <p:ph type="title"/>
          </p:nvPr>
        </p:nvSpPr>
        <p:spPr>
          <a:xfrm>
            <a:off x="838200" y="365125"/>
            <a:ext cx="10515600" cy="810879"/>
          </a:xfrm>
        </p:spPr>
        <p:txBody>
          <a:bodyPr>
            <a:normAutofit/>
          </a:bodyPr>
          <a:lstStyle/>
          <a:p>
            <a:r>
              <a:rPr lang="en-US" b="1" dirty="0">
                <a:solidFill>
                  <a:schemeClr val="bg1"/>
                </a:solidFill>
                <a:latin typeface="Arial Black" panose="020B0A04020102020204" pitchFamily="34" charset="0"/>
              </a:rPr>
              <a:t>Evangelical Support</a:t>
            </a:r>
          </a:p>
        </p:txBody>
      </p:sp>
      <p:sp>
        <p:nvSpPr>
          <p:cNvPr id="6" name="Content Placeholder 5">
            <a:extLst>
              <a:ext uri="{FF2B5EF4-FFF2-40B4-BE49-F238E27FC236}">
                <a16:creationId xmlns:a16="http://schemas.microsoft.com/office/drawing/2014/main" id="{2F37F199-44A0-4267-A333-9247362DFD3D}"/>
              </a:ext>
            </a:extLst>
          </p:cNvPr>
          <p:cNvSpPr>
            <a:spLocks noGrp="1"/>
          </p:cNvSpPr>
          <p:nvPr>
            <p:ph idx="1"/>
          </p:nvPr>
        </p:nvSpPr>
        <p:spPr>
          <a:xfrm>
            <a:off x="355002" y="1491916"/>
            <a:ext cx="10998798" cy="4685047"/>
          </a:xfrm>
        </p:spPr>
        <p:txBody>
          <a:bodyPr/>
          <a:lstStyle/>
          <a:p>
            <a:pPr marL="0" indent="0">
              <a:buNone/>
            </a:pPr>
            <a:r>
              <a:rPr lang="en-US" b="1" dirty="0">
                <a:solidFill>
                  <a:schemeClr val="bg1"/>
                </a:solidFill>
                <a:latin typeface="Arial Black" panose="020B0A04020102020204" pitchFamily="34" charset="0"/>
              </a:rPr>
              <a:t>Franklin Graham</a:t>
            </a:r>
          </a:p>
          <a:p>
            <a:pPr marL="0" indent="0">
              <a:buNone/>
            </a:pPr>
            <a:r>
              <a:rPr lang="en-US" b="1" dirty="0">
                <a:solidFill>
                  <a:schemeClr val="bg1"/>
                </a:solidFill>
                <a:latin typeface="Arial Black" panose="020B0A04020102020204" pitchFamily="34" charset="0"/>
              </a:rPr>
              <a:t>“Progressive?...That’s just another word for godless.”</a:t>
            </a:r>
          </a:p>
          <a:p>
            <a:pPr marL="0" indent="0">
              <a:buNone/>
            </a:pPr>
            <a:r>
              <a:rPr lang="en-US" b="1" dirty="0">
                <a:solidFill>
                  <a:schemeClr val="accent5">
                    <a:lumMod val="60000"/>
                    <a:lumOff val="40000"/>
                  </a:schemeClr>
                </a:solidFill>
                <a:latin typeface="Arial Black" panose="020B0A04020102020204" pitchFamily="34" charset="0"/>
                <a:hlinkClick r:id="rId2">
                  <a:extLst>
                    <a:ext uri="{A12FA001-AC4F-418D-AE19-62706E023703}">
                      <ahyp:hlinkClr xmlns="" xmlns:ahyp="http://schemas.microsoft.com/office/drawing/2018/hyperlinkcolor" val="tx"/>
                    </a:ext>
                  </a:extLst>
                </a:hlinkClick>
              </a:rPr>
              <a:t>May 2018</a:t>
            </a:r>
            <a:endParaRPr lang="en-US" b="1" dirty="0">
              <a:solidFill>
                <a:schemeClr val="accent5">
                  <a:lumMod val="60000"/>
                  <a:lumOff val="40000"/>
                </a:schemeClr>
              </a:solidFill>
              <a:latin typeface="Arial Black" panose="020B0A04020102020204" pitchFamily="34" charset="0"/>
            </a:endParaRPr>
          </a:p>
        </p:txBody>
      </p:sp>
      <p:pic>
        <p:nvPicPr>
          <p:cNvPr id="10" name="Picture 9">
            <a:extLst>
              <a:ext uri="{FF2B5EF4-FFF2-40B4-BE49-F238E27FC236}">
                <a16:creationId xmlns:a16="http://schemas.microsoft.com/office/drawing/2014/main" id="{8A7D1F71-763B-476F-BDA4-B7AD568E70A2}"/>
              </a:ext>
            </a:extLst>
          </p:cNvPr>
          <p:cNvPicPr>
            <a:picLocks noChangeAspect="1"/>
          </p:cNvPicPr>
          <p:nvPr/>
        </p:nvPicPr>
        <p:blipFill>
          <a:blip r:embed="rId3"/>
          <a:stretch>
            <a:fillRect/>
          </a:stretch>
        </p:blipFill>
        <p:spPr>
          <a:xfrm>
            <a:off x="4765639" y="2851187"/>
            <a:ext cx="6588162" cy="3448050"/>
          </a:xfrm>
          <a:prstGeom prst="rect">
            <a:avLst/>
          </a:prstGeom>
        </p:spPr>
      </p:pic>
    </p:spTree>
    <p:extLst>
      <p:ext uri="{BB962C8B-B14F-4D97-AF65-F5344CB8AC3E}">
        <p14:creationId xmlns:p14="http://schemas.microsoft.com/office/powerpoint/2010/main" val="4141478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dirty="0">
                <a:latin typeface="Arial Black" panose="020B0A04020102020204" pitchFamily="34" charset="0"/>
              </a:rPr>
              <a:t>“…of those men who have overturned the liberties of republics, the greatest number have begun their career by paying an obsequious court to the people; commencing demagogues, and ending tyrants.”</a:t>
            </a:r>
          </a:p>
          <a:p>
            <a:pPr marL="0" indent="0">
              <a:buNone/>
            </a:pPr>
            <a:endParaRPr lang="en-US" dirty="0">
              <a:latin typeface="Arial Black" panose="020B0A04020102020204" pitchFamily="34" charset="0"/>
            </a:endParaRPr>
          </a:p>
          <a:p>
            <a:pPr marL="0" indent="0">
              <a:buNone/>
            </a:pPr>
            <a:r>
              <a:rPr lang="en-US" dirty="0">
                <a:latin typeface="Arial Black" panose="020B0A04020102020204" pitchFamily="34" charset="0"/>
              </a:rPr>
              <a:t>Hamilton, Federalist No. 1</a:t>
            </a:r>
          </a:p>
          <a:p>
            <a:pPr marL="0" indent="0">
              <a:buNone/>
            </a:pPr>
            <a:r>
              <a:rPr lang="en-US" sz="2400" dirty="0">
                <a:latin typeface="Arial Black" panose="020B0A04020102020204" pitchFamily="34" charset="0"/>
              </a:rPr>
              <a:t>Avalon Project, </a:t>
            </a:r>
            <a:r>
              <a:rPr lang="en-US" sz="2400" dirty="0">
                <a:latin typeface="Arial Black" panose="020B0A04020102020204" pitchFamily="34" charset="0"/>
                <a:hlinkClick r:id="rId2"/>
              </a:rPr>
              <a:t>https://avalon.law.yale.edu/18th_century/fed01.asp</a:t>
            </a:r>
            <a:endParaRPr lang="en-US" sz="2400" dirty="0">
              <a:latin typeface="Arial Black" panose="020B0A04020102020204" pitchFamily="34" charset="0"/>
            </a:endParaRPr>
          </a:p>
          <a:p>
            <a:pPr marL="0" indent="0">
              <a:buNone/>
            </a:pPr>
            <a:endParaRPr lang="en-US" dirty="0"/>
          </a:p>
        </p:txBody>
      </p:sp>
    </p:spTree>
    <p:extLst>
      <p:ext uri="{BB962C8B-B14F-4D97-AF65-F5344CB8AC3E}">
        <p14:creationId xmlns:p14="http://schemas.microsoft.com/office/powerpoint/2010/main" val="1048747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8D8A8-5DD8-4766-A566-9B36D126F5A1}"/>
              </a:ext>
            </a:extLst>
          </p:cNvPr>
          <p:cNvSpPr>
            <a:spLocks noGrp="1"/>
          </p:cNvSpPr>
          <p:nvPr>
            <p:ph type="title"/>
          </p:nvPr>
        </p:nvSpPr>
        <p:spPr>
          <a:xfrm>
            <a:off x="245441" y="365125"/>
            <a:ext cx="11108359" cy="1325563"/>
          </a:xfrm>
        </p:spPr>
        <p:txBody>
          <a:bodyPr/>
          <a:lstStyle/>
          <a:p>
            <a:r>
              <a:rPr lang="en-US" dirty="0">
                <a:latin typeface="Arial Black" panose="020B0A04020102020204" pitchFamily="34" charset="0"/>
              </a:rPr>
              <a:t>Immigration and Trade</a:t>
            </a:r>
          </a:p>
        </p:txBody>
      </p:sp>
      <p:pic>
        <p:nvPicPr>
          <p:cNvPr id="5" name="Picture 4">
            <a:extLst>
              <a:ext uri="{FF2B5EF4-FFF2-40B4-BE49-F238E27FC236}">
                <a16:creationId xmlns:a16="http://schemas.microsoft.com/office/drawing/2014/main" id="{F02DF8FD-56A6-4080-A6A5-A34E225E8431}"/>
              </a:ext>
            </a:extLst>
          </p:cNvPr>
          <p:cNvPicPr>
            <a:picLocks noChangeAspect="1"/>
          </p:cNvPicPr>
          <p:nvPr/>
        </p:nvPicPr>
        <p:blipFill>
          <a:blip r:embed="rId2"/>
          <a:stretch>
            <a:fillRect/>
          </a:stretch>
        </p:blipFill>
        <p:spPr>
          <a:xfrm>
            <a:off x="6551406" y="1975019"/>
            <a:ext cx="5354289" cy="3420979"/>
          </a:xfrm>
          <a:prstGeom prst="rect">
            <a:avLst/>
          </a:prstGeom>
        </p:spPr>
      </p:pic>
      <p:pic>
        <p:nvPicPr>
          <p:cNvPr id="6" name="Content Placeholder 5"/>
          <p:cNvPicPr>
            <a:picLocks noGrp="1" noChangeAspect="1"/>
          </p:cNvPicPr>
          <p:nvPr>
            <p:ph idx="1"/>
          </p:nvPr>
        </p:nvPicPr>
        <p:blipFill>
          <a:blip r:embed="rId3"/>
          <a:stretch>
            <a:fillRect/>
          </a:stretch>
        </p:blipFill>
        <p:spPr>
          <a:xfrm>
            <a:off x="245441" y="1975019"/>
            <a:ext cx="5768084" cy="3472983"/>
          </a:xfrm>
          <a:prstGeom prst="rect">
            <a:avLst/>
          </a:prstGeom>
        </p:spPr>
      </p:pic>
    </p:spTree>
    <p:extLst>
      <p:ext uri="{BB962C8B-B14F-4D97-AF65-F5344CB8AC3E}">
        <p14:creationId xmlns:p14="http://schemas.microsoft.com/office/powerpoint/2010/main" val="4187252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8B0E0-91F6-41DB-A766-326E191504DE}"/>
              </a:ext>
            </a:extLst>
          </p:cNvPr>
          <p:cNvSpPr>
            <a:spLocks noGrp="1"/>
          </p:cNvSpPr>
          <p:nvPr>
            <p:ph type="title"/>
          </p:nvPr>
        </p:nvSpPr>
        <p:spPr>
          <a:xfrm>
            <a:off x="839788" y="365126"/>
            <a:ext cx="10515600" cy="823912"/>
          </a:xfrm>
        </p:spPr>
        <p:txBody>
          <a:bodyPr/>
          <a:lstStyle/>
          <a:p>
            <a:r>
              <a:rPr lang="en-US" dirty="0">
                <a:latin typeface="Arial Black" panose="020B0A04020102020204" pitchFamily="34" charset="0"/>
              </a:rPr>
              <a:t>3.Trump Style: </a:t>
            </a:r>
            <a:r>
              <a:rPr lang="en-US" dirty="0">
                <a:latin typeface="Arial Black" panose="020B0A04020102020204" pitchFamily="34" charset="0"/>
                <a:hlinkClick r:id="rId2">
                  <a:extLst>
                    <a:ext uri="{A12FA001-AC4F-418D-AE19-62706E023703}">
                      <ahyp:hlinkClr xmlns="" xmlns:ahyp="http://schemas.microsoft.com/office/drawing/2018/hyperlinkcolor" val="tx"/>
                    </a:ext>
                  </a:extLst>
                </a:hlinkClick>
              </a:rPr>
              <a:t>Twitter</a:t>
            </a:r>
            <a:endParaRPr lang="en-US" dirty="0">
              <a:latin typeface="Arial Black" panose="020B0A04020102020204" pitchFamily="34" charset="0"/>
            </a:endParaRPr>
          </a:p>
        </p:txBody>
      </p:sp>
      <p:sp>
        <p:nvSpPr>
          <p:cNvPr id="4" name="Text Placeholder 3">
            <a:extLst>
              <a:ext uri="{FF2B5EF4-FFF2-40B4-BE49-F238E27FC236}">
                <a16:creationId xmlns:a16="http://schemas.microsoft.com/office/drawing/2014/main" id="{A5D61AFD-1C97-4559-AD7F-CDA4CEAD575A}"/>
              </a:ext>
            </a:extLst>
          </p:cNvPr>
          <p:cNvSpPr>
            <a:spLocks noGrp="1"/>
          </p:cNvSpPr>
          <p:nvPr>
            <p:ph type="body" idx="1"/>
          </p:nvPr>
        </p:nvSpPr>
        <p:spPr>
          <a:xfrm>
            <a:off x="836612" y="1249907"/>
            <a:ext cx="5157787" cy="823912"/>
          </a:xfrm>
        </p:spPr>
        <p:txBody>
          <a:bodyPr>
            <a:normAutofit/>
          </a:bodyPr>
          <a:lstStyle/>
          <a:p>
            <a:r>
              <a:rPr lang="en-US" sz="3600" dirty="0"/>
              <a:t>Attack</a:t>
            </a:r>
          </a:p>
        </p:txBody>
      </p:sp>
      <p:sp>
        <p:nvSpPr>
          <p:cNvPr id="5" name="Text Placeholder 4">
            <a:extLst>
              <a:ext uri="{FF2B5EF4-FFF2-40B4-BE49-F238E27FC236}">
                <a16:creationId xmlns:a16="http://schemas.microsoft.com/office/drawing/2014/main" id="{E86D2871-49E1-413C-A25F-07515CFFD4FB}"/>
              </a:ext>
            </a:extLst>
          </p:cNvPr>
          <p:cNvSpPr>
            <a:spLocks noGrp="1"/>
          </p:cNvSpPr>
          <p:nvPr>
            <p:ph type="body" sz="quarter" idx="3"/>
          </p:nvPr>
        </p:nvSpPr>
        <p:spPr>
          <a:xfrm>
            <a:off x="6096000" y="1259433"/>
            <a:ext cx="5183188" cy="823912"/>
          </a:xfrm>
        </p:spPr>
        <p:txBody>
          <a:bodyPr>
            <a:normAutofit/>
          </a:bodyPr>
          <a:lstStyle/>
          <a:p>
            <a:r>
              <a:rPr lang="en-US" sz="3600" dirty="0"/>
              <a:t>Lying</a:t>
            </a:r>
          </a:p>
        </p:txBody>
      </p:sp>
      <p:sp>
        <p:nvSpPr>
          <p:cNvPr id="6" name="Content Placeholder 5">
            <a:extLst>
              <a:ext uri="{FF2B5EF4-FFF2-40B4-BE49-F238E27FC236}">
                <a16:creationId xmlns:a16="http://schemas.microsoft.com/office/drawing/2014/main" id="{3E91AE07-2CA1-46DD-8A07-19463A0BAA1D}"/>
              </a:ext>
            </a:extLst>
          </p:cNvPr>
          <p:cNvSpPr>
            <a:spLocks noGrp="1"/>
          </p:cNvSpPr>
          <p:nvPr>
            <p:ph sz="quarter" idx="4"/>
          </p:nvPr>
        </p:nvSpPr>
        <p:spPr>
          <a:xfrm>
            <a:off x="6194426" y="2153740"/>
            <a:ext cx="5355889" cy="4035923"/>
          </a:xfrm>
        </p:spPr>
        <p:txBody>
          <a:bodyPr/>
          <a:lstStyle/>
          <a:p>
            <a:r>
              <a:rPr lang="en-US" b="1" dirty="0" err="1">
                <a:hlinkClick r:id="rId3">
                  <a:extLst>
                    <a:ext uri="{A12FA001-AC4F-418D-AE19-62706E023703}">
                      <ahyp:hlinkClr xmlns="" xmlns:ahyp="http://schemas.microsoft.com/office/drawing/2018/hyperlinkcolor" val="tx"/>
                    </a:ext>
                  </a:extLst>
                </a:hlinkClick>
              </a:rPr>
              <a:t>Politifact</a:t>
            </a:r>
            <a:r>
              <a:rPr lang="en-US" b="1" dirty="0">
                <a:hlinkClick r:id="rId3">
                  <a:extLst>
                    <a:ext uri="{A12FA001-AC4F-418D-AE19-62706E023703}">
                      <ahyp:hlinkClr xmlns="" xmlns:ahyp="http://schemas.microsoft.com/office/drawing/2018/hyperlinkcolor" val="tx"/>
                    </a:ext>
                  </a:extLst>
                </a:hlinkClick>
              </a:rPr>
              <a:t> on Trump</a:t>
            </a:r>
            <a:endParaRPr lang="en-US" b="1" dirty="0"/>
          </a:p>
          <a:p>
            <a:r>
              <a:rPr lang="en-US" b="1" dirty="0"/>
              <a:t>Washington Post Fact Checker</a:t>
            </a:r>
          </a:p>
          <a:p>
            <a:pPr lvl="1"/>
            <a:r>
              <a:rPr lang="en-US" b="1" dirty="0" smtClean="0">
                <a:hlinkClick r:id="rId4"/>
              </a:rPr>
              <a:t>30,573 lies in four years</a:t>
            </a:r>
            <a:endParaRPr lang="en-US" b="1" dirty="0"/>
          </a:p>
          <a:p>
            <a:r>
              <a:rPr lang="en-US" b="1" dirty="0">
                <a:hlinkClick r:id="rId5">
                  <a:extLst>
                    <a:ext uri="{A12FA001-AC4F-418D-AE19-62706E023703}">
                      <ahyp:hlinkClr xmlns="" xmlns:ahyp="http://schemas.microsoft.com/office/drawing/2018/hyperlinkcolor" val="tx"/>
                    </a:ext>
                  </a:extLst>
                </a:hlinkClick>
              </a:rPr>
              <a:t>Trump vs. CDC, April 2020</a:t>
            </a:r>
            <a:endParaRPr lang="en-US" b="1" dirty="0"/>
          </a:p>
        </p:txBody>
      </p:sp>
      <p:pic>
        <p:nvPicPr>
          <p:cNvPr id="11" name="Content Placeholder 10">
            <a:extLst>
              <a:ext uri="{FF2B5EF4-FFF2-40B4-BE49-F238E27FC236}">
                <a16:creationId xmlns:a16="http://schemas.microsoft.com/office/drawing/2014/main" id="{A8124D27-0AEE-4377-BE84-E9DE02ACF1DC}"/>
              </a:ext>
            </a:extLst>
          </p:cNvPr>
          <p:cNvPicPr>
            <a:picLocks noGrp="1" noChangeAspect="1"/>
          </p:cNvPicPr>
          <p:nvPr>
            <p:ph sz="half" idx="2"/>
          </p:nvPr>
        </p:nvPicPr>
        <p:blipFill>
          <a:blip r:embed="rId6"/>
          <a:stretch>
            <a:fillRect/>
          </a:stretch>
        </p:blipFill>
        <p:spPr>
          <a:xfrm>
            <a:off x="307915" y="2329407"/>
            <a:ext cx="5243031" cy="3684588"/>
          </a:xfrm>
          <a:prstGeom prst="rect">
            <a:avLst/>
          </a:prstGeom>
        </p:spPr>
      </p:pic>
      <p:pic>
        <p:nvPicPr>
          <p:cNvPr id="12" name="Picture 11">
            <a:extLst>
              <a:ext uri="{FF2B5EF4-FFF2-40B4-BE49-F238E27FC236}">
                <a16:creationId xmlns:a16="http://schemas.microsoft.com/office/drawing/2014/main" id="{63333408-66ED-4EE1-A08F-E957E7F2625D}"/>
              </a:ext>
            </a:extLst>
          </p:cNvPr>
          <p:cNvPicPr>
            <a:picLocks noChangeAspect="1"/>
          </p:cNvPicPr>
          <p:nvPr/>
        </p:nvPicPr>
        <p:blipFill>
          <a:blip r:embed="rId7"/>
          <a:stretch>
            <a:fillRect/>
          </a:stretch>
        </p:blipFill>
        <p:spPr>
          <a:xfrm>
            <a:off x="9671374" y="286840"/>
            <a:ext cx="2085975" cy="1866900"/>
          </a:xfrm>
          <a:prstGeom prst="rect">
            <a:avLst/>
          </a:prstGeom>
        </p:spPr>
      </p:pic>
      <p:pic>
        <p:nvPicPr>
          <p:cNvPr id="13" name="Picture 12">
            <a:extLst>
              <a:ext uri="{FF2B5EF4-FFF2-40B4-BE49-F238E27FC236}">
                <a16:creationId xmlns:a16="http://schemas.microsoft.com/office/drawing/2014/main" id="{A1C293A5-7389-47C4-88FC-7B5C9B8E679A}"/>
              </a:ext>
            </a:extLst>
          </p:cNvPr>
          <p:cNvPicPr>
            <a:picLocks noChangeAspect="1"/>
          </p:cNvPicPr>
          <p:nvPr/>
        </p:nvPicPr>
        <p:blipFill>
          <a:blip r:embed="rId8"/>
          <a:stretch>
            <a:fillRect/>
          </a:stretch>
        </p:blipFill>
        <p:spPr>
          <a:xfrm>
            <a:off x="6194426" y="4331742"/>
            <a:ext cx="5084762" cy="2239418"/>
          </a:xfrm>
          <a:prstGeom prst="rect">
            <a:avLst/>
          </a:prstGeom>
        </p:spPr>
      </p:pic>
    </p:spTree>
    <p:extLst>
      <p:ext uri="{BB962C8B-B14F-4D97-AF65-F5344CB8AC3E}">
        <p14:creationId xmlns:p14="http://schemas.microsoft.com/office/powerpoint/2010/main" val="4085798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D9ED5AB-3614-4052-9FBC-98337CF7E48A}"/>
              </a:ext>
            </a:extLst>
          </p:cNvPr>
          <p:cNvSpPr>
            <a:spLocks noGrp="1"/>
          </p:cNvSpPr>
          <p:nvPr>
            <p:ph type="title"/>
          </p:nvPr>
        </p:nvSpPr>
        <p:spPr>
          <a:xfrm>
            <a:off x="838200" y="365125"/>
            <a:ext cx="10515600" cy="721803"/>
          </a:xfrm>
        </p:spPr>
        <p:txBody>
          <a:bodyPr/>
          <a:lstStyle/>
          <a:p>
            <a:r>
              <a:rPr lang="en-US" dirty="0"/>
              <a:t>Management</a:t>
            </a:r>
          </a:p>
        </p:txBody>
      </p:sp>
      <p:sp>
        <p:nvSpPr>
          <p:cNvPr id="8" name="Content Placeholder 7">
            <a:extLst>
              <a:ext uri="{FF2B5EF4-FFF2-40B4-BE49-F238E27FC236}">
                <a16:creationId xmlns:a16="http://schemas.microsoft.com/office/drawing/2014/main" id="{3CC39637-DCAF-4A98-997A-5862B76EBDA9}"/>
              </a:ext>
            </a:extLst>
          </p:cNvPr>
          <p:cNvSpPr>
            <a:spLocks noGrp="1"/>
          </p:cNvSpPr>
          <p:nvPr>
            <p:ph idx="1"/>
          </p:nvPr>
        </p:nvSpPr>
        <p:spPr>
          <a:xfrm>
            <a:off x="838200" y="1086928"/>
            <a:ext cx="10515600" cy="5090035"/>
          </a:xfrm>
        </p:spPr>
        <p:txBody>
          <a:bodyPr/>
          <a:lstStyle/>
          <a:p>
            <a:r>
              <a:rPr lang="en-US" dirty="0">
                <a:hlinkClick r:id="rId2">
                  <a:extLst>
                    <a:ext uri="{A12FA001-AC4F-418D-AE19-62706E023703}">
                      <ahyp:hlinkClr xmlns="" xmlns:ahyp="http://schemas.microsoft.com/office/drawing/2018/hyperlinkcolor" val="tx"/>
                    </a:ext>
                  </a:extLst>
                </a:hlinkClick>
              </a:rPr>
              <a:t>Turnover</a:t>
            </a:r>
            <a:r>
              <a:rPr lang="en-US" dirty="0"/>
              <a:t> in the Trump Administration</a:t>
            </a:r>
          </a:p>
        </p:txBody>
      </p:sp>
      <p:pic>
        <p:nvPicPr>
          <p:cNvPr id="9" name="Picture 8">
            <a:extLst>
              <a:ext uri="{FF2B5EF4-FFF2-40B4-BE49-F238E27FC236}">
                <a16:creationId xmlns:a16="http://schemas.microsoft.com/office/drawing/2014/main" id="{F54D9819-A03C-476F-91F3-E63CAB3D5AA8}"/>
              </a:ext>
            </a:extLst>
          </p:cNvPr>
          <p:cNvPicPr>
            <a:picLocks noChangeAspect="1"/>
          </p:cNvPicPr>
          <p:nvPr/>
        </p:nvPicPr>
        <p:blipFill>
          <a:blip r:embed="rId3"/>
          <a:stretch>
            <a:fillRect/>
          </a:stretch>
        </p:blipFill>
        <p:spPr>
          <a:xfrm>
            <a:off x="379562" y="1949570"/>
            <a:ext cx="6711351" cy="4227393"/>
          </a:xfrm>
          <a:prstGeom prst="rect">
            <a:avLst/>
          </a:prstGeom>
        </p:spPr>
      </p:pic>
      <p:pic>
        <p:nvPicPr>
          <p:cNvPr id="10" name="Picture 9">
            <a:extLst>
              <a:ext uri="{FF2B5EF4-FFF2-40B4-BE49-F238E27FC236}">
                <a16:creationId xmlns:a16="http://schemas.microsoft.com/office/drawing/2014/main" id="{819BEBAA-59CD-409B-8291-3DABD1167C9E}"/>
              </a:ext>
            </a:extLst>
          </p:cNvPr>
          <p:cNvPicPr>
            <a:picLocks noChangeAspect="1"/>
          </p:cNvPicPr>
          <p:nvPr/>
        </p:nvPicPr>
        <p:blipFill>
          <a:blip r:embed="rId4"/>
          <a:stretch>
            <a:fillRect/>
          </a:stretch>
        </p:blipFill>
        <p:spPr>
          <a:xfrm>
            <a:off x="7383313" y="2395312"/>
            <a:ext cx="4429125" cy="2533650"/>
          </a:xfrm>
          <a:prstGeom prst="rect">
            <a:avLst/>
          </a:prstGeom>
        </p:spPr>
      </p:pic>
    </p:spTree>
    <p:extLst>
      <p:ext uri="{BB962C8B-B14F-4D97-AF65-F5344CB8AC3E}">
        <p14:creationId xmlns:p14="http://schemas.microsoft.com/office/powerpoint/2010/main" val="1424259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Impeachment</a:t>
            </a:r>
            <a:endParaRPr lang="en-US" dirty="0"/>
          </a:p>
        </p:txBody>
      </p:sp>
      <p:pic>
        <p:nvPicPr>
          <p:cNvPr id="4" name="Content Placeholder 3"/>
          <p:cNvPicPr>
            <a:picLocks noGrp="1" noChangeAspect="1"/>
          </p:cNvPicPr>
          <p:nvPr>
            <p:ph idx="1"/>
          </p:nvPr>
        </p:nvPicPr>
        <p:blipFill>
          <a:blip r:embed="rId2"/>
          <a:stretch>
            <a:fillRect/>
          </a:stretch>
        </p:blipFill>
        <p:spPr>
          <a:xfrm>
            <a:off x="1951869" y="1825625"/>
            <a:ext cx="8288262" cy="4351338"/>
          </a:xfrm>
          <a:prstGeom prst="rect">
            <a:avLst/>
          </a:prstGeom>
        </p:spPr>
      </p:pic>
    </p:spTree>
    <p:extLst>
      <p:ext uri="{BB962C8B-B14F-4D97-AF65-F5344CB8AC3E}">
        <p14:creationId xmlns:p14="http://schemas.microsoft.com/office/powerpoint/2010/main" val="2030016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3558" y="365125"/>
            <a:ext cx="10760242" cy="1325563"/>
          </a:xfrm>
        </p:spPr>
        <p:txBody>
          <a:bodyPr>
            <a:normAutofit fontScale="90000"/>
          </a:bodyPr>
          <a:lstStyle/>
          <a:p>
            <a:r>
              <a:rPr lang="en-US" sz="4000" b="1" dirty="0">
                <a:latin typeface="Arial Black" panose="020B0A04020102020204" pitchFamily="34" charset="0"/>
              </a:rPr>
              <a:t>Allegations against VP Joe Biden</a:t>
            </a:r>
            <a:br>
              <a:rPr lang="en-US" sz="4000" b="1" dirty="0">
                <a:latin typeface="Arial Black" panose="020B0A04020102020204" pitchFamily="34" charset="0"/>
              </a:rPr>
            </a:br>
            <a:r>
              <a:rPr lang="en-US" sz="3600" b="1" dirty="0">
                <a:latin typeface="Arial Black" panose="020B0A04020102020204" pitchFamily="34" charset="0"/>
              </a:rPr>
              <a:t>Russian Disinformation </a:t>
            </a:r>
            <a:r>
              <a:rPr lang="en-US" sz="3600" b="1" dirty="0" smtClean="0">
                <a:latin typeface="Arial Black" panose="020B0A04020102020204" pitchFamily="34" charset="0"/>
              </a:rPr>
              <a:t>Campaign </a:t>
            </a:r>
            <a:r>
              <a:rPr lang="en-US" sz="2700" b="1" dirty="0" smtClean="0">
                <a:latin typeface="Arial Black" panose="020B0A04020102020204" pitchFamily="34" charset="0"/>
              </a:rPr>
              <a:t>(reference)</a:t>
            </a:r>
            <a:endParaRPr lang="en-US" sz="3100" b="1" dirty="0">
              <a:latin typeface="Arial Black" panose="020B0A04020102020204" pitchFamily="34" charset="0"/>
            </a:endParaRPr>
          </a:p>
        </p:txBody>
      </p:sp>
      <p:sp>
        <p:nvSpPr>
          <p:cNvPr id="5" name="Content Placeholder 4"/>
          <p:cNvSpPr>
            <a:spLocks noGrp="1"/>
          </p:cNvSpPr>
          <p:nvPr>
            <p:ph idx="1"/>
          </p:nvPr>
        </p:nvSpPr>
        <p:spPr>
          <a:xfrm>
            <a:off x="240632" y="1427747"/>
            <a:ext cx="11598442" cy="5165558"/>
          </a:xfrm>
        </p:spPr>
        <p:txBody>
          <a:bodyPr>
            <a:normAutofit/>
          </a:bodyPr>
          <a:lstStyle/>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a:p>
            <a:pPr marL="0" indent="0">
              <a:buNone/>
            </a:pPr>
            <a:r>
              <a:rPr lang="en-US" sz="2400" b="1" dirty="0">
                <a:latin typeface="Arial" panose="020B0604020202020204" pitchFamily="34" charset="0"/>
                <a:cs typeface="Arial" panose="020B0604020202020204" pitchFamily="34" charset="0"/>
              </a:rPr>
              <a:t>Viktor </a:t>
            </a:r>
            <a:r>
              <a:rPr lang="en-US" sz="2400" b="1" dirty="0" err="1">
                <a:latin typeface="Arial" panose="020B0604020202020204" pitchFamily="34" charset="0"/>
                <a:cs typeface="Arial" panose="020B0604020202020204" pitchFamily="34" charset="0"/>
              </a:rPr>
              <a:t>Shokin</a:t>
            </a:r>
            <a:r>
              <a:rPr lang="en-US" sz="2400" b="1" dirty="0">
                <a:latin typeface="Arial" panose="020B0604020202020204" pitchFamily="34" charset="0"/>
                <a:cs typeface="Arial" panose="020B0604020202020204" pitchFamily="34" charset="0"/>
              </a:rPr>
              <a:t> 			VP Joe Biden 		Yuri </a:t>
            </a:r>
            <a:r>
              <a:rPr lang="en-US" sz="2400" b="1" dirty="0" err="1">
                <a:latin typeface="Arial" panose="020B0604020202020204" pitchFamily="34" charset="0"/>
                <a:cs typeface="Arial" panose="020B0604020202020204" pitchFamily="34" charset="0"/>
              </a:rPr>
              <a:t>Lutsenko</a:t>
            </a:r>
            <a:endParaRPr lang="en-US" sz="24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Ukraine Chief Prosecutor					</a:t>
            </a:r>
            <a:r>
              <a:rPr lang="en-US" sz="2400" b="1" dirty="0" err="1">
                <a:latin typeface="Arial" panose="020B0604020202020204" pitchFamily="34" charset="0"/>
                <a:cs typeface="Arial" panose="020B0604020202020204" pitchFamily="34" charset="0"/>
              </a:rPr>
              <a:t>Shokin</a:t>
            </a:r>
            <a:r>
              <a:rPr lang="en-US" sz="2400" b="1" dirty="0">
                <a:latin typeface="Arial" panose="020B0604020202020204" pitchFamily="34" charset="0"/>
                <a:cs typeface="Arial" panose="020B0604020202020204" pitchFamily="34" charset="0"/>
              </a:rPr>
              <a:t> Successor</a:t>
            </a:r>
          </a:p>
        </p:txBody>
      </p:sp>
      <p:pic>
        <p:nvPicPr>
          <p:cNvPr id="6" name="Picture 5"/>
          <p:cNvPicPr>
            <a:picLocks noChangeAspect="1"/>
          </p:cNvPicPr>
          <p:nvPr/>
        </p:nvPicPr>
        <p:blipFill>
          <a:blip r:embed="rId2"/>
          <a:stretch>
            <a:fillRect/>
          </a:stretch>
        </p:blipFill>
        <p:spPr>
          <a:xfrm>
            <a:off x="4710104" y="2051884"/>
            <a:ext cx="2577800" cy="3359567"/>
          </a:xfrm>
          <a:prstGeom prst="rect">
            <a:avLst/>
          </a:prstGeom>
        </p:spPr>
      </p:pic>
      <p:pic>
        <p:nvPicPr>
          <p:cNvPr id="7" name="Picture 6"/>
          <p:cNvPicPr>
            <a:picLocks noChangeAspect="1"/>
          </p:cNvPicPr>
          <p:nvPr/>
        </p:nvPicPr>
        <p:blipFill>
          <a:blip r:embed="rId3"/>
          <a:stretch>
            <a:fillRect/>
          </a:stretch>
        </p:blipFill>
        <p:spPr>
          <a:xfrm>
            <a:off x="240632" y="2727953"/>
            <a:ext cx="3331744" cy="2446476"/>
          </a:xfrm>
          <a:prstGeom prst="rect">
            <a:avLst/>
          </a:prstGeom>
        </p:spPr>
      </p:pic>
      <p:pic>
        <p:nvPicPr>
          <p:cNvPr id="8" name="Picture 7"/>
          <p:cNvPicPr>
            <a:picLocks noChangeAspect="1"/>
          </p:cNvPicPr>
          <p:nvPr/>
        </p:nvPicPr>
        <p:blipFill>
          <a:blip r:embed="rId4"/>
          <a:stretch>
            <a:fillRect/>
          </a:stretch>
        </p:blipFill>
        <p:spPr>
          <a:xfrm>
            <a:off x="8371973" y="2051884"/>
            <a:ext cx="3040465" cy="3362326"/>
          </a:xfrm>
          <a:prstGeom prst="rect">
            <a:avLst/>
          </a:prstGeom>
        </p:spPr>
      </p:pic>
    </p:spTree>
    <p:extLst>
      <p:ext uri="{BB962C8B-B14F-4D97-AF65-F5344CB8AC3E}">
        <p14:creationId xmlns:p14="http://schemas.microsoft.com/office/powerpoint/2010/main" val="1248066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3081" y="365125"/>
            <a:ext cx="10930719" cy="1325563"/>
          </a:xfrm>
        </p:spPr>
        <p:txBody>
          <a:bodyPr/>
          <a:lstStyle/>
          <a:p>
            <a:r>
              <a:rPr lang="en-US" dirty="0">
                <a:latin typeface="Arial Black" panose="020B0A04020102020204" pitchFamily="34" charset="0"/>
              </a:rPr>
              <a:t>Trump and Ukraine</a:t>
            </a:r>
          </a:p>
        </p:txBody>
      </p:sp>
      <p:sp>
        <p:nvSpPr>
          <p:cNvPr id="3" name="Content Placeholder 2"/>
          <p:cNvSpPr>
            <a:spLocks noGrp="1"/>
          </p:cNvSpPr>
          <p:nvPr>
            <p:ph idx="1"/>
          </p:nvPr>
        </p:nvSpPr>
        <p:spPr>
          <a:xfrm>
            <a:off x="423081" y="1801504"/>
            <a:ext cx="11255572" cy="4759716"/>
          </a:xfrm>
        </p:spPr>
        <p:txBody>
          <a:bodyPr>
            <a:normAutofit fontScale="92500" lnSpcReduction="20000"/>
          </a:bodyPr>
          <a:lstStyle/>
          <a:p>
            <a:r>
              <a:rPr lang="en-US" sz="4300" b="1" dirty="0">
                <a:latin typeface="Times New Roman" panose="02020603050405020304" pitchFamily="18" charset="0"/>
                <a:cs typeface="Times New Roman" panose="02020603050405020304" pitchFamily="18" charset="0"/>
              </a:rPr>
              <a:t>$391 million in US Aid to Ukraine</a:t>
            </a:r>
          </a:p>
          <a:p>
            <a:r>
              <a:rPr lang="en-US" sz="4300" b="1" dirty="0">
                <a:latin typeface="Times New Roman" panose="02020603050405020304" pitchFamily="18" charset="0"/>
                <a:cs typeface="Times New Roman" panose="02020603050405020304" pitchFamily="18" charset="0"/>
              </a:rPr>
              <a:t>July 25, 2019 Phone Call</a:t>
            </a:r>
          </a:p>
          <a:p>
            <a:r>
              <a:rPr lang="en-US" sz="4300" b="1" u="sng" dirty="0">
                <a:latin typeface="Times New Roman" panose="02020603050405020304" pitchFamily="18" charset="0"/>
                <a:cs typeface="Times New Roman" panose="02020603050405020304" pitchFamily="18" charset="0"/>
                <a:hlinkClick r:id="rId2"/>
              </a:rPr>
              <a:t>The Whistleblower Report</a:t>
            </a:r>
            <a:r>
              <a:rPr lang="en-US" sz="4300" b="1" dirty="0">
                <a:latin typeface="Times New Roman" panose="02020603050405020304" pitchFamily="18" charset="0"/>
                <a:cs typeface="Times New Roman" panose="02020603050405020304" pitchFamily="18" charset="0"/>
              </a:rPr>
              <a:t> </a:t>
            </a:r>
          </a:p>
          <a:p>
            <a:r>
              <a:rPr lang="en-US" sz="4300" b="1" u="sng" dirty="0">
                <a:latin typeface="Times New Roman" panose="02020603050405020304" pitchFamily="18" charset="0"/>
                <a:cs typeface="Times New Roman" panose="02020603050405020304" pitchFamily="18" charset="0"/>
                <a:hlinkClick r:id="rId3"/>
              </a:rPr>
              <a:t>White House Transcript</a:t>
            </a:r>
            <a:r>
              <a:rPr lang="en-US" sz="4300" b="1" dirty="0">
                <a:latin typeface="Times New Roman" panose="02020603050405020304" pitchFamily="18" charset="0"/>
                <a:cs typeface="Times New Roman" panose="02020603050405020304" pitchFamily="18" charset="0"/>
              </a:rPr>
              <a:t> </a:t>
            </a:r>
          </a:p>
          <a:p>
            <a:pPr marL="0" indent="0">
              <a:buNone/>
            </a:pPr>
            <a:endParaRPr lang="en-US" dirty="0"/>
          </a:p>
          <a:p>
            <a:pPr marL="0" indent="0">
              <a:buNone/>
            </a:pPr>
            <a:r>
              <a:rPr lang="en-US" dirty="0"/>
              <a:t>								Pres. </a:t>
            </a:r>
            <a:r>
              <a:rPr lang="en-US" dirty="0" err="1"/>
              <a:t>Volodimir</a:t>
            </a:r>
            <a:r>
              <a:rPr lang="en-US" dirty="0"/>
              <a:t> </a:t>
            </a:r>
            <a:r>
              <a:rPr lang="en-US" dirty="0" err="1"/>
              <a:t>Zelensky</a:t>
            </a:r>
            <a:endParaRPr lang="en-US" dirty="0"/>
          </a:p>
          <a:p>
            <a:pPr marL="0" indent="0">
              <a:buNone/>
            </a:pPr>
            <a:endParaRPr lang="en-US" dirty="0"/>
          </a:p>
          <a:p>
            <a:pPr marL="0" indent="0">
              <a:buNone/>
            </a:pPr>
            <a:r>
              <a:rPr lang="en-US" sz="2400" i="1" dirty="0">
                <a:latin typeface="Times New Roman" panose="02020603050405020304" pitchFamily="18" charset="0"/>
                <a:cs typeface="Times New Roman" panose="02020603050405020304" pitchFamily="18" charset="0"/>
              </a:rPr>
              <a:t>“…I would like you to do us a favor though… The other thing, There's a lot of talk about Biden's son,. that Biden stopped the prosecution and a lot of people want to find out about that so whatever you can do with the Attorney General would be great. Biden went around bragging that he stopped the prosecution so if you ·can look into it ... It sounds horrible to me.” (pages 3-4)</a:t>
            </a:r>
          </a:p>
          <a:p>
            <a:endParaRPr lang="en-US" dirty="0"/>
          </a:p>
        </p:txBody>
      </p:sp>
      <p:pic>
        <p:nvPicPr>
          <p:cNvPr id="4" name="Picture 3"/>
          <p:cNvPicPr>
            <a:picLocks noChangeAspect="1"/>
          </p:cNvPicPr>
          <p:nvPr/>
        </p:nvPicPr>
        <p:blipFill>
          <a:blip r:embed="rId4"/>
          <a:stretch>
            <a:fillRect/>
          </a:stretch>
        </p:blipFill>
        <p:spPr>
          <a:xfrm>
            <a:off x="8911391" y="631283"/>
            <a:ext cx="2442409" cy="3155030"/>
          </a:xfrm>
          <a:prstGeom prst="rect">
            <a:avLst/>
          </a:prstGeom>
        </p:spPr>
      </p:pic>
    </p:spTree>
    <p:extLst>
      <p:ext uri="{BB962C8B-B14F-4D97-AF65-F5344CB8AC3E}">
        <p14:creationId xmlns:p14="http://schemas.microsoft.com/office/powerpoint/2010/main" val="1370745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2729" y="365125"/>
            <a:ext cx="11031071" cy="1603523"/>
          </a:xfrm>
        </p:spPr>
        <p:txBody>
          <a:bodyPr>
            <a:normAutofit/>
          </a:bodyPr>
          <a:lstStyle/>
          <a:p>
            <a:r>
              <a:rPr lang="en-US" sz="4000" dirty="0" smtClean="0">
                <a:latin typeface="Arial Black" panose="020B0A04020102020204" pitchFamily="34" charset="0"/>
              </a:rPr>
              <a:t>First Impeachment, 2019-2020</a:t>
            </a:r>
            <a:endParaRPr lang="en-US" sz="4000" dirty="0">
              <a:latin typeface="Arial Black" panose="020B0A040201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03956260"/>
              </p:ext>
            </p:extLst>
          </p:nvPr>
        </p:nvGraphicFramePr>
        <p:xfrm>
          <a:off x="322729" y="1968648"/>
          <a:ext cx="11435379" cy="3840481"/>
        </p:xfrm>
        <a:graphic>
          <a:graphicData uri="http://schemas.openxmlformats.org/drawingml/2006/table">
            <a:tbl>
              <a:tblPr firstRow="1" bandRow="1">
                <a:tableStyleId>{5C22544A-7EE6-4342-B048-85BDC9FD1C3A}</a:tableStyleId>
              </a:tblPr>
              <a:tblGrid>
                <a:gridCol w="3012142">
                  <a:extLst>
                    <a:ext uri="{9D8B030D-6E8A-4147-A177-3AD203B41FA5}">
                      <a16:colId xmlns:a16="http://schemas.microsoft.com/office/drawing/2014/main" val="226960207"/>
                    </a:ext>
                  </a:extLst>
                </a:gridCol>
                <a:gridCol w="2861535">
                  <a:extLst>
                    <a:ext uri="{9D8B030D-6E8A-4147-A177-3AD203B41FA5}">
                      <a16:colId xmlns:a16="http://schemas.microsoft.com/office/drawing/2014/main" val="3197178639"/>
                    </a:ext>
                  </a:extLst>
                </a:gridCol>
                <a:gridCol w="5561702">
                  <a:extLst>
                    <a:ext uri="{9D8B030D-6E8A-4147-A177-3AD203B41FA5}">
                      <a16:colId xmlns:a16="http://schemas.microsoft.com/office/drawing/2014/main" val="780574473"/>
                    </a:ext>
                  </a:extLst>
                </a:gridCol>
              </a:tblGrid>
              <a:tr h="566849">
                <a:tc>
                  <a:txBody>
                    <a:bodyPr/>
                    <a:lstStyle/>
                    <a:p>
                      <a:endParaRPr lang="en-US" sz="1400" b="1" dirty="0"/>
                    </a:p>
                  </a:txBody>
                  <a:tcPr/>
                </a:tc>
                <a:tc>
                  <a:txBody>
                    <a:bodyPr/>
                    <a:lstStyle/>
                    <a:p>
                      <a:r>
                        <a:rPr lang="en-US" sz="1600" b="1" dirty="0" smtClean="0">
                          <a:latin typeface="Arial Black" panose="020B0A04020102020204" pitchFamily="34" charset="0"/>
                        </a:rPr>
                        <a:t>House (brings</a:t>
                      </a:r>
                      <a:r>
                        <a:rPr lang="en-US" sz="1600" b="1" baseline="0" dirty="0" smtClean="0">
                          <a:latin typeface="Arial Black" panose="020B0A04020102020204" pitchFamily="34" charset="0"/>
                        </a:rPr>
                        <a:t> charges)</a:t>
                      </a:r>
                      <a:endParaRPr lang="en-US" sz="1600" b="1" dirty="0">
                        <a:latin typeface="Arial Black" panose="020B0A04020102020204" pitchFamily="34" charset="0"/>
                      </a:endParaRPr>
                    </a:p>
                  </a:txBody>
                  <a:tcPr/>
                </a:tc>
                <a:tc>
                  <a:txBody>
                    <a:bodyPr/>
                    <a:lstStyle/>
                    <a:p>
                      <a:r>
                        <a:rPr lang="en-US" sz="1600" b="1" dirty="0" smtClean="0">
                          <a:latin typeface="Arial Black" panose="020B0A04020102020204" pitchFamily="34" charset="0"/>
                        </a:rPr>
                        <a:t>Senate </a:t>
                      </a:r>
                      <a:r>
                        <a:rPr lang="en-US" sz="1600" b="1" i="1" dirty="0" smtClean="0">
                          <a:latin typeface="Arial Black" panose="020B0A04020102020204" pitchFamily="34" charset="0"/>
                        </a:rPr>
                        <a:t>(requires 2/3 for conviction)</a:t>
                      </a:r>
                      <a:endParaRPr lang="en-US" sz="1600" b="1" dirty="0">
                        <a:latin typeface="Arial Black" panose="020B0A04020102020204" pitchFamily="34" charset="0"/>
                      </a:endParaRPr>
                    </a:p>
                  </a:txBody>
                  <a:tcPr/>
                </a:tc>
                <a:extLst>
                  <a:ext uri="{0D108BD9-81ED-4DB2-BD59-A6C34878D82A}">
                    <a16:rowId xmlns:a16="http://schemas.microsoft.com/office/drawing/2014/main" val="2253564036"/>
                  </a:ext>
                </a:extLst>
              </a:tr>
              <a:tr h="664957">
                <a:tc>
                  <a:txBody>
                    <a:bodyPr/>
                    <a:lstStyle/>
                    <a:p>
                      <a:r>
                        <a:rPr lang="en-US" sz="2000" b="1" dirty="0" smtClean="0">
                          <a:latin typeface="Arial Black" panose="020B0A04020102020204" pitchFamily="34" charset="0"/>
                          <a:hlinkClick r:id="rId2"/>
                        </a:rPr>
                        <a:t>First Impeachment</a:t>
                      </a:r>
                      <a:endParaRPr lang="en-US" sz="2000" b="1" dirty="0">
                        <a:latin typeface="Arial Black" panose="020B0A04020102020204" pitchFamily="34" charset="0"/>
                      </a:endParaRPr>
                    </a:p>
                  </a:txBody>
                  <a:tcPr/>
                </a:tc>
                <a:tc>
                  <a:txBody>
                    <a:bodyPr/>
                    <a:lstStyle/>
                    <a:p>
                      <a:r>
                        <a:rPr lang="en-US" sz="2000" b="1" i="0" kern="1200" dirty="0" smtClean="0">
                          <a:solidFill>
                            <a:schemeClr val="dk1"/>
                          </a:solidFill>
                          <a:effectLst/>
                          <a:latin typeface="+mn-lt"/>
                          <a:ea typeface="+mn-ea"/>
                          <a:cs typeface="+mn-cs"/>
                        </a:rPr>
                        <a:t> December 18, 2019</a:t>
                      </a:r>
                      <a:endParaRPr lang="en-US" sz="2000" b="1" dirty="0"/>
                    </a:p>
                  </a:txBody>
                  <a:tcPr/>
                </a:tc>
                <a:tc>
                  <a:txBody>
                    <a:bodyPr/>
                    <a:lstStyle/>
                    <a:p>
                      <a:r>
                        <a:rPr lang="en-US" sz="2000" b="1" dirty="0" smtClean="0"/>
                        <a:t>February 5, 2020</a:t>
                      </a:r>
                      <a:endParaRPr lang="en-US" sz="2000" b="1" dirty="0"/>
                    </a:p>
                  </a:txBody>
                  <a:tcPr/>
                </a:tc>
                <a:extLst>
                  <a:ext uri="{0D108BD9-81ED-4DB2-BD59-A6C34878D82A}">
                    <a16:rowId xmlns:a16="http://schemas.microsoft.com/office/drawing/2014/main" val="1920008989"/>
                  </a:ext>
                </a:extLst>
              </a:tr>
              <a:tr h="1227612">
                <a:tc>
                  <a:txBody>
                    <a:bodyPr/>
                    <a:lstStyle/>
                    <a:p>
                      <a:r>
                        <a:rPr lang="en-US" sz="2400" b="1" i="1" dirty="0" smtClean="0">
                          <a:hlinkClick r:id="rId3"/>
                        </a:rPr>
                        <a:t>Abuse of Power</a:t>
                      </a:r>
                      <a:endParaRPr lang="en-US" sz="2400" b="1" i="1" dirty="0"/>
                    </a:p>
                  </a:txBody>
                  <a:tcPr/>
                </a:tc>
                <a:tc>
                  <a:txBody>
                    <a:bodyPr/>
                    <a:lstStyle/>
                    <a:p>
                      <a:r>
                        <a:rPr lang="en-US" sz="2400" b="1" i="1" dirty="0" smtClean="0">
                          <a:hlinkClick r:id="rId4"/>
                        </a:rPr>
                        <a:t>230-197</a:t>
                      </a:r>
                      <a:endParaRPr lang="en-US" sz="2400" b="1" i="1" dirty="0"/>
                    </a:p>
                  </a:txBody>
                  <a:tcPr/>
                </a:tc>
                <a:tc>
                  <a:txBody>
                    <a:bodyPr/>
                    <a:lstStyle/>
                    <a:p>
                      <a:r>
                        <a:rPr lang="en-US" sz="2400" b="1" i="1" dirty="0" smtClean="0">
                          <a:hlinkClick r:id="rId5"/>
                        </a:rPr>
                        <a:t>48-52 </a:t>
                      </a:r>
                      <a:endParaRPr lang="en-US" sz="2400" b="1" i="1" dirty="0" smtClean="0"/>
                    </a:p>
                    <a:p>
                      <a:r>
                        <a:rPr lang="en-US" sz="1800" b="1" i="1" dirty="0" smtClean="0"/>
                        <a:t>(Party Line vote)</a:t>
                      </a:r>
                      <a:endParaRPr lang="en-US" sz="2400" b="1" i="1" dirty="0"/>
                    </a:p>
                  </a:txBody>
                  <a:tcPr/>
                </a:tc>
                <a:extLst>
                  <a:ext uri="{0D108BD9-81ED-4DB2-BD59-A6C34878D82A}">
                    <a16:rowId xmlns:a16="http://schemas.microsoft.com/office/drawing/2014/main" val="1037087938"/>
                  </a:ext>
                </a:extLst>
              </a:tr>
              <a:tr h="1381063">
                <a:tc>
                  <a:txBody>
                    <a:bodyPr/>
                    <a:lstStyle/>
                    <a:p>
                      <a:r>
                        <a:rPr lang="en-US" sz="2400" b="1" i="1" dirty="0" smtClean="0">
                          <a:hlinkClick r:id="rId3"/>
                        </a:rPr>
                        <a:t>Obstruction of Congress</a:t>
                      </a:r>
                      <a:endParaRPr lang="en-US" sz="2400" b="1" i="1" dirty="0"/>
                    </a:p>
                  </a:txBody>
                  <a:tcPr/>
                </a:tc>
                <a:tc>
                  <a:txBody>
                    <a:bodyPr/>
                    <a:lstStyle/>
                    <a:p>
                      <a:r>
                        <a:rPr lang="en-US" sz="2400" b="1" i="1" dirty="0" smtClean="0">
                          <a:hlinkClick r:id="rId6"/>
                        </a:rPr>
                        <a:t>229-198</a:t>
                      </a:r>
                      <a:endParaRPr lang="en-US" sz="2400" b="1"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dirty="0" smtClean="0">
                          <a:hlinkClick r:id="rId7"/>
                        </a:rPr>
                        <a:t>47- 53 </a:t>
                      </a:r>
                      <a:endParaRPr lang="en-US" sz="2400" b="1"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dirty="0" smtClean="0"/>
                        <a:t>(one Republican voted guilty, Mitt Romney</a:t>
                      </a:r>
                      <a:r>
                        <a:rPr lang="en-US" sz="1800" b="1" i="1" baseline="0" dirty="0" smtClean="0"/>
                        <a:t> (UT)</a:t>
                      </a:r>
                      <a:endParaRPr lang="en-US" sz="1800" b="1" i="1" dirty="0" smtClean="0"/>
                    </a:p>
                  </a:txBody>
                  <a:tcPr/>
                </a:tc>
                <a:extLst>
                  <a:ext uri="{0D108BD9-81ED-4DB2-BD59-A6C34878D82A}">
                    <a16:rowId xmlns:a16="http://schemas.microsoft.com/office/drawing/2014/main" val="1152363168"/>
                  </a:ext>
                </a:extLst>
              </a:tr>
            </a:tbl>
          </a:graphicData>
        </a:graphic>
      </p:graphicFrame>
    </p:spTree>
    <p:extLst>
      <p:ext uri="{BB962C8B-B14F-4D97-AF65-F5344CB8AC3E}">
        <p14:creationId xmlns:p14="http://schemas.microsoft.com/office/powerpoint/2010/main" val="2327691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BA431-8851-4C9C-97EC-D883456BEE10}"/>
              </a:ext>
            </a:extLst>
          </p:cNvPr>
          <p:cNvSpPr>
            <a:spLocks noGrp="1"/>
          </p:cNvSpPr>
          <p:nvPr>
            <p:ph type="title"/>
          </p:nvPr>
        </p:nvSpPr>
        <p:spPr/>
        <p:txBody>
          <a:bodyPr/>
          <a:lstStyle/>
          <a:p>
            <a:r>
              <a:rPr lang="en-US" dirty="0">
                <a:latin typeface="Arial Black" panose="020B0A04020102020204" pitchFamily="34" charset="0"/>
              </a:rPr>
              <a:t>Trump Impeached  </a:t>
            </a:r>
            <a:br>
              <a:rPr lang="en-US" dirty="0">
                <a:latin typeface="Arial Black" panose="020B0A04020102020204" pitchFamily="34" charset="0"/>
              </a:rPr>
            </a:br>
            <a:r>
              <a:rPr lang="en-US" sz="3600" dirty="0">
                <a:latin typeface="Arial Black" panose="020B0A04020102020204" pitchFamily="34" charset="0"/>
              </a:rPr>
              <a:t>December 18, </a:t>
            </a:r>
            <a:r>
              <a:rPr lang="en-US" sz="3600" dirty="0" smtClean="0">
                <a:latin typeface="Arial Black" panose="020B0A04020102020204" pitchFamily="34" charset="0"/>
              </a:rPr>
              <a:t>2019 </a:t>
            </a:r>
            <a:r>
              <a:rPr lang="en-US" sz="2800" dirty="0" smtClean="0">
                <a:latin typeface="Arial Black" panose="020B0A04020102020204" pitchFamily="34" charset="0"/>
              </a:rPr>
              <a:t>(reference)</a:t>
            </a:r>
            <a:endParaRPr lang="en-US" dirty="0">
              <a:latin typeface="Arial Black" panose="020B0A04020102020204" pitchFamily="34" charset="0"/>
            </a:endParaRPr>
          </a:p>
        </p:txBody>
      </p:sp>
      <p:sp>
        <p:nvSpPr>
          <p:cNvPr id="3" name="Content Placeholder 2">
            <a:extLst>
              <a:ext uri="{FF2B5EF4-FFF2-40B4-BE49-F238E27FC236}">
                <a16:creationId xmlns:a16="http://schemas.microsoft.com/office/drawing/2014/main" id="{71271CBD-B9B8-4C91-A7F3-D26735DEB5EE}"/>
              </a:ext>
            </a:extLst>
          </p:cNvPr>
          <p:cNvSpPr>
            <a:spLocks noGrp="1"/>
          </p:cNvSpPr>
          <p:nvPr>
            <p:ph idx="1"/>
          </p:nvPr>
        </p:nvSpPr>
        <p:spPr/>
        <p:txBody>
          <a:bodyPr/>
          <a:lstStyle/>
          <a:p>
            <a:r>
              <a:rPr lang="en-US" dirty="0"/>
              <a:t> </a:t>
            </a:r>
            <a:r>
              <a:rPr lang="en-US" sz="3200" b="1" u="sng" dirty="0">
                <a:hlinkClick r:id="rId2"/>
              </a:rPr>
              <a:t>Articles of Impeachment</a:t>
            </a:r>
            <a:r>
              <a:rPr lang="en-US" sz="3200" dirty="0"/>
              <a:t> against President Donald Trump</a:t>
            </a:r>
          </a:p>
          <a:p>
            <a:pPr lvl="1"/>
            <a:r>
              <a:rPr lang="en-US" sz="2800" dirty="0"/>
              <a:t>December 10, 2019 </a:t>
            </a:r>
          </a:p>
          <a:p>
            <a:r>
              <a:rPr lang="en-US" sz="3200" b="1" dirty="0">
                <a:hlinkClick r:id="rId3"/>
              </a:rPr>
              <a:t>Vote</a:t>
            </a:r>
            <a:r>
              <a:rPr lang="en-US" sz="3200" dirty="0"/>
              <a:t> on Article One: Abuse of Power (230-197)</a:t>
            </a:r>
          </a:p>
          <a:p>
            <a:pPr lvl="1"/>
            <a:r>
              <a:rPr lang="en-US" sz="2800" dirty="0"/>
              <a:t>December 18, 2019</a:t>
            </a:r>
          </a:p>
          <a:p>
            <a:r>
              <a:rPr lang="en-US" sz="3200" b="1" u="sng" dirty="0">
                <a:hlinkClick r:id="rId4"/>
              </a:rPr>
              <a:t>Vote</a:t>
            </a:r>
            <a:r>
              <a:rPr lang="en-US" sz="3200" dirty="0"/>
              <a:t> on Article Two: </a:t>
            </a:r>
          </a:p>
          <a:p>
            <a:pPr marL="0" indent="0">
              <a:buNone/>
            </a:pPr>
            <a:r>
              <a:rPr lang="en-US" sz="3200" dirty="0"/>
              <a:t>Obstruction of </a:t>
            </a:r>
            <a:r>
              <a:rPr lang="en-US" sz="3200" dirty="0" smtClean="0"/>
              <a:t>Congress </a:t>
            </a:r>
            <a:r>
              <a:rPr lang="en-US" sz="3200" dirty="0"/>
              <a:t>(229-198)</a:t>
            </a:r>
          </a:p>
          <a:p>
            <a:pPr lvl="1"/>
            <a:r>
              <a:rPr lang="en-US" sz="2800" dirty="0"/>
              <a:t>December 18, 2019</a:t>
            </a:r>
          </a:p>
        </p:txBody>
      </p:sp>
      <p:pic>
        <p:nvPicPr>
          <p:cNvPr id="4" name="Picture 3">
            <a:extLst>
              <a:ext uri="{FF2B5EF4-FFF2-40B4-BE49-F238E27FC236}">
                <a16:creationId xmlns:a16="http://schemas.microsoft.com/office/drawing/2014/main" id="{86636AD4-256E-4F59-AA23-778F00C225EE}"/>
              </a:ext>
            </a:extLst>
          </p:cNvPr>
          <p:cNvPicPr>
            <a:picLocks noChangeAspect="1"/>
          </p:cNvPicPr>
          <p:nvPr/>
        </p:nvPicPr>
        <p:blipFill>
          <a:blip r:embed="rId5"/>
          <a:stretch>
            <a:fillRect/>
          </a:stretch>
        </p:blipFill>
        <p:spPr>
          <a:xfrm>
            <a:off x="6820348" y="3633602"/>
            <a:ext cx="5123628" cy="2831745"/>
          </a:xfrm>
          <a:prstGeom prst="rect">
            <a:avLst/>
          </a:prstGeom>
        </p:spPr>
      </p:pic>
    </p:spTree>
    <p:extLst>
      <p:ext uri="{BB962C8B-B14F-4D97-AF65-F5344CB8AC3E}">
        <p14:creationId xmlns:p14="http://schemas.microsoft.com/office/powerpoint/2010/main" val="26539245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46297-B196-419A-8AC3-940CA6CCD29F}"/>
              </a:ext>
            </a:extLst>
          </p:cNvPr>
          <p:cNvSpPr>
            <a:spLocks noGrp="1"/>
          </p:cNvSpPr>
          <p:nvPr>
            <p:ph type="title"/>
          </p:nvPr>
        </p:nvSpPr>
        <p:spPr>
          <a:xfrm>
            <a:off x="838200" y="365125"/>
            <a:ext cx="10515600" cy="678367"/>
          </a:xfrm>
        </p:spPr>
        <p:txBody>
          <a:bodyPr>
            <a:normAutofit fontScale="90000"/>
          </a:bodyPr>
          <a:lstStyle/>
          <a:p>
            <a:r>
              <a:rPr lang="en-US" b="1" dirty="0">
                <a:latin typeface="Arial Black" panose="020B0A04020102020204" pitchFamily="34" charset="0"/>
              </a:rPr>
              <a:t>Trump Response</a:t>
            </a:r>
          </a:p>
        </p:txBody>
      </p:sp>
      <p:sp>
        <p:nvSpPr>
          <p:cNvPr id="3" name="Content Placeholder 2">
            <a:extLst>
              <a:ext uri="{FF2B5EF4-FFF2-40B4-BE49-F238E27FC236}">
                <a16:creationId xmlns:a16="http://schemas.microsoft.com/office/drawing/2014/main" id="{263C8CA3-6D3F-45F3-B514-AA64920DF221}"/>
              </a:ext>
            </a:extLst>
          </p:cNvPr>
          <p:cNvSpPr>
            <a:spLocks noGrp="1"/>
          </p:cNvSpPr>
          <p:nvPr>
            <p:ph idx="1"/>
          </p:nvPr>
        </p:nvSpPr>
        <p:spPr>
          <a:xfrm>
            <a:off x="225911" y="1312433"/>
            <a:ext cx="11553713" cy="4864530"/>
          </a:xfrm>
        </p:spPr>
        <p:txBody>
          <a:bodyPr/>
          <a:lstStyle/>
          <a:p>
            <a:r>
              <a:rPr lang="en-US" b="1" dirty="0"/>
              <a:t>Refusal to allow witness testimony</a:t>
            </a:r>
          </a:p>
          <a:p>
            <a:r>
              <a:rPr lang="en-US" b="1" dirty="0">
                <a:hlinkClick r:id="rId2"/>
              </a:rPr>
              <a:t>Refusal to turn over documents</a:t>
            </a:r>
            <a:endParaRPr lang="en-US" b="1" dirty="0"/>
          </a:p>
        </p:txBody>
      </p:sp>
      <p:pic>
        <p:nvPicPr>
          <p:cNvPr id="5" name="Picture 4">
            <a:extLst>
              <a:ext uri="{FF2B5EF4-FFF2-40B4-BE49-F238E27FC236}">
                <a16:creationId xmlns:a16="http://schemas.microsoft.com/office/drawing/2014/main" id="{505B9099-2F1F-470D-81B0-0628E78318E3}"/>
              </a:ext>
            </a:extLst>
          </p:cNvPr>
          <p:cNvPicPr>
            <a:picLocks noChangeAspect="1"/>
          </p:cNvPicPr>
          <p:nvPr/>
        </p:nvPicPr>
        <p:blipFill>
          <a:blip r:embed="rId3"/>
          <a:stretch>
            <a:fillRect/>
          </a:stretch>
        </p:blipFill>
        <p:spPr>
          <a:xfrm>
            <a:off x="6096000" y="3233737"/>
            <a:ext cx="5258719" cy="3078163"/>
          </a:xfrm>
          <a:prstGeom prst="rect">
            <a:avLst/>
          </a:prstGeom>
        </p:spPr>
      </p:pic>
      <p:pic>
        <p:nvPicPr>
          <p:cNvPr id="6" name="Picture 5">
            <a:extLst>
              <a:ext uri="{FF2B5EF4-FFF2-40B4-BE49-F238E27FC236}">
                <a16:creationId xmlns:a16="http://schemas.microsoft.com/office/drawing/2014/main" id="{7473E092-BC17-4157-8143-32DB3EA8DCBA}"/>
              </a:ext>
            </a:extLst>
          </p:cNvPr>
          <p:cNvPicPr>
            <a:picLocks noChangeAspect="1"/>
          </p:cNvPicPr>
          <p:nvPr/>
        </p:nvPicPr>
        <p:blipFill>
          <a:blip r:embed="rId4"/>
          <a:stretch>
            <a:fillRect/>
          </a:stretch>
        </p:blipFill>
        <p:spPr>
          <a:xfrm>
            <a:off x="398033" y="3429001"/>
            <a:ext cx="5189967" cy="2747962"/>
          </a:xfrm>
          <a:prstGeom prst="rect">
            <a:avLst/>
          </a:prstGeom>
        </p:spPr>
      </p:pic>
    </p:spTree>
    <p:extLst>
      <p:ext uri="{BB962C8B-B14F-4D97-AF65-F5344CB8AC3E}">
        <p14:creationId xmlns:p14="http://schemas.microsoft.com/office/powerpoint/2010/main" val="2415004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anose="020B0A04020102020204" pitchFamily="34" charset="0"/>
              </a:rPr>
              <a:t>Senate Finds Trump Not Guilty</a:t>
            </a:r>
            <a:endParaRPr lang="en-US" dirty="0">
              <a:latin typeface="Arial Black" panose="020B0A04020102020204" pitchFamily="34" charset="0"/>
            </a:endParaRPr>
          </a:p>
        </p:txBody>
      </p:sp>
      <p:sp>
        <p:nvSpPr>
          <p:cNvPr id="3" name="Content Placeholder 2"/>
          <p:cNvSpPr>
            <a:spLocks noGrp="1"/>
          </p:cNvSpPr>
          <p:nvPr>
            <p:ph idx="1"/>
          </p:nvPr>
        </p:nvSpPr>
        <p:spPr>
          <a:xfrm>
            <a:off x="258184" y="1559859"/>
            <a:ext cx="11682804" cy="5174428"/>
          </a:xfrm>
        </p:spPr>
        <p:txBody>
          <a:bodyPr/>
          <a:lstStyle/>
          <a:p>
            <a:pPr marL="0" indent="0">
              <a:buNone/>
            </a:pPr>
            <a:r>
              <a:rPr lang="en-US" dirty="0" smtClean="0"/>
              <a:t>Party line votes except for Mitt Romney voting guilty on Abuse of Power charge</a:t>
            </a:r>
            <a:endParaRPr lang="en-US" dirty="0"/>
          </a:p>
        </p:txBody>
      </p:sp>
      <p:pic>
        <p:nvPicPr>
          <p:cNvPr id="4" name="Picture 3"/>
          <p:cNvPicPr>
            <a:picLocks noChangeAspect="1"/>
          </p:cNvPicPr>
          <p:nvPr/>
        </p:nvPicPr>
        <p:blipFill>
          <a:blip r:embed="rId2"/>
          <a:stretch>
            <a:fillRect/>
          </a:stretch>
        </p:blipFill>
        <p:spPr>
          <a:xfrm>
            <a:off x="438822" y="2321860"/>
            <a:ext cx="6058796" cy="4100456"/>
          </a:xfrm>
          <a:prstGeom prst="rect">
            <a:avLst/>
          </a:prstGeom>
        </p:spPr>
      </p:pic>
      <p:pic>
        <p:nvPicPr>
          <p:cNvPr id="5" name="Picture 4"/>
          <p:cNvPicPr>
            <a:picLocks noChangeAspect="1"/>
          </p:cNvPicPr>
          <p:nvPr/>
        </p:nvPicPr>
        <p:blipFill>
          <a:blip r:embed="rId3"/>
          <a:stretch>
            <a:fillRect/>
          </a:stretch>
        </p:blipFill>
        <p:spPr>
          <a:xfrm>
            <a:off x="6981714" y="2501490"/>
            <a:ext cx="4744122" cy="3920826"/>
          </a:xfrm>
          <a:prstGeom prst="rect">
            <a:avLst/>
          </a:prstGeom>
        </p:spPr>
      </p:pic>
    </p:spTree>
    <p:extLst>
      <p:ext uri="{BB962C8B-B14F-4D97-AF65-F5344CB8AC3E}">
        <p14:creationId xmlns:p14="http://schemas.microsoft.com/office/powerpoint/2010/main" val="4082876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2428" y="365127"/>
            <a:ext cx="11100238" cy="1412761"/>
          </a:xfrm>
        </p:spPr>
        <p:txBody>
          <a:bodyPr>
            <a:noAutofit/>
          </a:bodyPr>
          <a:lstStyle/>
          <a:p>
            <a:r>
              <a:rPr lang="en-US" sz="3200" dirty="0">
                <a:latin typeface="Arial Black" panose="020B0A04020102020204" pitchFamily="34" charset="0"/>
              </a:rPr>
              <a:t>The Big </a:t>
            </a:r>
            <a:r>
              <a:rPr lang="en-US" sz="3200" dirty="0" smtClean="0">
                <a:latin typeface="Arial Black" panose="020B0A04020102020204" pitchFamily="34" charset="0"/>
              </a:rPr>
              <a:t>Lie</a:t>
            </a:r>
            <a:br>
              <a:rPr lang="en-US" sz="3200" dirty="0" smtClean="0">
                <a:latin typeface="Arial Black" panose="020B0A04020102020204" pitchFamily="34" charset="0"/>
              </a:rPr>
            </a:br>
            <a:r>
              <a:rPr lang="en-US" sz="3200" dirty="0">
                <a:latin typeface="Arial Black" panose="020B0A04020102020204" pitchFamily="34" charset="0"/>
                <a:hlinkClick r:id="rId2"/>
              </a:rPr>
              <a:t>Information </a:t>
            </a:r>
            <a:r>
              <a:rPr lang="en-US" sz="3200" dirty="0">
                <a:latin typeface="Arial Black" panose="020B0A04020102020204" pitchFamily="34" charset="0"/>
              </a:rPr>
              <a:t>on Investigations, Court Cases…</a:t>
            </a:r>
            <a:br>
              <a:rPr lang="en-US" sz="3200" dirty="0">
                <a:latin typeface="Arial Black" panose="020B0A04020102020204" pitchFamily="34" charset="0"/>
              </a:rPr>
            </a:br>
            <a:endParaRPr lang="en-US" sz="3200" dirty="0">
              <a:latin typeface="Arial Black" panose="020B0A04020102020204" pitchFamily="34" charset="0"/>
            </a:endParaRPr>
          </a:p>
        </p:txBody>
      </p:sp>
      <p:pic>
        <p:nvPicPr>
          <p:cNvPr id="4" name="Content Placeholder 3"/>
          <p:cNvPicPr>
            <a:picLocks noGrp="1" noChangeAspect="1"/>
          </p:cNvPicPr>
          <p:nvPr>
            <p:ph idx="1"/>
          </p:nvPr>
        </p:nvPicPr>
        <p:blipFill rotWithShape="1">
          <a:blip r:embed="rId3"/>
          <a:srcRect b="34465"/>
          <a:stretch/>
        </p:blipFill>
        <p:spPr>
          <a:xfrm>
            <a:off x="602428" y="1583427"/>
            <a:ext cx="5192186" cy="2936156"/>
          </a:xfrm>
          <a:prstGeom prst="rect">
            <a:avLst/>
          </a:prstGeom>
        </p:spPr>
      </p:pic>
      <p:pic>
        <p:nvPicPr>
          <p:cNvPr id="5" name="Picture 4"/>
          <p:cNvPicPr>
            <a:picLocks noChangeAspect="1"/>
          </p:cNvPicPr>
          <p:nvPr/>
        </p:nvPicPr>
        <p:blipFill>
          <a:blip r:embed="rId4"/>
          <a:stretch>
            <a:fillRect/>
          </a:stretch>
        </p:blipFill>
        <p:spPr>
          <a:xfrm>
            <a:off x="3777980" y="3926542"/>
            <a:ext cx="5548899" cy="2741695"/>
          </a:xfrm>
          <a:prstGeom prst="rect">
            <a:avLst/>
          </a:prstGeom>
        </p:spPr>
      </p:pic>
      <p:pic>
        <p:nvPicPr>
          <p:cNvPr id="6" name="Picture 5"/>
          <p:cNvPicPr>
            <a:picLocks noChangeAspect="1"/>
          </p:cNvPicPr>
          <p:nvPr/>
        </p:nvPicPr>
        <p:blipFill rotWithShape="1">
          <a:blip r:embed="rId5"/>
          <a:srcRect b="22196"/>
          <a:stretch/>
        </p:blipFill>
        <p:spPr>
          <a:xfrm>
            <a:off x="6138042" y="1323100"/>
            <a:ext cx="5564624" cy="2854383"/>
          </a:xfrm>
          <a:prstGeom prst="rect">
            <a:avLst/>
          </a:prstGeom>
        </p:spPr>
      </p:pic>
    </p:spTree>
    <p:extLst>
      <p:ext uri="{BB962C8B-B14F-4D97-AF65-F5344CB8AC3E}">
        <p14:creationId xmlns:p14="http://schemas.microsoft.com/office/powerpoint/2010/main" val="528420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anose="020B0A04020102020204" pitchFamily="34" charset="0"/>
              </a:rPr>
              <a:t>Second Impeachment:</a:t>
            </a:r>
            <a:br>
              <a:rPr lang="en-US" dirty="0" smtClean="0">
                <a:latin typeface="Arial Black" panose="020B0A04020102020204" pitchFamily="34" charset="0"/>
              </a:rPr>
            </a:br>
            <a:r>
              <a:rPr lang="en-US" dirty="0" smtClean="0">
                <a:latin typeface="Arial Black" panose="020B0A04020102020204" pitchFamily="34" charset="0"/>
              </a:rPr>
              <a:t>Incitement of Insurrection</a:t>
            </a:r>
            <a:endParaRPr lang="en-US" dirty="0">
              <a:latin typeface="Arial Black" panose="020B0A04020102020204" pitchFamily="34" charset="0"/>
            </a:endParaRPr>
          </a:p>
        </p:txBody>
      </p:sp>
      <p:pic>
        <p:nvPicPr>
          <p:cNvPr id="4" name="Content Placeholder 3"/>
          <p:cNvPicPr>
            <a:picLocks noGrp="1" noChangeAspect="1"/>
          </p:cNvPicPr>
          <p:nvPr>
            <p:ph idx="1"/>
          </p:nvPr>
        </p:nvPicPr>
        <p:blipFill>
          <a:blip r:embed="rId2"/>
          <a:stretch>
            <a:fillRect/>
          </a:stretch>
        </p:blipFill>
        <p:spPr>
          <a:xfrm>
            <a:off x="381000" y="2042506"/>
            <a:ext cx="5715000" cy="3810000"/>
          </a:xfrm>
          <a:prstGeom prst="rect">
            <a:avLst/>
          </a:prstGeom>
        </p:spPr>
      </p:pic>
      <p:pic>
        <p:nvPicPr>
          <p:cNvPr id="5" name="Picture 4"/>
          <p:cNvPicPr>
            <a:picLocks noChangeAspect="1"/>
          </p:cNvPicPr>
          <p:nvPr/>
        </p:nvPicPr>
        <p:blipFill>
          <a:blip r:embed="rId3"/>
          <a:stretch>
            <a:fillRect/>
          </a:stretch>
        </p:blipFill>
        <p:spPr>
          <a:xfrm>
            <a:off x="6852621" y="2042506"/>
            <a:ext cx="5045337" cy="3810000"/>
          </a:xfrm>
          <a:prstGeom prst="rect">
            <a:avLst/>
          </a:prstGeom>
        </p:spPr>
      </p:pic>
    </p:spTree>
    <p:extLst>
      <p:ext uri="{BB962C8B-B14F-4D97-AF65-F5344CB8AC3E}">
        <p14:creationId xmlns:p14="http://schemas.microsoft.com/office/powerpoint/2010/main" val="768619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2729" y="365126"/>
            <a:ext cx="11031071" cy="710640"/>
          </a:xfrm>
        </p:spPr>
        <p:txBody>
          <a:bodyPr>
            <a:normAutofit/>
          </a:bodyPr>
          <a:lstStyle/>
          <a:p>
            <a:r>
              <a:rPr lang="en-US" sz="4000" dirty="0" smtClean="0">
                <a:latin typeface="Arial Black" panose="020B0A04020102020204" pitchFamily="34" charset="0"/>
              </a:rPr>
              <a:t>Second Impeachment</a:t>
            </a:r>
            <a:endParaRPr lang="en-US" sz="4000" dirty="0">
              <a:latin typeface="Arial Black" panose="020B0A040201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02493367"/>
              </p:ext>
            </p:extLst>
          </p:nvPr>
        </p:nvGraphicFramePr>
        <p:xfrm>
          <a:off x="419547" y="1547422"/>
          <a:ext cx="11435379" cy="4455345"/>
        </p:xfrm>
        <a:graphic>
          <a:graphicData uri="http://schemas.openxmlformats.org/drawingml/2006/table">
            <a:tbl>
              <a:tblPr firstRow="1" bandRow="1">
                <a:tableStyleId>{5C22544A-7EE6-4342-B048-85BDC9FD1C3A}</a:tableStyleId>
              </a:tblPr>
              <a:tblGrid>
                <a:gridCol w="3012142">
                  <a:extLst>
                    <a:ext uri="{9D8B030D-6E8A-4147-A177-3AD203B41FA5}">
                      <a16:colId xmlns:a16="http://schemas.microsoft.com/office/drawing/2014/main" val="226960207"/>
                    </a:ext>
                  </a:extLst>
                </a:gridCol>
                <a:gridCol w="2861535">
                  <a:extLst>
                    <a:ext uri="{9D8B030D-6E8A-4147-A177-3AD203B41FA5}">
                      <a16:colId xmlns:a16="http://schemas.microsoft.com/office/drawing/2014/main" val="3197178639"/>
                    </a:ext>
                  </a:extLst>
                </a:gridCol>
                <a:gridCol w="5561702">
                  <a:extLst>
                    <a:ext uri="{9D8B030D-6E8A-4147-A177-3AD203B41FA5}">
                      <a16:colId xmlns:a16="http://schemas.microsoft.com/office/drawing/2014/main" val="780574473"/>
                    </a:ext>
                  </a:extLst>
                </a:gridCol>
              </a:tblGrid>
              <a:tr h="507162">
                <a:tc>
                  <a:txBody>
                    <a:bodyPr/>
                    <a:lstStyle/>
                    <a:p>
                      <a:endParaRPr lang="en-US" sz="1400" dirty="0"/>
                    </a:p>
                  </a:txBody>
                  <a:tcPr/>
                </a:tc>
                <a:tc>
                  <a:txBody>
                    <a:bodyPr/>
                    <a:lstStyle/>
                    <a:p>
                      <a:r>
                        <a:rPr lang="en-US" sz="1600" dirty="0" smtClean="0">
                          <a:latin typeface="Arial Black" panose="020B0A04020102020204" pitchFamily="34" charset="0"/>
                        </a:rPr>
                        <a:t>House (brings</a:t>
                      </a:r>
                      <a:r>
                        <a:rPr lang="en-US" sz="1600" baseline="0" dirty="0" smtClean="0">
                          <a:latin typeface="Arial Black" panose="020B0A04020102020204" pitchFamily="34" charset="0"/>
                        </a:rPr>
                        <a:t> charges)</a:t>
                      </a:r>
                      <a:endParaRPr lang="en-US" sz="1600" dirty="0">
                        <a:latin typeface="Arial Black" panose="020B0A04020102020204" pitchFamily="34" charset="0"/>
                      </a:endParaRPr>
                    </a:p>
                  </a:txBody>
                  <a:tcPr/>
                </a:tc>
                <a:tc>
                  <a:txBody>
                    <a:bodyPr/>
                    <a:lstStyle/>
                    <a:p>
                      <a:r>
                        <a:rPr lang="en-US" sz="1600" dirty="0" smtClean="0">
                          <a:latin typeface="Arial Black" panose="020B0A04020102020204" pitchFamily="34" charset="0"/>
                        </a:rPr>
                        <a:t>Senate </a:t>
                      </a:r>
                      <a:r>
                        <a:rPr lang="en-US" sz="1600" i="1" dirty="0" smtClean="0">
                          <a:latin typeface="Arial Black" panose="020B0A04020102020204" pitchFamily="34" charset="0"/>
                        </a:rPr>
                        <a:t>(requires 2/3 for conviction)</a:t>
                      </a:r>
                      <a:endParaRPr lang="en-US" sz="1600" dirty="0">
                        <a:latin typeface="Arial Black" panose="020B0A04020102020204" pitchFamily="34" charset="0"/>
                      </a:endParaRPr>
                    </a:p>
                  </a:txBody>
                  <a:tcPr/>
                </a:tc>
                <a:extLst>
                  <a:ext uri="{0D108BD9-81ED-4DB2-BD59-A6C34878D82A}">
                    <a16:rowId xmlns:a16="http://schemas.microsoft.com/office/drawing/2014/main" val="2253564036"/>
                  </a:ext>
                </a:extLst>
              </a:tr>
              <a:tr h="1052583">
                <a:tc>
                  <a:txBody>
                    <a:bodyPr/>
                    <a:lstStyle/>
                    <a:p>
                      <a:r>
                        <a:rPr lang="en-US" sz="2800" dirty="0" smtClean="0">
                          <a:latin typeface="Arial Black" panose="020B0A04020102020204" pitchFamily="34" charset="0"/>
                          <a:hlinkClick r:id="rId2"/>
                        </a:rPr>
                        <a:t>Second Impeachment</a:t>
                      </a:r>
                      <a:endParaRPr lang="en-US" sz="2800" dirty="0">
                        <a:latin typeface="Arial Black" panose="020B0A04020102020204" pitchFamily="34" charset="0"/>
                      </a:endParaRPr>
                    </a:p>
                  </a:txBody>
                  <a:tcPr/>
                </a:tc>
                <a:tc>
                  <a:txBody>
                    <a:bodyPr/>
                    <a:lstStyle/>
                    <a:p>
                      <a:r>
                        <a:rPr lang="en-US" sz="2800" b="0" i="0" kern="1200" dirty="0" smtClean="0">
                          <a:solidFill>
                            <a:schemeClr val="dk1"/>
                          </a:solidFill>
                          <a:effectLst/>
                          <a:latin typeface="+mn-lt"/>
                          <a:ea typeface="+mn-ea"/>
                          <a:cs typeface="+mn-cs"/>
                        </a:rPr>
                        <a:t> January 13, 2021</a:t>
                      </a:r>
                      <a:endParaRPr lang="en-US" sz="2800" dirty="0"/>
                    </a:p>
                  </a:txBody>
                  <a:tcPr/>
                </a:tc>
                <a:tc>
                  <a:txBody>
                    <a:bodyPr/>
                    <a:lstStyle/>
                    <a:p>
                      <a:r>
                        <a:rPr lang="en-US" sz="2800" b="0" i="0" kern="1200" dirty="0" smtClean="0">
                          <a:solidFill>
                            <a:schemeClr val="dk1"/>
                          </a:solidFill>
                          <a:effectLst/>
                          <a:latin typeface="+mn-lt"/>
                          <a:ea typeface="+mn-ea"/>
                          <a:cs typeface="+mn-cs"/>
                        </a:rPr>
                        <a:t> February 13, 2021</a:t>
                      </a:r>
                      <a:endParaRPr lang="en-US" sz="2800" dirty="0"/>
                    </a:p>
                  </a:txBody>
                  <a:tcPr/>
                </a:tc>
                <a:extLst>
                  <a:ext uri="{0D108BD9-81ED-4DB2-BD59-A6C34878D82A}">
                    <a16:rowId xmlns:a16="http://schemas.microsoft.com/office/drawing/2014/main" val="2869151923"/>
                  </a:ext>
                </a:extLst>
              </a:tr>
              <a:tr h="2883163">
                <a:tc>
                  <a:txBody>
                    <a:bodyPr/>
                    <a:lstStyle/>
                    <a:p>
                      <a:r>
                        <a:rPr lang="en-US" sz="3200" b="0" i="1" dirty="0" smtClean="0">
                          <a:latin typeface="+mn-lt"/>
                          <a:hlinkClick r:id="rId3"/>
                        </a:rPr>
                        <a:t>Incitement</a:t>
                      </a:r>
                      <a:r>
                        <a:rPr lang="en-US" sz="3200" b="0" i="1" baseline="0" dirty="0" smtClean="0">
                          <a:latin typeface="+mn-lt"/>
                          <a:hlinkClick r:id="rId3"/>
                        </a:rPr>
                        <a:t> of Insurrection</a:t>
                      </a:r>
                      <a:endParaRPr lang="en-US" sz="3200" b="0" i="1" dirty="0">
                        <a:latin typeface="+mn-lt"/>
                      </a:endParaRPr>
                    </a:p>
                  </a:txBody>
                  <a:tcPr/>
                </a:tc>
                <a:tc>
                  <a:txBody>
                    <a:bodyPr/>
                    <a:lstStyle/>
                    <a:p>
                      <a:r>
                        <a:rPr lang="en-US" sz="3200" i="1" dirty="0" smtClean="0">
                          <a:hlinkClick r:id="rId4"/>
                        </a:rPr>
                        <a:t>232-197</a:t>
                      </a:r>
                      <a:endParaRPr lang="en-US" sz="3200" i="1" dirty="0" smtClean="0"/>
                    </a:p>
                    <a:p>
                      <a:r>
                        <a:rPr lang="en-US" sz="2400" i="1" dirty="0" smtClean="0"/>
                        <a:t>Ten</a:t>
                      </a:r>
                      <a:r>
                        <a:rPr lang="en-US" sz="2400" i="1" baseline="0" dirty="0" smtClean="0"/>
                        <a:t> Republicans voted for charges</a:t>
                      </a:r>
                      <a:endParaRPr lang="en-US" sz="2400" i="1" dirty="0" smtClean="0"/>
                    </a:p>
                  </a:txBody>
                  <a:tcPr/>
                </a:tc>
                <a:tc>
                  <a:txBody>
                    <a:bodyPr/>
                    <a:lstStyle/>
                    <a:p>
                      <a:r>
                        <a:rPr lang="en-US" sz="3200" i="1" dirty="0" smtClean="0">
                          <a:hlinkClick r:id="rId5"/>
                        </a:rPr>
                        <a:t>57-43</a:t>
                      </a:r>
                      <a:endParaRPr lang="en-US" sz="3200" i="1" dirty="0" smtClean="0"/>
                    </a:p>
                    <a:p>
                      <a:r>
                        <a:rPr lang="en-US" sz="2400" i="1" dirty="0" smtClean="0"/>
                        <a:t>Seven Republicans</a:t>
                      </a:r>
                      <a:r>
                        <a:rPr lang="en-US" sz="2400" i="1" baseline="0" dirty="0" smtClean="0"/>
                        <a:t> voted guilty</a:t>
                      </a:r>
                    </a:p>
                    <a:p>
                      <a:r>
                        <a:rPr lang="en-US" sz="2400" i="1" baseline="0" dirty="0" smtClean="0"/>
                        <a:t>(Richard Burr (NC), Bill Cassidy (LA), Susan Collins (ME), Lisa Murkowski (AK), Mitt Romney (UT), Ben </a:t>
                      </a:r>
                      <a:r>
                        <a:rPr lang="en-US" sz="2400" i="1" baseline="0" dirty="0" err="1" smtClean="0"/>
                        <a:t>Sasse</a:t>
                      </a:r>
                      <a:r>
                        <a:rPr lang="en-US" sz="2400" i="1" baseline="0" dirty="0" smtClean="0"/>
                        <a:t> (NE), Pat </a:t>
                      </a:r>
                      <a:r>
                        <a:rPr lang="en-US" sz="2400" i="1" baseline="0" dirty="0" err="1" smtClean="0"/>
                        <a:t>Toomay</a:t>
                      </a:r>
                      <a:r>
                        <a:rPr lang="en-US" sz="2400" i="1" baseline="0" dirty="0" smtClean="0"/>
                        <a:t> (PA))</a:t>
                      </a:r>
                    </a:p>
                    <a:p>
                      <a:endParaRPr lang="en-US" sz="3200" i="1" dirty="0"/>
                    </a:p>
                  </a:txBody>
                  <a:tcPr/>
                </a:tc>
                <a:extLst>
                  <a:ext uri="{0D108BD9-81ED-4DB2-BD59-A6C34878D82A}">
                    <a16:rowId xmlns:a16="http://schemas.microsoft.com/office/drawing/2014/main" val="2605511920"/>
                  </a:ext>
                </a:extLst>
              </a:tr>
            </a:tbl>
          </a:graphicData>
        </a:graphic>
      </p:graphicFrame>
    </p:spTree>
    <p:extLst>
      <p:ext uri="{BB962C8B-B14F-4D97-AF65-F5344CB8AC3E}">
        <p14:creationId xmlns:p14="http://schemas.microsoft.com/office/powerpoint/2010/main" val="742904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617AD2-89E9-4E9B-93E7-95C14DC6B06A}"/>
              </a:ext>
            </a:extLst>
          </p:cNvPr>
          <p:cNvSpPr>
            <a:spLocks noGrp="1"/>
          </p:cNvSpPr>
          <p:nvPr>
            <p:ph type="title"/>
          </p:nvPr>
        </p:nvSpPr>
        <p:spPr>
          <a:xfrm>
            <a:off x="838200" y="365125"/>
            <a:ext cx="10515600" cy="601033"/>
          </a:xfrm>
        </p:spPr>
        <p:txBody>
          <a:bodyPr>
            <a:normAutofit fontScale="90000"/>
          </a:bodyPr>
          <a:lstStyle/>
          <a:p>
            <a:endParaRPr lang="en-US" dirty="0"/>
          </a:p>
        </p:txBody>
      </p:sp>
      <p:pic>
        <p:nvPicPr>
          <p:cNvPr id="3" name="Content Placeholder 2"/>
          <p:cNvPicPr>
            <a:picLocks noGrp="1" noChangeAspect="1"/>
          </p:cNvPicPr>
          <p:nvPr>
            <p:ph idx="1"/>
          </p:nvPr>
        </p:nvPicPr>
        <p:blipFill>
          <a:blip r:embed="rId2"/>
          <a:stretch>
            <a:fillRect/>
          </a:stretch>
        </p:blipFill>
        <p:spPr>
          <a:xfrm>
            <a:off x="1269401" y="1387737"/>
            <a:ext cx="9133243" cy="4275670"/>
          </a:xfrm>
          <a:prstGeom prst="rect">
            <a:avLst/>
          </a:prstGeom>
        </p:spPr>
      </p:pic>
    </p:spTree>
    <p:extLst>
      <p:ext uri="{BB962C8B-B14F-4D97-AF65-F5344CB8AC3E}">
        <p14:creationId xmlns:p14="http://schemas.microsoft.com/office/powerpoint/2010/main" val="18374005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Trump Job Approval 2021</a:t>
            </a:r>
          </a:p>
        </p:txBody>
      </p:sp>
      <p:pic>
        <p:nvPicPr>
          <p:cNvPr id="4" name="Content Placeholder 3"/>
          <p:cNvPicPr>
            <a:picLocks noGrp="1" noChangeAspect="1"/>
          </p:cNvPicPr>
          <p:nvPr>
            <p:ph idx="1"/>
          </p:nvPr>
        </p:nvPicPr>
        <p:blipFill>
          <a:blip r:embed="rId2"/>
          <a:stretch>
            <a:fillRect/>
          </a:stretch>
        </p:blipFill>
        <p:spPr>
          <a:xfrm>
            <a:off x="720762" y="1825625"/>
            <a:ext cx="10187492" cy="4351338"/>
          </a:xfrm>
          <a:prstGeom prst="rect">
            <a:avLst/>
          </a:prstGeom>
        </p:spPr>
      </p:pic>
    </p:spTree>
    <p:extLst>
      <p:ext uri="{BB962C8B-B14F-4D97-AF65-F5344CB8AC3E}">
        <p14:creationId xmlns:p14="http://schemas.microsoft.com/office/powerpoint/2010/main" val="25604435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2020 Election</a:t>
            </a:r>
            <a:endParaRPr lang="en-US" dirty="0"/>
          </a:p>
        </p:txBody>
      </p:sp>
      <p:pic>
        <p:nvPicPr>
          <p:cNvPr id="4" name="Content Placeholder 3"/>
          <p:cNvPicPr>
            <a:picLocks noGrp="1" noChangeAspect="1"/>
          </p:cNvPicPr>
          <p:nvPr>
            <p:ph idx="1"/>
          </p:nvPr>
        </p:nvPicPr>
        <p:blipFill rotWithShape="1">
          <a:blip r:embed="rId2"/>
          <a:srcRect t="18863" r="49341"/>
          <a:stretch/>
        </p:blipFill>
        <p:spPr>
          <a:xfrm>
            <a:off x="1809208" y="1507808"/>
            <a:ext cx="8851620" cy="4688597"/>
          </a:xfrm>
          <a:prstGeom prst="rect">
            <a:avLst/>
          </a:prstGeom>
        </p:spPr>
      </p:pic>
    </p:spTree>
    <p:extLst>
      <p:ext uri="{BB962C8B-B14F-4D97-AF65-F5344CB8AC3E}">
        <p14:creationId xmlns:p14="http://schemas.microsoft.com/office/powerpoint/2010/main" val="1462749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President Biden and VP Kamala Harris</a:t>
            </a:r>
            <a:endParaRPr lang="en-US" dirty="0"/>
          </a:p>
        </p:txBody>
      </p:sp>
      <p:pic>
        <p:nvPicPr>
          <p:cNvPr id="4" name="Content Placeholder 3"/>
          <p:cNvPicPr>
            <a:picLocks noGrp="1" noChangeAspect="1"/>
          </p:cNvPicPr>
          <p:nvPr>
            <p:ph idx="1"/>
          </p:nvPr>
        </p:nvPicPr>
        <p:blipFill>
          <a:blip r:embed="rId2"/>
          <a:stretch>
            <a:fillRect/>
          </a:stretch>
        </p:blipFill>
        <p:spPr>
          <a:xfrm>
            <a:off x="3195108" y="1825625"/>
            <a:ext cx="5801784" cy="4351338"/>
          </a:xfrm>
          <a:prstGeom prst="rect">
            <a:avLst/>
          </a:prstGeom>
        </p:spPr>
      </p:pic>
    </p:spTree>
    <p:extLst>
      <p:ext uri="{BB962C8B-B14F-4D97-AF65-F5344CB8AC3E}">
        <p14:creationId xmlns:p14="http://schemas.microsoft.com/office/powerpoint/2010/main" val="1890491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AFB46-D55D-49CB-9D62-17ED709FE95F}"/>
              </a:ext>
            </a:extLst>
          </p:cNvPr>
          <p:cNvSpPr>
            <a:spLocks noGrp="1"/>
          </p:cNvSpPr>
          <p:nvPr>
            <p:ph type="title"/>
          </p:nvPr>
        </p:nvSpPr>
        <p:spPr>
          <a:xfrm>
            <a:off x="634701" y="277814"/>
            <a:ext cx="9576099" cy="788987"/>
          </a:xfrm>
        </p:spPr>
        <p:txBody>
          <a:bodyPr/>
          <a:lstStyle/>
          <a:p>
            <a:pPr>
              <a:defRPr/>
            </a:pPr>
            <a:r>
              <a:rPr lang="en-US" sz="4000" dirty="0" smtClean="0">
                <a:latin typeface="Arial Black" panose="020B0A04020102020204" pitchFamily="34" charset="0"/>
              </a:rPr>
              <a:t>Objections </a:t>
            </a:r>
            <a:r>
              <a:rPr lang="en-US" sz="4000" dirty="0">
                <a:latin typeface="Arial Black" panose="020B0A04020102020204" pitchFamily="34" charset="0"/>
              </a:rPr>
              <a:t>to the Electoral Votes</a:t>
            </a:r>
          </a:p>
        </p:txBody>
      </p:sp>
      <p:sp>
        <p:nvSpPr>
          <p:cNvPr id="3" name="Content Placeholder 2">
            <a:extLst>
              <a:ext uri="{FF2B5EF4-FFF2-40B4-BE49-F238E27FC236}">
                <a16:creationId xmlns:a16="http://schemas.microsoft.com/office/drawing/2014/main" id="{00DF8A24-2961-4DB3-8FE2-8398BB33C7E4}"/>
              </a:ext>
            </a:extLst>
          </p:cNvPr>
          <p:cNvSpPr>
            <a:spLocks noGrp="1"/>
          </p:cNvSpPr>
          <p:nvPr>
            <p:ph idx="1"/>
          </p:nvPr>
        </p:nvSpPr>
        <p:spPr>
          <a:xfrm>
            <a:off x="828339" y="1219200"/>
            <a:ext cx="10101430" cy="5360988"/>
          </a:xfrm>
        </p:spPr>
        <p:txBody>
          <a:bodyPr>
            <a:normAutofit/>
          </a:bodyPr>
          <a:lstStyle/>
          <a:p>
            <a:pPr marL="0" indent="0">
              <a:buNone/>
              <a:defRPr/>
            </a:pPr>
            <a:r>
              <a:rPr lang="en-US" sz="3200" b="1" dirty="0">
                <a:latin typeface="Arial Black" panose="020B0A04020102020204" pitchFamily="34" charset="0"/>
              </a:rPr>
              <a:t>Objections</a:t>
            </a:r>
          </a:p>
          <a:p>
            <a:pPr>
              <a:defRPr/>
            </a:pPr>
            <a:r>
              <a:rPr lang="en-US" sz="3200" b="1" dirty="0">
                <a:latin typeface="Arial Black" panose="020B0A04020102020204" pitchFamily="34" charset="0"/>
              </a:rPr>
              <a:t>In writing</a:t>
            </a:r>
          </a:p>
          <a:p>
            <a:pPr lvl="1">
              <a:defRPr/>
            </a:pPr>
            <a:r>
              <a:rPr lang="en-US" b="1" dirty="0">
                <a:latin typeface="Arial Black" panose="020B0A04020102020204" pitchFamily="34" charset="0"/>
              </a:rPr>
              <a:t>Signed by one member of House and one of Senate</a:t>
            </a:r>
          </a:p>
          <a:p>
            <a:pPr lvl="1">
              <a:defRPr/>
            </a:pPr>
            <a:r>
              <a:rPr lang="en-US" b="1" dirty="0">
                <a:latin typeface="Arial Black" panose="020B0A04020102020204" pitchFamily="34" charset="0"/>
              </a:rPr>
              <a:t>House and Senate meets separately to consider</a:t>
            </a:r>
          </a:p>
          <a:p>
            <a:pPr lvl="1">
              <a:defRPr/>
            </a:pPr>
            <a:r>
              <a:rPr lang="en-US" b="1" dirty="0">
                <a:latin typeface="Arial Black" panose="020B0A04020102020204" pitchFamily="34" charset="0"/>
              </a:rPr>
              <a:t>Majority of both House and Senate required to reject an electoral vote</a:t>
            </a:r>
          </a:p>
          <a:p>
            <a:pPr lvl="1">
              <a:defRPr/>
            </a:pPr>
            <a:r>
              <a:rPr lang="en-US" b="1" dirty="0">
                <a:latin typeface="Arial Black" panose="020B0A04020102020204" pitchFamily="34" charset="0"/>
              </a:rPr>
              <a:t>1969 and 2005 challenges and rejection of challenges by each chamber</a:t>
            </a:r>
          </a:p>
          <a:p>
            <a:pPr marL="0" indent="0">
              <a:buNone/>
              <a:defRPr/>
            </a:pPr>
            <a:r>
              <a:rPr lang="en-US" sz="3200" b="1" dirty="0">
                <a:latin typeface="Arial Black" panose="020B0A04020102020204" pitchFamily="34" charset="0"/>
              </a:rPr>
              <a:t>Two slates of electors?</a:t>
            </a:r>
          </a:p>
          <a:p>
            <a:pPr marL="0" indent="0">
              <a:buNone/>
              <a:defRPr/>
            </a:pPr>
            <a:r>
              <a:rPr lang="en-US" sz="3200" b="1" dirty="0">
                <a:latin typeface="Arial Black" panose="020B0A04020102020204" pitchFamily="34" charset="0"/>
              </a:rPr>
              <a:t>Or none?</a:t>
            </a:r>
          </a:p>
        </p:txBody>
      </p:sp>
    </p:spTree>
    <p:extLst>
      <p:ext uri="{BB962C8B-B14F-4D97-AF65-F5344CB8AC3E}">
        <p14:creationId xmlns:p14="http://schemas.microsoft.com/office/powerpoint/2010/main" val="11703331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500B0-6484-440B-93C5-6FCFC22C82C0}"/>
              </a:ext>
            </a:extLst>
          </p:cNvPr>
          <p:cNvSpPr>
            <a:spLocks noGrp="1"/>
          </p:cNvSpPr>
          <p:nvPr>
            <p:ph type="title"/>
          </p:nvPr>
        </p:nvSpPr>
        <p:spPr>
          <a:xfrm>
            <a:off x="516367" y="277814"/>
            <a:ext cx="9694433" cy="991588"/>
          </a:xfrm>
        </p:spPr>
        <p:txBody>
          <a:bodyPr/>
          <a:lstStyle/>
          <a:p>
            <a:pPr>
              <a:defRPr/>
            </a:pPr>
            <a:r>
              <a:rPr lang="en-US" sz="4000" dirty="0">
                <a:latin typeface="Arial Black" panose="020B0A04020102020204" pitchFamily="34" charset="0"/>
              </a:rPr>
              <a:t>January 6, 2021 Certification Day</a:t>
            </a:r>
            <a:endParaRPr lang="en-US" dirty="0">
              <a:latin typeface="Arial Black" panose="020B0A04020102020204" pitchFamily="34" charset="0"/>
            </a:endParaRPr>
          </a:p>
        </p:txBody>
      </p:sp>
      <p:sp>
        <p:nvSpPr>
          <p:cNvPr id="3" name="Content Placeholder 2">
            <a:extLst>
              <a:ext uri="{FF2B5EF4-FFF2-40B4-BE49-F238E27FC236}">
                <a16:creationId xmlns:a16="http://schemas.microsoft.com/office/drawing/2014/main" id="{53AD9B6B-F59A-45F1-A4C9-51CD54B6CBDD}"/>
              </a:ext>
            </a:extLst>
          </p:cNvPr>
          <p:cNvSpPr>
            <a:spLocks noGrp="1"/>
          </p:cNvSpPr>
          <p:nvPr>
            <p:ph idx="1"/>
          </p:nvPr>
        </p:nvSpPr>
        <p:spPr>
          <a:xfrm>
            <a:off x="516367" y="1678193"/>
            <a:ext cx="9999233" cy="4452733"/>
          </a:xfrm>
        </p:spPr>
        <p:txBody>
          <a:bodyPr>
            <a:normAutofit/>
          </a:bodyPr>
          <a:lstStyle/>
          <a:p>
            <a:pPr>
              <a:defRPr/>
            </a:pPr>
            <a:r>
              <a:rPr lang="en-US" sz="3200" dirty="0">
                <a:latin typeface="Arial Black" panose="020B0A04020102020204" pitchFamily="34" charset="0"/>
              </a:rPr>
              <a:t>Arizona Votes Challenged</a:t>
            </a:r>
          </a:p>
          <a:p>
            <a:pPr lvl="1">
              <a:defRPr/>
            </a:pPr>
            <a:r>
              <a:rPr lang="en-US" sz="2800" dirty="0">
                <a:latin typeface="Arial Black" panose="020B0A04020102020204" pitchFamily="34" charset="0"/>
              </a:rPr>
              <a:t>Paul </a:t>
            </a:r>
            <a:r>
              <a:rPr lang="en-US" sz="2800" dirty="0" err="1">
                <a:latin typeface="Arial Black" panose="020B0A04020102020204" pitchFamily="34" charset="0"/>
              </a:rPr>
              <a:t>Gosar</a:t>
            </a:r>
            <a:r>
              <a:rPr lang="en-US" sz="2800" dirty="0">
                <a:latin typeface="Arial Black" panose="020B0A04020102020204" pitchFamily="34" charset="0"/>
              </a:rPr>
              <a:t> (AZ) and Ted Cruz (TX)</a:t>
            </a:r>
          </a:p>
          <a:p>
            <a:pPr>
              <a:defRPr/>
            </a:pPr>
            <a:r>
              <a:rPr lang="en-US" sz="3200" dirty="0">
                <a:latin typeface="Arial Black" panose="020B0A04020102020204" pitchFamily="34" charset="0"/>
              </a:rPr>
              <a:t>Objection overruled 303-121 and 6-93</a:t>
            </a:r>
          </a:p>
          <a:p>
            <a:pPr>
              <a:defRPr/>
            </a:pPr>
            <a:endParaRPr lang="en-US" sz="3200" dirty="0">
              <a:latin typeface="Arial Black" panose="020B0A04020102020204" pitchFamily="34" charset="0"/>
            </a:endParaRPr>
          </a:p>
          <a:p>
            <a:pPr>
              <a:defRPr/>
            </a:pPr>
            <a:r>
              <a:rPr lang="en-US" sz="3200" dirty="0">
                <a:latin typeface="Arial Black" panose="020B0A04020102020204" pitchFamily="34" charset="0"/>
              </a:rPr>
              <a:t>Pennsylvania Votes Challenged</a:t>
            </a:r>
          </a:p>
          <a:p>
            <a:pPr lvl="1">
              <a:defRPr/>
            </a:pPr>
            <a:r>
              <a:rPr lang="en-US" sz="2800" dirty="0">
                <a:latin typeface="Arial Black" panose="020B0A04020102020204" pitchFamily="34" charset="0"/>
              </a:rPr>
              <a:t>(Scott Perry (PA) and Josh Hawley (MO)</a:t>
            </a:r>
          </a:p>
          <a:p>
            <a:pPr>
              <a:defRPr/>
            </a:pPr>
            <a:r>
              <a:rPr lang="en-US" sz="3200" dirty="0">
                <a:latin typeface="Arial Black" panose="020B0A04020102020204" pitchFamily="34" charset="0"/>
              </a:rPr>
              <a:t>Objection Overruled 138-282 and 7-97 </a:t>
            </a:r>
          </a:p>
        </p:txBody>
      </p:sp>
    </p:spTree>
    <p:extLst>
      <p:ext uri="{BB962C8B-B14F-4D97-AF65-F5344CB8AC3E}">
        <p14:creationId xmlns:p14="http://schemas.microsoft.com/office/powerpoint/2010/main" val="19663760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53250" name="Title 1"/>
          <p:cNvSpPr>
            <a:spLocks noGrp="1" noChangeArrowheads="1"/>
          </p:cNvSpPr>
          <p:nvPr>
            <p:ph type="title"/>
          </p:nvPr>
        </p:nvSpPr>
        <p:spPr>
          <a:xfrm>
            <a:off x="537883" y="306389"/>
            <a:ext cx="9825317" cy="1139825"/>
          </a:xfrm>
        </p:spPr>
        <p:txBody>
          <a:bodyPr/>
          <a:lstStyle/>
          <a:p>
            <a:pPr algn="l"/>
            <a:r>
              <a:rPr lang="en-US" altLang="en-US" b="1" smtClean="0">
                <a:effectLst/>
              </a:rPr>
              <a:t>January 6, 202: </a:t>
            </a:r>
            <a:r>
              <a:rPr lang="en-US" altLang="en-US" sz="4000" b="1"/>
              <a:t>Certification</a:t>
            </a:r>
            <a:r>
              <a:rPr lang="en-US" altLang="en-US" b="1" smtClean="0">
                <a:effectLst/>
              </a:rPr>
              <a:t> Day</a:t>
            </a:r>
          </a:p>
        </p:txBody>
      </p:sp>
      <p:pic>
        <p:nvPicPr>
          <p:cNvPr id="53251"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7883" y="1427164"/>
            <a:ext cx="7942544" cy="4530725"/>
          </a:xfrm>
        </p:spPr>
      </p:pic>
      <p:pic>
        <p:nvPicPr>
          <p:cNvPr id="53252" name="Picture 4"/>
          <p:cNvPicPr>
            <a:picLocks noChangeAspect="1" noChangeArrowheads="1"/>
          </p:cNvPicPr>
          <p:nvPr/>
        </p:nvPicPr>
        <p:blipFill>
          <a:blip r:embed="rId3">
            <a:extLst>
              <a:ext uri="{28A0092B-C50C-407E-A947-70E740481C1C}">
                <a14:useLocalDpi xmlns:a14="http://schemas.microsoft.com/office/drawing/2010/main" val="0"/>
              </a:ext>
            </a:extLst>
          </a:blip>
          <a:srcRect l="22221" r="20634"/>
          <a:stretch>
            <a:fillRect/>
          </a:stretch>
        </p:blipFill>
        <p:spPr bwMode="auto">
          <a:xfrm>
            <a:off x="8817684" y="1312190"/>
            <a:ext cx="2743200" cy="331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2" descr="Capitol riots timeline: The evidence presented against Trump - BBC Ne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300539"/>
            <a:ext cx="4800600"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2603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F3C88-B307-47BC-B5FC-821D2716383A}"/>
              </a:ext>
            </a:extLst>
          </p:cNvPr>
          <p:cNvSpPr>
            <a:spLocks noGrp="1"/>
          </p:cNvSpPr>
          <p:nvPr>
            <p:ph type="title"/>
          </p:nvPr>
        </p:nvSpPr>
        <p:spPr>
          <a:xfrm>
            <a:off x="441064" y="412751"/>
            <a:ext cx="9860224" cy="993775"/>
          </a:xfrm>
        </p:spPr>
        <p:txBody>
          <a:bodyPr>
            <a:noAutofit/>
          </a:bodyPr>
          <a:lstStyle/>
          <a:p>
            <a:pPr>
              <a:defRPr/>
            </a:pPr>
            <a:r>
              <a:rPr lang="en-US" sz="3600" dirty="0">
                <a:latin typeface="Arial Black" panose="020B0A04020102020204" pitchFamily="34" charset="0"/>
              </a:rPr>
              <a:t>The Big Lie</a:t>
            </a:r>
            <a:r>
              <a:rPr lang="en-US" sz="2800" dirty="0">
                <a:latin typeface="Arial Black" panose="020B0A04020102020204" pitchFamily="34" charset="0"/>
              </a:rPr>
              <a:t/>
            </a:r>
            <a:br>
              <a:rPr lang="en-US" sz="2800" dirty="0">
                <a:latin typeface="Arial Black" panose="020B0A04020102020204" pitchFamily="34" charset="0"/>
              </a:rPr>
            </a:br>
            <a:r>
              <a:rPr lang="en-US" sz="2400" dirty="0">
                <a:latin typeface="Arial Black" panose="020B0A04020102020204" pitchFamily="34" charset="0"/>
                <a:hlinkClick r:id="rId2"/>
              </a:rPr>
              <a:t>Information </a:t>
            </a:r>
            <a:r>
              <a:rPr lang="en-US" sz="2400" dirty="0">
                <a:latin typeface="Arial Black" panose="020B0A04020102020204" pitchFamily="34" charset="0"/>
              </a:rPr>
              <a:t>on Investigations, Court Cases…</a:t>
            </a:r>
          </a:p>
        </p:txBody>
      </p:sp>
      <p:pic>
        <p:nvPicPr>
          <p:cNvPr id="54275"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34465"/>
          <a:stretch>
            <a:fillRect/>
          </a:stretch>
        </p:blipFill>
        <p:spPr>
          <a:xfrm>
            <a:off x="139850" y="1592262"/>
            <a:ext cx="5395856" cy="2646363"/>
          </a:xfrm>
        </p:spPr>
      </p:pic>
      <p:pic>
        <p:nvPicPr>
          <p:cNvPr id="5427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2653" y="3937299"/>
            <a:ext cx="5410200" cy="282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p:cNvPicPr>
            <a:picLocks noChangeAspect="1"/>
          </p:cNvPicPr>
          <p:nvPr/>
        </p:nvPicPr>
        <p:blipFill>
          <a:blip r:embed="rId5">
            <a:extLst>
              <a:ext uri="{28A0092B-C50C-407E-A947-70E740481C1C}">
                <a14:useLocalDpi xmlns:a14="http://schemas.microsoft.com/office/drawing/2010/main" val="0"/>
              </a:ext>
            </a:extLst>
          </a:blip>
          <a:srcRect b="22195"/>
          <a:stretch>
            <a:fillRect/>
          </a:stretch>
        </p:blipFill>
        <p:spPr bwMode="auto">
          <a:xfrm>
            <a:off x="6019800" y="1600201"/>
            <a:ext cx="5619974"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5692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6841" y="302063"/>
            <a:ext cx="11006959" cy="1936640"/>
          </a:xfrm>
        </p:spPr>
        <p:txBody>
          <a:bodyPr>
            <a:normAutofit/>
          </a:bodyPr>
          <a:lstStyle/>
          <a:p>
            <a:r>
              <a:rPr lang="en-US" dirty="0">
                <a:latin typeface="Arial Black" panose="020B0A04020102020204" pitchFamily="34" charset="0"/>
              </a:rPr>
              <a:t>January 6, </a:t>
            </a:r>
            <a:r>
              <a:rPr lang="en-US" dirty="0" smtClean="0">
                <a:latin typeface="Arial Black" panose="020B0A04020102020204" pitchFamily="34" charset="0"/>
              </a:rPr>
              <a:t>2021</a:t>
            </a:r>
            <a:br>
              <a:rPr lang="en-US" dirty="0" smtClean="0">
                <a:latin typeface="Arial Black" panose="020B0A04020102020204" pitchFamily="34" charset="0"/>
              </a:rPr>
            </a:br>
            <a:r>
              <a:rPr lang="en-US" sz="3100" dirty="0" smtClean="0">
                <a:latin typeface="Arial Black" panose="020B0A04020102020204" pitchFamily="34" charset="0"/>
              </a:rPr>
              <a:t>(about 650 arrests as of </a:t>
            </a:r>
            <a:br>
              <a:rPr lang="en-US" sz="3100" dirty="0" smtClean="0">
                <a:latin typeface="Arial Black" panose="020B0A04020102020204" pitchFamily="34" charset="0"/>
              </a:rPr>
            </a:br>
            <a:r>
              <a:rPr lang="en-US" sz="3100" dirty="0" smtClean="0">
                <a:latin typeface="Arial Black" panose="020B0A04020102020204" pitchFamily="34" charset="0"/>
              </a:rPr>
              <a:t>November 2021)</a:t>
            </a:r>
            <a:endParaRPr lang="en-US" sz="3100" dirty="0">
              <a:latin typeface="Arial Black" panose="020B0A04020102020204" pitchFamily="34" charset="0"/>
            </a:endParaRPr>
          </a:p>
        </p:txBody>
      </p:sp>
      <p:pic>
        <p:nvPicPr>
          <p:cNvPr id="4" name="Content Placeholder 3"/>
          <p:cNvPicPr>
            <a:picLocks noGrp="1" noChangeAspect="1"/>
          </p:cNvPicPr>
          <p:nvPr>
            <p:ph idx="1"/>
          </p:nvPr>
        </p:nvPicPr>
        <p:blipFill>
          <a:blip r:embed="rId2"/>
          <a:stretch>
            <a:fillRect/>
          </a:stretch>
        </p:blipFill>
        <p:spPr>
          <a:xfrm>
            <a:off x="346841" y="2470287"/>
            <a:ext cx="5432007" cy="3200677"/>
          </a:xfrm>
          <a:prstGeom prst="rect">
            <a:avLst/>
          </a:prstGeom>
        </p:spPr>
      </p:pic>
      <p:pic>
        <p:nvPicPr>
          <p:cNvPr id="5" name="Picture 4"/>
          <p:cNvPicPr>
            <a:picLocks noChangeAspect="1"/>
          </p:cNvPicPr>
          <p:nvPr/>
        </p:nvPicPr>
        <p:blipFill>
          <a:blip r:embed="rId3"/>
          <a:stretch>
            <a:fillRect/>
          </a:stretch>
        </p:blipFill>
        <p:spPr>
          <a:xfrm>
            <a:off x="6672614" y="603556"/>
            <a:ext cx="4900448" cy="2874023"/>
          </a:xfrm>
          <a:prstGeom prst="rect">
            <a:avLst/>
          </a:prstGeom>
        </p:spPr>
      </p:pic>
      <p:pic>
        <p:nvPicPr>
          <p:cNvPr id="6" name="Picture 5"/>
          <p:cNvPicPr>
            <a:picLocks noChangeAspect="1"/>
          </p:cNvPicPr>
          <p:nvPr/>
        </p:nvPicPr>
        <p:blipFill>
          <a:blip r:embed="rId4"/>
          <a:stretch>
            <a:fillRect/>
          </a:stretch>
        </p:blipFill>
        <p:spPr>
          <a:xfrm>
            <a:off x="7111138" y="3779072"/>
            <a:ext cx="4461924" cy="2527539"/>
          </a:xfrm>
          <a:prstGeom prst="rect">
            <a:avLst/>
          </a:prstGeom>
        </p:spPr>
      </p:pic>
    </p:spTree>
    <p:extLst>
      <p:ext uri="{BB962C8B-B14F-4D97-AF65-F5344CB8AC3E}">
        <p14:creationId xmlns:p14="http://schemas.microsoft.com/office/powerpoint/2010/main" val="39447710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8B05-9DFF-4BDE-A2F8-EE19A07CE587}"/>
              </a:ext>
            </a:extLst>
          </p:cNvPr>
          <p:cNvSpPr>
            <a:spLocks noGrp="1"/>
          </p:cNvSpPr>
          <p:nvPr>
            <p:ph type="title"/>
          </p:nvPr>
        </p:nvSpPr>
        <p:spPr/>
        <p:txBody>
          <a:bodyPr/>
          <a:lstStyle/>
          <a:p>
            <a:pPr>
              <a:defRPr/>
            </a:pPr>
            <a:r>
              <a:rPr lang="en-US" dirty="0">
                <a:latin typeface="Arial Black" panose="020B0A04020102020204" pitchFamily="34" charset="0"/>
              </a:rPr>
              <a:t>January 6, 2021</a:t>
            </a:r>
          </a:p>
        </p:txBody>
      </p:sp>
      <p:pic>
        <p:nvPicPr>
          <p:cNvPr id="55299"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934005"/>
            <a:ext cx="4864100" cy="3124200"/>
          </a:xfrm>
        </p:spPr>
      </p:pic>
      <p:pic>
        <p:nvPicPr>
          <p:cNvPr id="5530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67549" y="741792"/>
            <a:ext cx="4286251" cy="277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7162" y="3646842"/>
            <a:ext cx="5146638" cy="272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320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4245" y="365125"/>
            <a:ext cx="11009555" cy="1325563"/>
          </a:xfrm>
        </p:spPr>
        <p:txBody>
          <a:bodyPr>
            <a:normAutofit fontScale="90000"/>
          </a:bodyPr>
          <a:lstStyle/>
          <a:p>
            <a:r>
              <a:rPr lang="en-US" dirty="0" smtClean="0">
                <a:latin typeface="Arial Black" panose="020B0A04020102020204" pitchFamily="34" charset="0"/>
                <a:hlinkClick r:id="rId2"/>
              </a:rPr>
              <a:t>House Select Committee to Investigate the Attack </a:t>
            </a:r>
            <a:r>
              <a:rPr lang="en-US" dirty="0" smtClean="0">
                <a:latin typeface="Arial Black" panose="020B0A04020102020204" pitchFamily="34" charset="0"/>
              </a:rPr>
              <a:t>on January 6</a:t>
            </a:r>
            <a:endParaRPr lang="en-US" dirty="0">
              <a:latin typeface="Arial Black" panose="020B0A04020102020204" pitchFamily="34" charset="0"/>
            </a:endParaRPr>
          </a:p>
        </p:txBody>
      </p:sp>
      <p:pic>
        <p:nvPicPr>
          <p:cNvPr id="5" name="Picture 4"/>
          <p:cNvPicPr>
            <a:picLocks noChangeAspect="1"/>
          </p:cNvPicPr>
          <p:nvPr/>
        </p:nvPicPr>
        <p:blipFill>
          <a:blip r:embed="rId3"/>
          <a:stretch>
            <a:fillRect/>
          </a:stretch>
        </p:blipFill>
        <p:spPr>
          <a:xfrm>
            <a:off x="5940462" y="1825624"/>
            <a:ext cx="5645524" cy="3136581"/>
          </a:xfrm>
          <a:prstGeom prst="rect">
            <a:avLst/>
          </a:prstGeom>
        </p:spPr>
      </p:pic>
      <p:sp>
        <p:nvSpPr>
          <p:cNvPr id="6" name="Content Placeholder 5"/>
          <p:cNvSpPr>
            <a:spLocks noGrp="1"/>
          </p:cNvSpPr>
          <p:nvPr>
            <p:ph idx="1"/>
          </p:nvPr>
        </p:nvSpPr>
        <p:spPr>
          <a:xfrm>
            <a:off x="344245" y="1825624"/>
            <a:ext cx="11009555" cy="4667249"/>
          </a:xfrm>
        </p:spPr>
        <p:txBody>
          <a:bodyPr/>
          <a:lstStyle/>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r>
              <a:rPr lang="en-US" dirty="0" smtClean="0"/>
              <a:t>Chair Bennie Thompson (D-MS)</a:t>
            </a:r>
          </a:p>
          <a:p>
            <a:r>
              <a:rPr lang="en-US" smtClean="0"/>
              <a:t>Vice Chair </a:t>
            </a:r>
            <a:r>
              <a:rPr lang="en-US" dirty="0" smtClean="0"/>
              <a:t>Lynne Cheney (R-WY)</a:t>
            </a:r>
            <a:endParaRPr lang="en-US" dirty="0"/>
          </a:p>
        </p:txBody>
      </p:sp>
      <p:pic>
        <p:nvPicPr>
          <p:cNvPr id="7" name="Picture 6"/>
          <p:cNvPicPr>
            <a:picLocks noChangeAspect="1"/>
          </p:cNvPicPr>
          <p:nvPr/>
        </p:nvPicPr>
        <p:blipFill>
          <a:blip r:embed="rId4"/>
          <a:stretch>
            <a:fillRect/>
          </a:stretch>
        </p:blipFill>
        <p:spPr>
          <a:xfrm>
            <a:off x="344245" y="1825624"/>
            <a:ext cx="5169332" cy="3136581"/>
          </a:xfrm>
          <a:prstGeom prst="rect">
            <a:avLst/>
          </a:prstGeom>
        </p:spPr>
      </p:pic>
    </p:spTree>
    <p:extLst>
      <p:ext uri="{BB962C8B-B14F-4D97-AF65-F5344CB8AC3E}">
        <p14:creationId xmlns:p14="http://schemas.microsoft.com/office/powerpoint/2010/main" val="512382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8791" y="365128"/>
            <a:ext cx="10822193" cy="818214"/>
          </a:xfrm>
        </p:spPr>
        <p:txBody>
          <a:bodyPr>
            <a:normAutofit/>
          </a:bodyPr>
          <a:lstStyle/>
          <a:p>
            <a:r>
              <a:rPr lang="en-US" sz="3600" dirty="0">
                <a:latin typeface="Arial Black" panose="020B0A04020102020204" pitchFamily="34" charset="0"/>
              </a:rPr>
              <a:t>What Comparative Politics Tells Us…</a:t>
            </a:r>
          </a:p>
        </p:txBody>
      </p:sp>
      <p:sp>
        <p:nvSpPr>
          <p:cNvPr id="3" name="Content Placeholder 2"/>
          <p:cNvSpPr>
            <a:spLocks noGrp="1"/>
          </p:cNvSpPr>
          <p:nvPr>
            <p:ph idx="1"/>
          </p:nvPr>
        </p:nvSpPr>
        <p:spPr>
          <a:xfrm>
            <a:off x="408791" y="1183342"/>
            <a:ext cx="10822193" cy="5407239"/>
          </a:xfrm>
        </p:spPr>
        <p:txBody>
          <a:bodyPr>
            <a:normAutofit fontScale="92500" lnSpcReduction="20000"/>
          </a:bodyPr>
          <a:lstStyle/>
          <a:p>
            <a:pPr marL="0" indent="0">
              <a:lnSpc>
                <a:spcPct val="100000"/>
              </a:lnSpc>
              <a:spcBef>
                <a:spcPts val="0"/>
              </a:spcBef>
              <a:buNone/>
            </a:pPr>
            <a:r>
              <a:rPr lang="en-US" sz="1800" dirty="0">
                <a:latin typeface="Arial Black" panose="020B0A04020102020204" pitchFamily="34" charset="0"/>
              </a:rPr>
              <a:t>Party or leader							Followers refuse to</a:t>
            </a:r>
          </a:p>
          <a:p>
            <a:pPr marL="0" indent="0">
              <a:lnSpc>
                <a:spcPct val="100000"/>
              </a:lnSpc>
              <a:spcBef>
                <a:spcPts val="0"/>
              </a:spcBef>
              <a:buNone/>
            </a:pPr>
            <a:r>
              <a:rPr lang="en-US" sz="1800" dirty="0">
                <a:latin typeface="Arial Black" panose="020B0A04020102020204" pitchFamily="34" charset="0"/>
              </a:rPr>
              <a:t>claims only it/he						accept opposition elected</a:t>
            </a:r>
          </a:p>
          <a:p>
            <a:pPr marL="0" indent="0">
              <a:lnSpc>
                <a:spcPct val="100000"/>
              </a:lnSpc>
              <a:spcBef>
                <a:spcPts val="0"/>
              </a:spcBef>
              <a:buNone/>
            </a:pPr>
            <a:r>
              <a:rPr lang="en-US" sz="1800" dirty="0">
                <a:latin typeface="Arial Black" panose="020B0A04020102020204" pitchFamily="34" charset="0"/>
              </a:rPr>
              <a:t>can be trusted							officials, reject facts; </a:t>
            </a:r>
          </a:p>
          <a:p>
            <a:pPr marL="0" indent="0">
              <a:lnSpc>
                <a:spcPct val="100000"/>
              </a:lnSpc>
              <a:spcBef>
                <a:spcPts val="0"/>
              </a:spcBef>
              <a:buNone/>
            </a:pPr>
            <a:r>
              <a:rPr lang="en-US" sz="1800" dirty="0">
                <a:latin typeface="Arial Black" panose="020B0A04020102020204" pitchFamily="34" charset="0"/>
              </a:rPr>
              <a:t>(discredits independent news)					only have faith and </a:t>
            </a:r>
            <a:r>
              <a:rPr lang="en-US" sz="1800">
                <a:latin typeface="Arial Black" panose="020B0A04020102020204" pitchFamily="34" charset="0"/>
              </a:rPr>
              <a:t>loyalty 								to leader</a:t>
            </a:r>
            <a:endParaRPr lang="en-US" sz="1800" dirty="0">
              <a:latin typeface="Arial Black" panose="020B0A04020102020204" pitchFamily="34" charset="0"/>
            </a:endParaRPr>
          </a:p>
          <a:p>
            <a:pPr marL="0" indent="0">
              <a:lnSpc>
                <a:spcPct val="100000"/>
              </a:lnSpc>
              <a:spcBef>
                <a:spcPts val="0"/>
              </a:spcBef>
              <a:buNone/>
            </a:pPr>
            <a:endParaRPr lang="en-US" sz="1800" dirty="0">
              <a:latin typeface="Arial Black" panose="020B0A04020102020204" pitchFamily="34" charset="0"/>
            </a:endParaRPr>
          </a:p>
          <a:p>
            <a:pPr marL="0" indent="0">
              <a:lnSpc>
                <a:spcPct val="100000"/>
              </a:lnSpc>
              <a:spcBef>
                <a:spcPts val="0"/>
              </a:spcBef>
              <a:buNone/>
            </a:pPr>
            <a:endParaRPr lang="en-US" sz="1800" dirty="0">
              <a:latin typeface="Arial Black" panose="020B0A04020102020204" pitchFamily="34" charset="0"/>
            </a:endParaRPr>
          </a:p>
          <a:p>
            <a:pPr marL="0" indent="0">
              <a:lnSpc>
                <a:spcPct val="100000"/>
              </a:lnSpc>
              <a:spcBef>
                <a:spcPts val="0"/>
              </a:spcBef>
              <a:buNone/>
            </a:pPr>
            <a:endParaRPr lang="en-US" sz="1800" dirty="0">
              <a:latin typeface="Arial Black" panose="020B0A04020102020204" pitchFamily="34" charset="0"/>
            </a:endParaRPr>
          </a:p>
          <a:p>
            <a:pPr marL="0" indent="0">
              <a:lnSpc>
                <a:spcPct val="100000"/>
              </a:lnSpc>
              <a:spcBef>
                <a:spcPts val="0"/>
              </a:spcBef>
              <a:buNone/>
            </a:pPr>
            <a:r>
              <a:rPr lang="en-US" sz="1800" dirty="0">
                <a:latin typeface="Arial Black" panose="020B0A04020102020204" pitchFamily="34" charset="0"/>
              </a:rPr>
              <a:t>Party or leader</a:t>
            </a:r>
          </a:p>
          <a:p>
            <a:pPr marL="0" indent="0">
              <a:lnSpc>
                <a:spcPct val="100000"/>
              </a:lnSpc>
              <a:spcBef>
                <a:spcPts val="0"/>
              </a:spcBef>
              <a:buNone/>
            </a:pPr>
            <a:r>
              <a:rPr lang="en-US" sz="1800" dirty="0">
                <a:latin typeface="Arial Black" panose="020B0A04020102020204" pitchFamily="34" charset="0"/>
              </a:rPr>
              <a:t>declares electoral 		Followers	          		Followers lose</a:t>
            </a:r>
          </a:p>
          <a:p>
            <a:pPr marL="0" indent="0">
              <a:lnSpc>
                <a:spcPct val="100000"/>
              </a:lnSpc>
              <a:spcBef>
                <a:spcPts val="0"/>
              </a:spcBef>
              <a:buNone/>
            </a:pPr>
            <a:r>
              <a:rPr lang="en-US" sz="1800" dirty="0">
                <a:latin typeface="Arial Black" panose="020B0A04020102020204" pitchFamily="34" charset="0"/>
              </a:rPr>
              <a:t>fraud where there		believe the 	          		faith in electoral</a:t>
            </a:r>
          </a:p>
          <a:p>
            <a:pPr marL="0" indent="0">
              <a:lnSpc>
                <a:spcPct val="100000"/>
              </a:lnSpc>
              <a:spcBef>
                <a:spcPts val="0"/>
              </a:spcBef>
              <a:buNone/>
            </a:pPr>
            <a:r>
              <a:rPr lang="en-US" sz="1800" dirty="0">
                <a:latin typeface="Arial Black" panose="020B0A04020102020204" pitchFamily="34" charset="0"/>
              </a:rPr>
              <a:t>is none				election was	         	 	system and the</a:t>
            </a:r>
          </a:p>
          <a:p>
            <a:pPr marL="0" indent="0">
              <a:lnSpc>
                <a:spcPct val="100000"/>
              </a:lnSpc>
              <a:spcBef>
                <a:spcPts val="0"/>
              </a:spcBef>
              <a:buNone/>
            </a:pPr>
            <a:r>
              <a:rPr lang="en-US" sz="1800" dirty="0">
                <a:latin typeface="Arial Black" panose="020B0A04020102020204" pitchFamily="34" charset="0"/>
              </a:rPr>
              <a:t>				stolen		          		need for 										elections		</a:t>
            </a:r>
          </a:p>
          <a:p>
            <a:pPr marL="0" indent="0">
              <a:lnSpc>
                <a:spcPct val="100000"/>
              </a:lnSpc>
              <a:spcBef>
                <a:spcPts val="0"/>
              </a:spcBef>
              <a:buNone/>
            </a:pPr>
            <a:endParaRPr lang="en-US" sz="1800" dirty="0">
              <a:latin typeface="Arial Black" panose="020B0A04020102020204" pitchFamily="34" charset="0"/>
            </a:endParaRPr>
          </a:p>
          <a:p>
            <a:pPr marL="0" indent="0">
              <a:lnSpc>
                <a:spcPct val="100000"/>
              </a:lnSpc>
              <a:spcBef>
                <a:spcPts val="0"/>
              </a:spcBef>
              <a:buNone/>
            </a:pPr>
            <a:endParaRPr lang="en-US" sz="1800" dirty="0">
              <a:latin typeface="Arial Black" panose="020B0A04020102020204" pitchFamily="34" charset="0"/>
            </a:endParaRPr>
          </a:p>
          <a:p>
            <a:pPr marL="0" indent="0">
              <a:lnSpc>
                <a:spcPct val="100000"/>
              </a:lnSpc>
              <a:spcBef>
                <a:spcPts val="0"/>
              </a:spcBef>
              <a:buNone/>
            </a:pPr>
            <a:r>
              <a:rPr lang="en-US" sz="1800" dirty="0">
                <a:latin typeface="Arial Black" panose="020B0A04020102020204" pitchFamily="34" charset="0"/>
              </a:rPr>
              <a:t>				</a:t>
            </a:r>
          </a:p>
          <a:p>
            <a:pPr marL="0" indent="0">
              <a:lnSpc>
                <a:spcPct val="100000"/>
              </a:lnSpc>
              <a:spcBef>
                <a:spcPts val="0"/>
              </a:spcBef>
              <a:buNone/>
            </a:pPr>
            <a:r>
              <a:rPr lang="en-US" sz="1800" dirty="0">
                <a:latin typeface="Arial Black" panose="020B0A04020102020204" pitchFamily="34" charset="0"/>
              </a:rPr>
              <a:t>				Belief that since an 				End of free</a:t>
            </a:r>
          </a:p>
          <a:p>
            <a:pPr marL="0" indent="0">
              <a:lnSpc>
                <a:spcPct val="100000"/>
              </a:lnSpc>
              <a:spcBef>
                <a:spcPts val="0"/>
              </a:spcBef>
              <a:buNone/>
            </a:pPr>
            <a:r>
              <a:rPr lang="en-US" sz="1800" dirty="0">
                <a:latin typeface="Arial Black" panose="020B0A04020102020204" pitchFamily="34" charset="0"/>
              </a:rPr>
              <a:t>				election was stolen 				and fair</a:t>
            </a:r>
          </a:p>
          <a:p>
            <a:pPr marL="0" indent="0">
              <a:lnSpc>
                <a:spcPct val="100000"/>
              </a:lnSpc>
              <a:spcBef>
                <a:spcPts val="0"/>
              </a:spcBef>
              <a:buNone/>
            </a:pPr>
            <a:r>
              <a:rPr lang="en-US" sz="1800" dirty="0">
                <a:latin typeface="Arial Black" panose="020B0A04020102020204" pitchFamily="34" charset="0"/>
              </a:rPr>
              <a:t>				from them, they can				elections;</a:t>
            </a:r>
          </a:p>
          <a:p>
            <a:pPr marL="0" indent="0">
              <a:lnSpc>
                <a:spcPct val="100000"/>
              </a:lnSpc>
              <a:spcBef>
                <a:spcPts val="0"/>
              </a:spcBef>
              <a:buNone/>
            </a:pPr>
            <a:r>
              <a:rPr lang="en-US" sz="1800" dirty="0">
                <a:latin typeface="Arial Black" panose="020B0A04020102020204" pitchFamily="34" charset="0"/>
              </a:rPr>
              <a:t>				justifiably steal the next one			violence;										collapse of</a:t>
            </a:r>
          </a:p>
          <a:p>
            <a:pPr marL="0" indent="0">
              <a:lnSpc>
                <a:spcPct val="100000"/>
              </a:lnSpc>
              <a:spcBef>
                <a:spcPts val="0"/>
              </a:spcBef>
              <a:buNone/>
            </a:pPr>
            <a:r>
              <a:rPr lang="en-US" sz="1800" dirty="0">
                <a:latin typeface="Arial Black" panose="020B0A04020102020204" pitchFamily="34" charset="0"/>
              </a:rPr>
              <a:t>										democracy</a:t>
            </a:r>
          </a:p>
        </p:txBody>
      </p:sp>
      <p:cxnSp>
        <p:nvCxnSpPr>
          <p:cNvPr id="5" name="Straight Arrow Connector 4"/>
          <p:cNvCxnSpPr/>
          <p:nvPr/>
        </p:nvCxnSpPr>
        <p:spPr>
          <a:xfrm flipH="1">
            <a:off x="1333610" y="2230946"/>
            <a:ext cx="8626" cy="46582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055697" y="3333247"/>
            <a:ext cx="897147" cy="862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203826" y="3793187"/>
            <a:ext cx="8626" cy="71599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952844" y="1559858"/>
            <a:ext cx="3227294" cy="0"/>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819887" y="3430471"/>
            <a:ext cx="1753497" cy="862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8724452" y="2085515"/>
            <a:ext cx="699247" cy="75668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798833" y="5152913"/>
            <a:ext cx="266789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9972339" y="2173045"/>
            <a:ext cx="494852" cy="233613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9154758" y="3886961"/>
            <a:ext cx="852729" cy="71731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376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7125" y="300581"/>
            <a:ext cx="9479952" cy="652791"/>
          </a:xfrm>
        </p:spPr>
        <p:txBody>
          <a:bodyPr>
            <a:normAutofit fontScale="90000"/>
          </a:bodyPr>
          <a:lstStyle/>
          <a:p>
            <a:r>
              <a:rPr lang="en-US" dirty="0" smtClean="0">
                <a:latin typeface="Arial Black" panose="020B0A04020102020204" pitchFamily="34" charset="0"/>
              </a:rPr>
              <a:t>A Coup Attempt</a:t>
            </a:r>
            <a:r>
              <a:rPr lang="en-US" dirty="0" smtClean="0">
                <a:latin typeface="Arial Black" panose="020B0A04020102020204" pitchFamily="34" charset="0"/>
              </a:rPr>
              <a:t>? </a:t>
            </a:r>
            <a:r>
              <a:rPr lang="en-US" sz="3600" dirty="0" smtClean="0">
                <a:latin typeface="Arial Black" panose="020B0A04020102020204" pitchFamily="34" charset="0"/>
              </a:rPr>
              <a:t>(reference)</a:t>
            </a:r>
            <a:endParaRPr lang="en-US" dirty="0">
              <a:latin typeface="Arial Black" panose="020B0A04020102020204" pitchFamily="34" charset="0"/>
            </a:endParaRPr>
          </a:p>
        </p:txBody>
      </p:sp>
      <p:sp>
        <p:nvSpPr>
          <p:cNvPr id="3" name="Content Placeholder 2"/>
          <p:cNvSpPr>
            <a:spLocks noGrp="1"/>
          </p:cNvSpPr>
          <p:nvPr>
            <p:ph idx="1"/>
          </p:nvPr>
        </p:nvSpPr>
        <p:spPr>
          <a:xfrm>
            <a:off x="527125" y="1259457"/>
            <a:ext cx="10671586" cy="5244860"/>
          </a:xfrm>
        </p:spPr>
        <p:txBody>
          <a:bodyPr>
            <a:noAutofit/>
          </a:bodyPr>
          <a:lstStyle/>
          <a:p>
            <a:pPr marL="514350" indent="-514350">
              <a:buFont typeface="+mj-lt"/>
              <a:buAutoNum type="arabicPeriod"/>
            </a:pPr>
            <a:r>
              <a:rPr lang="en-US" sz="1600" dirty="0">
                <a:latin typeface="Arial Black" panose="020B0A04020102020204" pitchFamily="34" charset="0"/>
              </a:rPr>
              <a:t>Charges of fraud before the election</a:t>
            </a:r>
          </a:p>
          <a:p>
            <a:pPr marL="514350" indent="-514350">
              <a:buFont typeface="+mj-lt"/>
              <a:buAutoNum type="arabicPeriod"/>
            </a:pPr>
            <a:r>
              <a:rPr lang="en-US" sz="1600" dirty="0">
                <a:latin typeface="Arial Black" panose="020B0A04020102020204" pitchFamily="34" charset="0"/>
              </a:rPr>
              <a:t>Refusal to accept election results</a:t>
            </a:r>
          </a:p>
          <a:p>
            <a:pPr marL="514350" indent="-514350">
              <a:buFont typeface="+mj-lt"/>
              <a:buAutoNum type="arabicPeriod"/>
            </a:pPr>
            <a:r>
              <a:rPr lang="en-US" sz="1600" dirty="0">
                <a:latin typeface="Arial Black" panose="020B0A04020102020204" pitchFamily="34" charset="0"/>
              </a:rPr>
              <a:t>Charges of fraud after the election</a:t>
            </a:r>
          </a:p>
          <a:p>
            <a:pPr marL="514350" indent="-514350">
              <a:buFont typeface="+mj-lt"/>
              <a:buAutoNum type="arabicPeriod"/>
            </a:pPr>
            <a:r>
              <a:rPr lang="en-US" sz="1600" dirty="0">
                <a:latin typeface="Arial Black" panose="020B0A04020102020204" pitchFamily="34" charset="0"/>
              </a:rPr>
              <a:t>Encouraging protestors to confront Congress during electoral vote count</a:t>
            </a:r>
          </a:p>
          <a:p>
            <a:pPr marL="514350" indent="-514350">
              <a:buFont typeface="+mj-lt"/>
              <a:buAutoNum type="arabicPeriod"/>
            </a:pPr>
            <a:r>
              <a:rPr lang="en-US" sz="1600" dirty="0">
                <a:latin typeface="Arial Black" panose="020B0A04020102020204" pitchFamily="34" charset="0"/>
              </a:rPr>
              <a:t>Meetings with President and senior officials to discuss a plan to reject election outcome/electoral votes </a:t>
            </a:r>
            <a:r>
              <a:rPr lang="en-US" sz="1600" dirty="0">
                <a:latin typeface="Arial Black" panose="020B0A04020102020204" pitchFamily="34" charset="0"/>
                <a:hlinkClick r:id="rId2"/>
              </a:rPr>
              <a:t>Eastman Memo</a:t>
            </a:r>
            <a:endParaRPr lang="en-US" sz="1600" dirty="0">
              <a:latin typeface="Arial Black" panose="020B0A04020102020204" pitchFamily="34" charset="0"/>
            </a:endParaRPr>
          </a:p>
          <a:p>
            <a:pPr marL="514350" indent="-514350">
              <a:buFont typeface="+mj-lt"/>
              <a:buAutoNum type="arabicPeriod"/>
            </a:pPr>
            <a:r>
              <a:rPr lang="en-US" sz="1600" dirty="0">
                <a:latin typeface="Arial Black" panose="020B0A04020102020204" pitchFamily="34" charset="0"/>
              </a:rPr>
              <a:t>Phone calls from the president to election officials in key states encouraging them to reject the election results or </a:t>
            </a:r>
            <a:r>
              <a:rPr lang="en-US" sz="1600" dirty="0">
                <a:latin typeface="Arial Black" panose="020B0A04020102020204" pitchFamily="34" charset="0"/>
                <a:hlinkClick r:id="rId3"/>
              </a:rPr>
              <a:t>to “find more votes”</a:t>
            </a:r>
            <a:endParaRPr lang="en-US" sz="1600" dirty="0">
              <a:latin typeface="Arial Black" panose="020B0A04020102020204" pitchFamily="34" charset="0"/>
            </a:endParaRPr>
          </a:p>
          <a:p>
            <a:pPr marL="514350" indent="-514350">
              <a:buFont typeface="+mj-lt"/>
              <a:buAutoNum type="arabicPeriod"/>
            </a:pPr>
            <a:r>
              <a:rPr lang="en-US" sz="1600" dirty="0">
                <a:latin typeface="Arial Black" panose="020B0A04020102020204" pitchFamily="34" charset="0"/>
              </a:rPr>
              <a:t>Presidential encouragement to VP to reject election outcome</a:t>
            </a:r>
          </a:p>
          <a:p>
            <a:pPr marL="514350" indent="-514350">
              <a:buFont typeface="+mj-lt"/>
              <a:buAutoNum type="arabicPeriod"/>
            </a:pPr>
            <a:r>
              <a:rPr lang="en-US" sz="1600" dirty="0">
                <a:latin typeface="Arial Black" panose="020B0A04020102020204" pitchFamily="34" charset="0"/>
              </a:rPr>
              <a:t>Republican attempt to reject electoral votes of key states </a:t>
            </a:r>
          </a:p>
          <a:p>
            <a:pPr marL="514350" indent="-514350">
              <a:buFont typeface="+mj-lt"/>
              <a:buAutoNum type="arabicPeriod"/>
            </a:pPr>
            <a:r>
              <a:rPr lang="en-US" sz="1600" dirty="0">
                <a:latin typeface="Arial Black" panose="020B0A04020102020204" pitchFamily="34" charset="0"/>
              </a:rPr>
              <a:t>Firing of officials who oversaw election</a:t>
            </a:r>
          </a:p>
          <a:p>
            <a:pPr marL="514350" indent="-514350">
              <a:buFont typeface="+mj-lt"/>
              <a:buAutoNum type="arabicPeriod"/>
            </a:pPr>
            <a:r>
              <a:rPr lang="en-US" sz="1600" dirty="0">
                <a:latin typeface="Arial Black" panose="020B0A04020102020204" pitchFamily="34" charset="0"/>
              </a:rPr>
              <a:t>Firing of officials who would oversee protection of capitol building/region</a:t>
            </a:r>
          </a:p>
          <a:p>
            <a:pPr marL="514350" indent="-514350">
              <a:buFont typeface="+mj-lt"/>
              <a:buAutoNum type="arabicPeriod"/>
            </a:pPr>
            <a:r>
              <a:rPr lang="en-US" sz="1600" dirty="0">
                <a:latin typeface="Arial Black" panose="020B0A04020102020204" pitchFamily="34" charset="0"/>
              </a:rPr>
              <a:t>Delay in sending reinforcements to capitol after rioting began</a:t>
            </a:r>
          </a:p>
          <a:p>
            <a:pPr marL="514350" indent="-514350">
              <a:buFont typeface="+mj-lt"/>
              <a:buAutoNum type="arabicPeriod"/>
            </a:pPr>
            <a:r>
              <a:rPr lang="en-US" sz="1600" dirty="0">
                <a:latin typeface="Arial Black" panose="020B0A04020102020204" pitchFamily="34" charset="0"/>
              </a:rPr>
              <a:t>Presidential and Republican support for rioters on January 6 and after</a:t>
            </a:r>
          </a:p>
        </p:txBody>
      </p:sp>
    </p:spTree>
    <p:extLst>
      <p:ext uri="{BB962C8B-B14F-4D97-AF65-F5344CB8AC3E}">
        <p14:creationId xmlns:p14="http://schemas.microsoft.com/office/powerpoint/2010/main" val="2143492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41064" y="365127"/>
            <a:ext cx="11048103" cy="1325563"/>
          </a:xfrm>
        </p:spPr>
        <p:txBody>
          <a:bodyPr>
            <a:noAutofit/>
          </a:bodyPr>
          <a:lstStyle/>
          <a:p>
            <a:r>
              <a:rPr lang="en-US" sz="3200" dirty="0">
                <a:latin typeface="Arial Black" panose="020B0A04020102020204" pitchFamily="34" charset="0"/>
                <a:hlinkClick r:id="rId2"/>
              </a:rPr>
              <a:t>Firings/Resignations</a:t>
            </a:r>
            <a:r>
              <a:rPr lang="en-US" sz="3200" dirty="0">
                <a:latin typeface="Arial Black" panose="020B0A04020102020204" pitchFamily="34" charset="0"/>
              </a:rPr>
              <a:t> </a:t>
            </a:r>
            <a:br>
              <a:rPr lang="en-US" sz="3200" dirty="0">
                <a:latin typeface="Arial Black" panose="020B0A04020102020204" pitchFamily="34" charset="0"/>
              </a:rPr>
            </a:br>
            <a:r>
              <a:rPr lang="en-US" sz="3200" dirty="0">
                <a:latin typeface="Arial Black" panose="020B0A04020102020204" pitchFamily="34" charset="0"/>
              </a:rPr>
              <a:t>After November 2020 Election</a:t>
            </a:r>
            <a:br>
              <a:rPr lang="en-US" sz="3200" dirty="0">
                <a:latin typeface="Arial Black" panose="020B0A04020102020204" pitchFamily="34" charset="0"/>
              </a:rPr>
            </a:br>
            <a:r>
              <a:rPr lang="en-US" sz="2000" dirty="0">
                <a:latin typeface="Arial Black" panose="020B0A04020102020204" pitchFamily="34" charset="0"/>
              </a:rPr>
              <a:t>(officials related to election, capital security issues</a:t>
            </a:r>
            <a:r>
              <a:rPr lang="en-US" sz="2000" dirty="0" smtClean="0">
                <a:latin typeface="Arial Black" panose="020B0A04020102020204" pitchFamily="34" charset="0"/>
              </a:rPr>
              <a:t>) (reference)</a:t>
            </a:r>
            <a:endParaRPr lang="en-US" sz="2000" dirty="0">
              <a:latin typeface="Arial Black" panose="020B0A04020102020204" pitchFamily="34" charset="0"/>
            </a:endParaRPr>
          </a:p>
        </p:txBody>
      </p:sp>
      <p:sp>
        <p:nvSpPr>
          <p:cNvPr id="5" name="Content Placeholder 4"/>
          <p:cNvSpPr>
            <a:spLocks noGrp="1"/>
          </p:cNvSpPr>
          <p:nvPr>
            <p:ph idx="1"/>
          </p:nvPr>
        </p:nvSpPr>
        <p:spPr>
          <a:xfrm>
            <a:off x="441064" y="1871933"/>
            <a:ext cx="10006219" cy="4733819"/>
          </a:xfrm>
        </p:spPr>
        <p:txBody>
          <a:bodyPr>
            <a:normAutofit fontScale="85000" lnSpcReduction="20000"/>
          </a:bodyPr>
          <a:lstStyle/>
          <a:p>
            <a:r>
              <a:rPr lang="en-US" dirty="0" smtClean="0">
                <a:latin typeface="Arial Black" panose="020B0A04020102020204" pitchFamily="34" charset="0"/>
              </a:rPr>
              <a:t>11/9: Richard </a:t>
            </a:r>
            <a:r>
              <a:rPr lang="en-US" dirty="0" smtClean="0">
                <a:latin typeface="Arial Black" panose="020B0A04020102020204" pitchFamily="34" charset="0"/>
              </a:rPr>
              <a:t>Pilger</a:t>
            </a:r>
            <a:r>
              <a:rPr lang="en-US" dirty="0" smtClean="0">
                <a:latin typeface="Arial Black" panose="020B0A04020102020204" pitchFamily="34" charset="0"/>
              </a:rPr>
              <a:t>, Justice Dept. Election Crimes Division head</a:t>
            </a:r>
          </a:p>
          <a:p>
            <a:r>
              <a:rPr lang="en-US" dirty="0" smtClean="0">
                <a:latin typeface="Arial Black" panose="020B0A04020102020204" pitchFamily="34" charset="0"/>
              </a:rPr>
              <a:t>11/9: Secretary of Defense Mark </a:t>
            </a:r>
            <a:r>
              <a:rPr lang="en-US" dirty="0" smtClean="0">
                <a:latin typeface="Arial Black" panose="020B0A04020102020204" pitchFamily="34" charset="0"/>
              </a:rPr>
              <a:t>Esper</a:t>
            </a:r>
            <a:endParaRPr lang="en-US" dirty="0" smtClean="0">
              <a:latin typeface="Arial Black" panose="020B0A04020102020204" pitchFamily="34" charset="0"/>
            </a:endParaRPr>
          </a:p>
          <a:p>
            <a:r>
              <a:rPr lang="en-US" dirty="0" smtClean="0">
                <a:latin typeface="Arial Black" panose="020B0A04020102020204" pitchFamily="34" charset="0"/>
              </a:rPr>
              <a:t>11/10: Jen Stewart, DoD Chief of Staff</a:t>
            </a:r>
          </a:p>
          <a:p>
            <a:r>
              <a:rPr lang="en-US" dirty="0" smtClean="0">
                <a:latin typeface="Arial Black" panose="020B0A04020102020204" pitchFamily="34" charset="0"/>
              </a:rPr>
              <a:t>11/10: Alexis Ross, DoD Deputy Chief of Staff</a:t>
            </a:r>
          </a:p>
          <a:p>
            <a:r>
              <a:rPr lang="en-US" dirty="0" smtClean="0">
                <a:latin typeface="Arial Black" panose="020B0A04020102020204" pitchFamily="34" charset="0"/>
              </a:rPr>
              <a:t>11/10: Undersecretary f Defense for Intelligence and Security Joseph </a:t>
            </a:r>
            <a:r>
              <a:rPr lang="en-US" dirty="0" smtClean="0">
                <a:latin typeface="Arial Black" panose="020B0A04020102020204" pitchFamily="34" charset="0"/>
              </a:rPr>
              <a:t>Kernan</a:t>
            </a:r>
            <a:endParaRPr lang="en-US" dirty="0" smtClean="0">
              <a:latin typeface="Arial Black" panose="020B0A04020102020204" pitchFamily="34" charset="0"/>
            </a:endParaRPr>
          </a:p>
          <a:p>
            <a:r>
              <a:rPr lang="en-US" dirty="0" smtClean="0">
                <a:latin typeface="Arial Black" panose="020B0A04020102020204" pitchFamily="34" charset="0"/>
              </a:rPr>
              <a:t>11/10: Acting Undersecretary for Defense for Policy James Anderson</a:t>
            </a:r>
          </a:p>
          <a:p>
            <a:r>
              <a:rPr lang="en-US" dirty="0" smtClean="0">
                <a:latin typeface="Arial Black" panose="020B0A04020102020204" pitchFamily="34" charset="0"/>
              </a:rPr>
              <a:t>11/12: Asst. Secretary for Cybersecurity at CISA Bryan Ware</a:t>
            </a:r>
          </a:p>
          <a:p>
            <a:r>
              <a:rPr lang="en-US" dirty="0" smtClean="0">
                <a:latin typeface="Arial Black" panose="020B0A04020102020204" pitchFamily="34" charset="0"/>
              </a:rPr>
              <a:t>11/17 Chris Krebs, Director Cybersecurity and Infrastructure Security </a:t>
            </a:r>
            <a:r>
              <a:rPr lang="en-US" dirty="0" smtClean="0">
                <a:latin typeface="Arial Black" panose="020B0A04020102020204" pitchFamily="34" charset="0"/>
              </a:rPr>
              <a:t>Agency</a:t>
            </a:r>
          </a:p>
          <a:p>
            <a:r>
              <a:rPr lang="en-US" dirty="0" smtClean="0">
                <a:latin typeface="Arial Black" panose="020B0A04020102020204" pitchFamily="34" charset="0"/>
              </a:rPr>
              <a:t>12/15: Resignation of Attorney </a:t>
            </a:r>
            <a:r>
              <a:rPr lang="en-US" dirty="0">
                <a:latin typeface="Arial Black" panose="020B0A04020102020204" pitchFamily="34" charset="0"/>
              </a:rPr>
              <a:t>G</a:t>
            </a:r>
            <a:r>
              <a:rPr lang="en-US" dirty="0" smtClean="0">
                <a:latin typeface="Arial Black" panose="020B0A04020102020204" pitchFamily="34" charset="0"/>
              </a:rPr>
              <a:t>eneral William </a:t>
            </a:r>
            <a:r>
              <a:rPr lang="en-US" dirty="0">
                <a:latin typeface="Arial Black" panose="020B0A04020102020204" pitchFamily="34" charset="0"/>
              </a:rPr>
              <a:t>B</a:t>
            </a:r>
            <a:r>
              <a:rPr lang="en-US" dirty="0" smtClean="0">
                <a:latin typeface="Arial Black" panose="020B0A04020102020204" pitchFamily="34" charset="0"/>
              </a:rPr>
              <a:t>arr</a:t>
            </a:r>
            <a:endParaRPr lang="en-US" dirty="0" smtClean="0">
              <a:latin typeface="Arial Black" panose="020B0A04020102020204" pitchFamily="34" charset="0"/>
            </a:endParaRPr>
          </a:p>
          <a:p>
            <a:endParaRPr lang="en-US" dirty="0" smtClean="0"/>
          </a:p>
          <a:p>
            <a:endParaRPr lang="en-US" dirty="0" smtClean="0"/>
          </a:p>
          <a:p>
            <a:endParaRPr lang="en-US" dirty="0"/>
          </a:p>
        </p:txBody>
      </p:sp>
    </p:spTree>
    <p:extLst>
      <p:ext uri="{BB962C8B-B14F-4D97-AF65-F5344CB8AC3E}">
        <p14:creationId xmlns:p14="http://schemas.microsoft.com/office/powerpoint/2010/main" val="40544845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395</TotalTime>
  <Words>1690</Words>
  <Application>Microsoft Office PowerPoint</Application>
  <PresentationFormat>Widescreen</PresentationFormat>
  <Paragraphs>304</Paragraphs>
  <Slides>50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Arial Black</vt:lpstr>
      <vt:lpstr>Calibri</vt:lpstr>
      <vt:lpstr>Calibri Light</vt:lpstr>
      <vt:lpstr>Times New Roman</vt:lpstr>
      <vt:lpstr>Office Theme</vt:lpstr>
      <vt:lpstr>Trump</vt:lpstr>
      <vt:lpstr>The Crisis in US Democracy Is Trump the demagogue the founders feared?</vt:lpstr>
      <vt:lpstr>PowerPoint Presentation</vt:lpstr>
      <vt:lpstr>The Big Lie Information on Investigations, Court Cases… </vt:lpstr>
      <vt:lpstr>January 6, 2021 (about 650 arrests as of  November 2021)</vt:lpstr>
      <vt:lpstr>House Select Committee to Investigate the Attack on January 6</vt:lpstr>
      <vt:lpstr>What Comparative Politics Tells Us…</vt:lpstr>
      <vt:lpstr>A Coup Attempt? (reference)</vt:lpstr>
      <vt:lpstr>Firings/Resignations  After November 2020 Election (officials related to election, capital security issues) (reference)</vt:lpstr>
      <vt:lpstr>Populist Nationalism or Neo-Authoritarianism (reference)</vt:lpstr>
      <vt:lpstr>Vaccination Rates and Polarization Over 600,000 deaths and vaccines sitting in refrigerators</vt:lpstr>
      <vt:lpstr>Another Look</vt:lpstr>
      <vt:lpstr>Trump</vt:lpstr>
      <vt:lpstr>1. 2016 Election</vt:lpstr>
      <vt:lpstr>Clinton vs. Trump</vt:lpstr>
      <vt:lpstr>The Controversies</vt:lpstr>
      <vt:lpstr>2016 Election</vt:lpstr>
      <vt:lpstr>2016 Election by County</vt:lpstr>
      <vt:lpstr>2016 By the Numbers</vt:lpstr>
      <vt:lpstr>States that Voted for Obama and Trump</vt:lpstr>
      <vt:lpstr>2016 Coalitions? (reference only)</vt:lpstr>
      <vt:lpstr>The Meaning of Trump (reference)</vt:lpstr>
      <vt:lpstr>Precedents</vt:lpstr>
      <vt:lpstr>Social Media, Disinformation, and Russia</vt:lpstr>
      <vt:lpstr>A Question</vt:lpstr>
      <vt:lpstr>Mueller Report, April 18, 2019 Appointed May 2017</vt:lpstr>
      <vt:lpstr>Convicted of Crimes Related to Russia Connections and financial fraud</vt:lpstr>
      <vt:lpstr>2. Trump Policies</vt:lpstr>
      <vt:lpstr>Evangelical Support</vt:lpstr>
      <vt:lpstr>Immigration and Trade</vt:lpstr>
      <vt:lpstr>3.Trump Style: Twitter</vt:lpstr>
      <vt:lpstr>Management</vt:lpstr>
      <vt:lpstr>First Impeachment</vt:lpstr>
      <vt:lpstr>Allegations against VP Joe Biden Russian Disinformation Campaign (reference)</vt:lpstr>
      <vt:lpstr>Trump and Ukraine</vt:lpstr>
      <vt:lpstr>First Impeachment, 2019-2020</vt:lpstr>
      <vt:lpstr>Trump Impeached   December 18, 2019 (reference)</vt:lpstr>
      <vt:lpstr>Trump Response</vt:lpstr>
      <vt:lpstr>Senate Finds Trump Not Guilty</vt:lpstr>
      <vt:lpstr>Second Impeachment: Incitement of Insurrection</vt:lpstr>
      <vt:lpstr>Second Impeachment</vt:lpstr>
      <vt:lpstr>PowerPoint Presentation</vt:lpstr>
      <vt:lpstr>Trump Job Approval 2021</vt:lpstr>
      <vt:lpstr>2020 Election</vt:lpstr>
      <vt:lpstr>President Biden and VP Kamala Harris</vt:lpstr>
      <vt:lpstr>Objections to the Electoral Votes</vt:lpstr>
      <vt:lpstr>January 6, 2021 Certification Day</vt:lpstr>
      <vt:lpstr>January 6, 202: Certification Day</vt:lpstr>
      <vt:lpstr>The Big Lie Information on Investigations, Court Cases…</vt:lpstr>
      <vt:lpstr>January 6, 2021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Trump</dc:title>
  <dc:creator>William Newmann</dc:creator>
  <cp:lastModifiedBy>William W Newmann</cp:lastModifiedBy>
  <cp:revision>104</cp:revision>
  <dcterms:created xsi:type="dcterms:W3CDTF">2018-12-01T15:03:54Z</dcterms:created>
  <dcterms:modified xsi:type="dcterms:W3CDTF">2021-12-09T18:24:59Z</dcterms:modified>
</cp:coreProperties>
</file>