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3"/>
  </p:notesMasterIdLst>
  <p:sldIdLst>
    <p:sldId id="338" r:id="rId2"/>
    <p:sldId id="368" r:id="rId3"/>
    <p:sldId id="339" r:id="rId4"/>
    <p:sldId id="340" r:id="rId5"/>
    <p:sldId id="369" r:id="rId6"/>
    <p:sldId id="370" r:id="rId7"/>
    <p:sldId id="344" r:id="rId8"/>
    <p:sldId id="317" r:id="rId9"/>
    <p:sldId id="318" r:id="rId10"/>
    <p:sldId id="319" r:id="rId11"/>
    <p:sldId id="320" r:id="rId12"/>
    <p:sldId id="257" r:id="rId13"/>
    <p:sldId id="258" r:id="rId14"/>
    <p:sldId id="260" r:id="rId15"/>
    <p:sldId id="261" r:id="rId16"/>
    <p:sldId id="301" r:id="rId17"/>
    <p:sldId id="302" r:id="rId18"/>
    <p:sldId id="262" r:id="rId19"/>
    <p:sldId id="268" r:id="rId20"/>
    <p:sldId id="321" r:id="rId21"/>
    <p:sldId id="264" r:id="rId22"/>
    <p:sldId id="323" r:id="rId23"/>
    <p:sldId id="334" r:id="rId24"/>
    <p:sldId id="324" r:id="rId25"/>
    <p:sldId id="322" r:id="rId26"/>
    <p:sldId id="371" r:id="rId27"/>
    <p:sldId id="373" r:id="rId28"/>
    <p:sldId id="372" r:id="rId29"/>
    <p:sldId id="357" r:id="rId30"/>
    <p:sldId id="346" r:id="rId31"/>
    <p:sldId id="347" r:id="rId32"/>
    <p:sldId id="345" r:id="rId33"/>
    <p:sldId id="348" r:id="rId34"/>
    <p:sldId id="349" r:id="rId35"/>
    <p:sldId id="351" r:id="rId36"/>
    <p:sldId id="354" r:id="rId37"/>
    <p:sldId id="353" r:id="rId38"/>
    <p:sldId id="335" r:id="rId39"/>
    <p:sldId id="337" r:id="rId40"/>
    <p:sldId id="358" r:id="rId41"/>
    <p:sldId id="359"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98" autoAdjust="0"/>
    <p:restoredTop sz="82342" autoAdjust="0"/>
  </p:normalViewPr>
  <p:slideViewPr>
    <p:cSldViewPr snapToGrid="0">
      <p:cViewPr varScale="1">
        <p:scale>
          <a:sx n="63" d="100"/>
          <a:sy n="63" d="100"/>
        </p:scale>
        <p:origin x="60" y="588"/>
      </p:cViewPr>
      <p:guideLst/>
    </p:cSldViewPr>
  </p:slideViewPr>
  <p:notesTextViewPr>
    <p:cViewPr>
      <p:scale>
        <a:sx n="200" d="100"/>
        <a:sy n="200" d="100"/>
      </p:scale>
      <p:origin x="0" y="0"/>
    </p:cViewPr>
  </p:notesTextViewPr>
  <p:notesViewPr>
    <p:cSldViewPr snapToGrid="0">
      <p:cViewPr varScale="1">
        <p:scale>
          <a:sx n="83" d="100"/>
          <a:sy n="83" d="100"/>
        </p:scale>
        <p:origin x="244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A8A954-5142-4FF7-B9A2-8CACC2DEE56A}" type="doc">
      <dgm:prSet loTypeId="urn:microsoft.com/office/officeart/2005/8/layout/process1" loCatId="process" qsTypeId="urn:microsoft.com/office/officeart/2005/8/quickstyle/simple1" qsCatId="simple" csTypeId="urn:microsoft.com/office/officeart/2005/8/colors/accent1_2" csCatId="accent1" phldr="1"/>
      <dgm:spPr/>
    </dgm:pt>
    <dgm:pt modelId="{042D7DDF-1A4B-4A79-8764-031A5D2371C4}">
      <dgm:prSet phldrT="[Text]"/>
      <dgm:spPr/>
      <dgm:t>
        <a:bodyPr/>
        <a:lstStyle/>
        <a:p>
          <a:r>
            <a:rPr lang="en-US" dirty="0">
              <a:latin typeface="Arial Black" panose="020B0A04020102020204" pitchFamily="34" charset="0"/>
            </a:rPr>
            <a:t>Democratic National Committee Hacked</a:t>
          </a:r>
        </a:p>
      </dgm:t>
    </dgm:pt>
    <dgm:pt modelId="{2BDA59F8-225B-49DB-A66F-4F8E25ECEF53}" type="parTrans" cxnId="{EB88AB6D-6F17-4592-8599-78874BE8693D}">
      <dgm:prSet/>
      <dgm:spPr/>
      <dgm:t>
        <a:bodyPr/>
        <a:lstStyle/>
        <a:p>
          <a:endParaRPr lang="en-US"/>
        </a:p>
      </dgm:t>
    </dgm:pt>
    <dgm:pt modelId="{17F4C4BE-1199-4565-B392-9699A08831C1}" type="sibTrans" cxnId="{EB88AB6D-6F17-4592-8599-78874BE8693D}">
      <dgm:prSet/>
      <dgm:spPr/>
      <dgm:t>
        <a:bodyPr/>
        <a:lstStyle/>
        <a:p>
          <a:endParaRPr lang="en-US"/>
        </a:p>
      </dgm:t>
    </dgm:pt>
    <dgm:pt modelId="{A4E9D1FA-8411-4B76-A5F9-B985C1ACF611}">
      <dgm:prSet phldrT="[Text]"/>
      <dgm:spPr/>
      <dgm:t>
        <a:bodyPr/>
        <a:lstStyle/>
        <a:p>
          <a:r>
            <a:rPr lang="en-US" dirty="0">
              <a:latin typeface="Arial Black" panose="020B0A04020102020204" pitchFamily="34" charset="0"/>
            </a:rPr>
            <a:t>Russian Intelligence and non-governmental groups</a:t>
          </a:r>
        </a:p>
      </dgm:t>
    </dgm:pt>
    <dgm:pt modelId="{1DD01727-4B5A-4D0D-90AE-B31D19C1AA23}" type="parTrans" cxnId="{EB81693A-FF5D-43ED-AC44-3823DDC44010}">
      <dgm:prSet/>
      <dgm:spPr/>
      <dgm:t>
        <a:bodyPr/>
        <a:lstStyle/>
        <a:p>
          <a:endParaRPr lang="en-US"/>
        </a:p>
      </dgm:t>
    </dgm:pt>
    <dgm:pt modelId="{9949B6F6-85ED-4B8F-9646-CE3208B8FBBA}" type="sibTrans" cxnId="{EB81693A-FF5D-43ED-AC44-3823DDC44010}">
      <dgm:prSet/>
      <dgm:spPr/>
      <dgm:t>
        <a:bodyPr/>
        <a:lstStyle/>
        <a:p>
          <a:endParaRPr lang="en-US"/>
        </a:p>
      </dgm:t>
    </dgm:pt>
    <dgm:pt modelId="{7201CDB5-4F39-4CBE-8F76-2200A0158B56}">
      <dgm:prSet phldrT="[Text]"/>
      <dgm:spPr/>
      <dgm:t>
        <a:bodyPr/>
        <a:lstStyle/>
        <a:p>
          <a:r>
            <a:rPr lang="en-US" dirty="0">
              <a:latin typeface="Arial Black" panose="020B0A04020102020204" pitchFamily="34" charset="0"/>
            </a:rPr>
            <a:t>Wikileaks Releases Emails from </a:t>
          </a:r>
          <a:r>
            <a:rPr lang="en-US" dirty="0" smtClean="0">
              <a:latin typeface="Arial Black" panose="020B0A04020102020204" pitchFamily="34" charset="0"/>
            </a:rPr>
            <a:t>Clinton Campaign</a:t>
          </a:r>
          <a:endParaRPr lang="en-US" dirty="0">
            <a:latin typeface="Arial Black" panose="020B0A04020102020204" pitchFamily="34" charset="0"/>
          </a:endParaRPr>
        </a:p>
      </dgm:t>
    </dgm:pt>
    <dgm:pt modelId="{473D0FBF-B009-4B49-92FE-5D69B4DC5FB5}" type="parTrans" cxnId="{221735A4-7DB4-4AB1-BD1D-24FFA138B477}">
      <dgm:prSet/>
      <dgm:spPr/>
      <dgm:t>
        <a:bodyPr/>
        <a:lstStyle/>
        <a:p>
          <a:endParaRPr lang="en-US"/>
        </a:p>
      </dgm:t>
    </dgm:pt>
    <dgm:pt modelId="{F6CBC156-1EFD-43B9-BADE-FE9461022CC7}" type="sibTrans" cxnId="{221735A4-7DB4-4AB1-BD1D-24FFA138B477}">
      <dgm:prSet/>
      <dgm:spPr/>
      <dgm:t>
        <a:bodyPr/>
        <a:lstStyle/>
        <a:p>
          <a:endParaRPr lang="en-US"/>
        </a:p>
      </dgm:t>
    </dgm:pt>
    <dgm:pt modelId="{B3264202-C234-453F-B88A-0920FCBF073E}" type="pres">
      <dgm:prSet presAssocID="{19A8A954-5142-4FF7-B9A2-8CACC2DEE56A}" presName="Name0" presStyleCnt="0">
        <dgm:presLayoutVars>
          <dgm:dir/>
          <dgm:resizeHandles val="exact"/>
        </dgm:presLayoutVars>
      </dgm:prSet>
      <dgm:spPr/>
    </dgm:pt>
    <dgm:pt modelId="{B010962D-C766-48B0-BFD2-DEE2A428B7A5}" type="pres">
      <dgm:prSet presAssocID="{042D7DDF-1A4B-4A79-8764-031A5D2371C4}" presName="node" presStyleLbl="node1" presStyleIdx="0" presStyleCnt="3" custLinFactNeighborX="-836" custLinFactNeighborY="-51491">
        <dgm:presLayoutVars>
          <dgm:bulletEnabled val="1"/>
        </dgm:presLayoutVars>
      </dgm:prSet>
      <dgm:spPr/>
      <dgm:t>
        <a:bodyPr/>
        <a:lstStyle/>
        <a:p>
          <a:endParaRPr lang="en-US"/>
        </a:p>
      </dgm:t>
    </dgm:pt>
    <dgm:pt modelId="{28874EF5-DFCB-4864-AFE7-827A66B3A956}" type="pres">
      <dgm:prSet presAssocID="{17F4C4BE-1199-4565-B392-9699A08831C1}" presName="sibTrans" presStyleLbl="sibTrans2D1" presStyleIdx="0" presStyleCnt="2"/>
      <dgm:spPr/>
      <dgm:t>
        <a:bodyPr/>
        <a:lstStyle/>
        <a:p>
          <a:endParaRPr lang="en-US"/>
        </a:p>
      </dgm:t>
    </dgm:pt>
    <dgm:pt modelId="{D4C985CC-C55D-40CE-AA48-E1D0932F745E}" type="pres">
      <dgm:prSet presAssocID="{17F4C4BE-1199-4565-B392-9699A08831C1}" presName="connectorText" presStyleLbl="sibTrans2D1" presStyleIdx="0" presStyleCnt="2"/>
      <dgm:spPr/>
      <dgm:t>
        <a:bodyPr/>
        <a:lstStyle/>
        <a:p>
          <a:endParaRPr lang="en-US"/>
        </a:p>
      </dgm:t>
    </dgm:pt>
    <dgm:pt modelId="{8B1AC05C-C7CA-4F2A-992A-521CBC64E3D1}" type="pres">
      <dgm:prSet presAssocID="{A4E9D1FA-8411-4B76-A5F9-B985C1ACF611}" presName="node" presStyleLbl="node1" presStyleIdx="1" presStyleCnt="3" custLinFactNeighborX="-13103" custLinFactNeighborY="-52411">
        <dgm:presLayoutVars>
          <dgm:bulletEnabled val="1"/>
        </dgm:presLayoutVars>
      </dgm:prSet>
      <dgm:spPr/>
      <dgm:t>
        <a:bodyPr/>
        <a:lstStyle/>
        <a:p>
          <a:endParaRPr lang="en-US"/>
        </a:p>
      </dgm:t>
    </dgm:pt>
    <dgm:pt modelId="{9B82AA44-1777-4CB1-AD57-30EF9F1F82A6}" type="pres">
      <dgm:prSet presAssocID="{9949B6F6-85ED-4B8F-9646-CE3208B8FBBA}" presName="sibTrans" presStyleLbl="sibTrans2D1" presStyleIdx="1" presStyleCnt="2"/>
      <dgm:spPr/>
      <dgm:t>
        <a:bodyPr/>
        <a:lstStyle/>
        <a:p>
          <a:endParaRPr lang="en-US"/>
        </a:p>
      </dgm:t>
    </dgm:pt>
    <dgm:pt modelId="{000CAD74-4DD6-4014-AE1C-589E087C81DA}" type="pres">
      <dgm:prSet presAssocID="{9949B6F6-85ED-4B8F-9646-CE3208B8FBBA}" presName="connectorText" presStyleLbl="sibTrans2D1" presStyleIdx="1" presStyleCnt="2"/>
      <dgm:spPr/>
      <dgm:t>
        <a:bodyPr/>
        <a:lstStyle/>
        <a:p>
          <a:endParaRPr lang="en-US"/>
        </a:p>
      </dgm:t>
    </dgm:pt>
    <dgm:pt modelId="{110D9069-8946-412D-B3CD-0DA72A826C71}" type="pres">
      <dgm:prSet presAssocID="{7201CDB5-4F39-4CBE-8F76-2200A0158B56}" presName="node" presStyleLbl="node1" presStyleIdx="2" presStyleCnt="3" custLinFactNeighborX="837" custLinFactNeighborY="-53330">
        <dgm:presLayoutVars>
          <dgm:bulletEnabled val="1"/>
        </dgm:presLayoutVars>
      </dgm:prSet>
      <dgm:spPr/>
      <dgm:t>
        <a:bodyPr/>
        <a:lstStyle/>
        <a:p>
          <a:endParaRPr lang="en-US"/>
        </a:p>
      </dgm:t>
    </dgm:pt>
  </dgm:ptLst>
  <dgm:cxnLst>
    <dgm:cxn modelId="{F2C3819A-6E59-482D-AA95-4E2394EA42C5}" type="presOf" srcId="{9949B6F6-85ED-4B8F-9646-CE3208B8FBBA}" destId="{9B82AA44-1777-4CB1-AD57-30EF9F1F82A6}" srcOrd="0" destOrd="0" presId="urn:microsoft.com/office/officeart/2005/8/layout/process1"/>
    <dgm:cxn modelId="{46930107-CC29-4687-999B-1B268724CE85}" type="presOf" srcId="{042D7DDF-1A4B-4A79-8764-031A5D2371C4}" destId="{B010962D-C766-48B0-BFD2-DEE2A428B7A5}" srcOrd="0" destOrd="0" presId="urn:microsoft.com/office/officeart/2005/8/layout/process1"/>
    <dgm:cxn modelId="{6BC30E31-6D17-487D-8D08-4E0E869E23CD}" type="presOf" srcId="{17F4C4BE-1199-4565-B392-9699A08831C1}" destId="{28874EF5-DFCB-4864-AFE7-827A66B3A956}" srcOrd="0" destOrd="0" presId="urn:microsoft.com/office/officeart/2005/8/layout/process1"/>
    <dgm:cxn modelId="{EB81693A-FF5D-43ED-AC44-3823DDC44010}" srcId="{19A8A954-5142-4FF7-B9A2-8CACC2DEE56A}" destId="{A4E9D1FA-8411-4B76-A5F9-B985C1ACF611}" srcOrd="1" destOrd="0" parTransId="{1DD01727-4B5A-4D0D-90AE-B31D19C1AA23}" sibTransId="{9949B6F6-85ED-4B8F-9646-CE3208B8FBBA}"/>
    <dgm:cxn modelId="{DE15F69E-AECC-48BB-AEE1-8737D8DAF186}" type="presOf" srcId="{7201CDB5-4F39-4CBE-8F76-2200A0158B56}" destId="{110D9069-8946-412D-B3CD-0DA72A826C71}" srcOrd="0" destOrd="0" presId="urn:microsoft.com/office/officeart/2005/8/layout/process1"/>
    <dgm:cxn modelId="{A1852319-0D1D-443B-B5D1-BBD417C0025C}" type="presOf" srcId="{19A8A954-5142-4FF7-B9A2-8CACC2DEE56A}" destId="{B3264202-C234-453F-B88A-0920FCBF073E}" srcOrd="0" destOrd="0" presId="urn:microsoft.com/office/officeart/2005/8/layout/process1"/>
    <dgm:cxn modelId="{EB88AB6D-6F17-4592-8599-78874BE8693D}" srcId="{19A8A954-5142-4FF7-B9A2-8CACC2DEE56A}" destId="{042D7DDF-1A4B-4A79-8764-031A5D2371C4}" srcOrd="0" destOrd="0" parTransId="{2BDA59F8-225B-49DB-A66F-4F8E25ECEF53}" sibTransId="{17F4C4BE-1199-4565-B392-9699A08831C1}"/>
    <dgm:cxn modelId="{A5C3396B-76C0-4ED8-919F-7A9C8ADD7E17}" type="presOf" srcId="{A4E9D1FA-8411-4B76-A5F9-B985C1ACF611}" destId="{8B1AC05C-C7CA-4F2A-992A-521CBC64E3D1}" srcOrd="0" destOrd="0" presId="urn:microsoft.com/office/officeart/2005/8/layout/process1"/>
    <dgm:cxn modelId="{EE1C6A6D-BBB3-459D-87A4-C4E70FE5C2B0}" type="presOf" srcId="{17F4C4BE-1199-4565-B392-9699A08831C1}" destId="{D4C985CC-C55D-40CE-AA48-E1D0932F745E}" srcOrd="1" destOrd="0" presId="urn:microsoft.com/office/officeart/2005/8/layout/process1"/>
    <dgm:cxn modelId="{221735A4-7DB4-4AB1-BD1D-24FFA138B477}" srcId="{19A8A954-5142-4FF7-B9A2-8CACC2DEE56A}" destId="{7201CDB5-4F39-4CBE-8F76-2200A0158B56}" srcOrd="2" destOrd="0" parTransId="{473D0FBF-B009-4B49-92FE-5D69B4DC5FB5}" sibTransId="{F6CBC156-1EFD-43B9-BADE-FE9461022CC7}"/>
    <dgm:cxn modelId="{7BBE28EC-DDEF-4A56-8653-4A0904172DF5}" type="presOf" srcId="{9949B6F6-85ED-4B8F-9646-CE3208B8FBBA}" destId="{000CAD74-4DD6-4014-AE1C-589E087C81DA}" srcOrd="1" destOrd="0" presId="urn:microsoft.com/office/officeart/2005/8/layout/process1"/>
    <dgm:cxn modelId="{EAFA2311-135E-4A95-997C-F8268BEE8747}" type="presParOf" srcId="{B3264202-C234-453F-B88A-0920FCBF073E}" destId="{B010962D-C766-48B0-BFD2-DEE2A428B7A5}" srcOrd="0" destOrd="0" presId="urn:microsoft.com/office/officeart/2005/8/layout/process1"/>
    <dgm:cxn modelId="{944E5720-6B1F-45FF-A116-D0659D02CE95}" type="presParOf" srcId="{B3264202-C234-453F-B88A-0920FCBF073E}" destId="{28874EF5-DFCB-4864-AFE7-827A66B3A956}" srcOrd="1" destOrd="0" presId="urn:microsoft.com/office/officeart/2005/8/layout/process1"/>
    <dgm:cxn modelId="{DBFCC7B5-FB7D-4A3E-BD9B-34F57896B699}" type="presParOf" srcId="{28874EF5-DFCB-4864-AFE7-827A66B3A956}" destId="{D4C985CC-C55D-40CE-AA48-E1D0932F745E}" srcOrd="0" destOrd="0" presId="urn:microsoft.com/office/officeart/2005/8/layout/process1"/>
    <dgm:cxn modelId="{1194D1D9-E27B-49C3-BD24-68ED5A35D733}" type="presParOf" srcId="{B3264202-C234-453F-B88A-0920FCBF073E}" destId="{8B1AC05C-C7CA-4F2A-992A-521CBC64E3D1}" srcOrd="2" destOrd="0" presId="urn:microsoft.com/office/officeart/2005/8/layout/process1"/>
    <dgm:cxn modelId="{FDEE6EA6-C319-4DB1-B41E-DE336024149D}" type="presParOf" srcId="{B3264202-C234-453F-B88A-0920FCBF073E}" destId="{9B82AA44-1777-4CB1-AD57-30EF9F1F82A6}" srcOrd="3" destOrd="0" presId="urn:microsoft.com/office/officeart/2005/8/layout/process1"/>
    <dgm:cxn modelId="{D222A061-80EF-4795-BB98-3F376653AF52}" type="presParOf" srcId="{9B82AA44-1777-4CB1-AD57-30EF9F1F82A6}" destId="{000CAD74-4DD6-4014-AE1C-589E087C81DA}" srcOrd="0" destOrd="0" presId="urn:microsoft.com/office/officeart/2005/8/layout/process1"/>
    <dgm:cxn modelId="{90B3C415-7D22-4B27-9E6D-D25361446840}" type="presParOf" srcId="{B3264202-C234-453F-B88A-0920FCBF073E}" destId="{110D9069-8946-412D-B3CD-0DA72A826C71}" srcOrd="4" destOrd="0" presId="urn:microsoft.com/office/officeart/2005/8/layout/process1"/>
  </dgm:cxnLst>
  <dgm:bg>
    <a:solidFill>
      <a:schemeClr val="tx1">
        <a:lumMod val="65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10962D-C766-48B0-BFD2-DEE2A428B7A5}">
      <dsp:nvSpPr>
        <dsp:cNvPr id="0" name=""/>
        <dsp:cNvSpPr/>
      </dsp:nvSpPr>
      <dsp:spPr>
        <a:xfrm>
          <a:off x="3" y="655902"/>
          <a:ext cx="2132381" cy="17367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latin typeface="Arial Black" panose="020B0A04020102020204" pitchFamily="34" charset="0"/>
            </a:rPr>
            <a:t>Democratic National Committee Hacked</a:t>
          </a:r>
        </a:p>
      </dsp:txBody>
      <dsp:txXfrm>
        <a:off x="50870" y="706769"/>
        <a:ext cx="2030647" cy="1634990"/>
      </dsp:txXfrm>
    </dsp:sp>
    <dsp:sp modelId="{28874EF5-DFCB-4864-AFE7-827A66B3A956}">
      <dsp:nvSpPr>
        <dsp:cNvPr id="0" name=""/>
        <dsp:cNvSpPr/>
      </dsp:nvSpPr>
      <dsp:spPr>
        <a:xfrm rot="21580933">
          <a:off x="2319461" y="1251798"/>
          <a:ext cx="396616" cy="52883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2319462" y="1357894"/>
        <a:ext cx="277631" cy="317298"/>
      </dsp:txXfrm>
    </dsp:sp>
    <dsp:sp modelId="{8B1AC05C-C7CA-4F2A-992A-521CBC64E3D1}">
      <dsp:nvSpPr>
        <dsp:cNvPr id="0" name=""/>
        <dsp:cNvSpPr/>
      </dsp:nvSpPr>
      <dsp:spPr>
        <a:xfrm>
          <a:off x="2880705" y="639925"/>
          <a:ext cx="2132381" cy="17367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latin typeface="Arial Black" panose="020B0A04020102020204" pitchFamily="34" charset="0"/>
            </a:rPr>
            <a:t>Russian Intelligence and non-governmental groups</a:t>
          </a:r>
        </a:p>
      </dsp:txBody>
      <dsp:txXfrm>
        <a:off x="2931572" y="690792"/>
        <a:ext cx="2030647" cy="1634990"/>
      </dsp:txXfrm>
    </dsp:sp>
    <dsp:sp modelId="{9B82AA44-1777-4CB1-AD57-30EF9F1F82A6}">
      <dsp:nvSpPr>
        <dsp:cNvPr id="0" name=""/>
        <dsp:cNvSpPr/>
      </dsp:nvSpPr>
      <dsp:spPr>
        <a:xfrm rot="21582325">
          <a:off x="5256045" y="1235816"/>
          <a:ext cx="515086" cy="52883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5256046" y="1341979"/>
        <a:ext cx="360560" cy="317298"/>
      </dsp:txXfrm>
    </dsp:sp>
    <dsp:sp modelId="{110D9069-8946-412D-B3CD-0DA72A826C71}">
      <dsp:nvSpPr>
        <dsp:cNvPr id="0" name=""/>
        <dsp:cNvSpPr/>
      </dsp:nvSpPr>
      <dsp:spPr>
        <a:xfrm>
          <a:off x="5984935" y="623964"/>
          <a:ext cx="2132381" cy="17367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latin typeface="Arial Black" panose="020B0A04020102020204" pitchFamily="34" charset="0"/>
            </a:rPr>
            <a:t>Wikileaks Releases Emails from </a:t>
          </a:r>
          <a:r>
            <a:rPr lang="en-US" sz="1800" kern="1200" dirty="0" smtClean="0">
              <a:latin typeface="Arial Black" panose="020B0A04020102020204" pitchFamily="34" charset="0"/>
            </a:rPr>
            <a:t>Clinton Campaign</a:t>
          </a:r>
          <a:endParaRPr lang="en-US" sz="1800" kern="1200" dirty="0">
            <a:latin typeface="Arial Black" panose="020B0A04020102020204" pitchFamily="34" charset="0"/>
          </a:endParaRPr>
        </a:p>
      </dsp:txBody>
      <dsp:txXfrm>
        <a:off x="6035802" y="674831"/>
        <a:ext cx="2030647" cy="163499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9988A7-BD27-4E81-9829-60182BE8FE05}" type="datetimeFigureOut">
              <a:rPr lang="en-US" smtClean="0"/>
              <a:t>12/5/2022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2BEF08-9E8C-4081-9FD4-20BB4C132F89}" type="slidenum">
              <a:rPr lang="en-US" smtClean="0"/>
              <a:t>‹#›</a:t>
            </a:fld>
            <a:endParaRPr lang="en-US"/>
          </a:p>
        </p:txBody>
      </p:sp>
    </p:spTree>
    <p:extLst>
      <p:ext uri="{BB962C8B-B14F-4D97-AF65-F5344CB8AC3E}">
        <p14:creationId xmlns:p14="http://schemas.microsoft.com/office/powerpoint/2010/main" val="3232868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30,000 emails</a:t>
            </a:r>
          </a:p>
          <a:p>
            <a:pPr marL="171450" indent="-171450">
              <a:buFont typeface="Arial" panose="020B0604020202020204" pitchFamily="34" charset="0"/>
              <a:buChar char="•"/>
            </a:pPr>
            <a:r>
              <a:rPr lang="en-US" dirty="0"/>
              <a:t>110</a:t>
            </a:r>
            <a:r>
              <a:rPr lang="en-US" baseline="0" dirty="0"/>
              <a:t> had references to classified information</a:t>
            </a:r>
          </a:p>
          <a:p>
            <a:pPr marL="171450" indent="-171450">
              <a:buFont typeface="Arial" panose="020B0604020202020204" pitchFamily="34" charset="0"/>
              <a:buChar char="•"/>
            </a:pPr>
            <a:r>
              <a:rPr lang="en-US" baseline="0" dirty="0"/>
              <a:t>3 emails had classified information in them</a:t>
            </a:r>
          </a:p>
          <a:p>
            <a:pPr marL="171450" indent="-171450">
              <a:buFont typeface="Arial" panose="020B0604020202020204" pitchFamily="34" charset="0"/>
              <a:buChar char="•"/>
            </a:pPr>
            <a:r>
              <a:rPr lang="en-US" baseline="0" dirty="0"/>
              <a:t>All sent by other people to Clinton</a:t>
            </a:r>
            <a:endParaRPr lang="en-US" dirty="0"/>
          </a:p>
          <a:p>
            <a:endParaRPr lang="en-US" dirty="0"/>
          </a:p>
        </p:txBody>
      </p:sp>
      <p:sp>
        <p:nvSpPr>
          <p:cNvPr id="4" name="Slide Number Placeholder 3"/>
          <p:cNvSpPr>
            <a:spLocks noGrp="1"/>
          </p:cNvSpPr>
          <p:nvPr>
            <p:ph type="sldNum" sz="quarter" idx="10"/>
          </p:nvPr>
        </p:nvSpPr>
        <p:spPr/>
        <p:txBody>
          <a:bodyPr/>
          <a:lstStyle/>
          <a:p>
            <a:fld id="{982BEF08-9E8C-4081-9FD4-20BB4C132F89}" type="slidenum">
              <a:rPr lang="en-US" smtClean="0"/>
              <a:t>11</a:t>
            </a:fld>
            <a:endParaRPr lang="en-US"/>
          </a:p>
        </p:txBody>
      </p:sp>
    </p:spTree>
    <p:extLst>
      <p:ext uri="{BB962C8B-B14F-4D97-AF65-F5344CB8AC3E}">
        <p14:creationId xmlns:p14="http://schemas.microsoft.com/office/powerpoint/2010/main" val="1905739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991A8D8-38E4-4AB2-94BA-95EA75412AA1}"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3899177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991A8D8-38E4-4AB2-94BA-95EA75412AA1}"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3093388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991A8D8-38E4-4AB2-94BA-95EA75412AA1}"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199963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991A8D8-38E4-4AB2-94BA-95EA75412AA1}"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1978042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991A8D8-38E4-4AB2-94BA-95EA75412AA1}"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2763851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991A8D8-38E4-4AB2-94BA-95EA75412AA1}"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1548543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991A8D8-38E4-4AB2-94BA-95EA75412AA1}" type="datetimeFigureOut">
              <a:rPr lang="en-US" smtClean="0"/>
              <a:t>12/5/2022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2065346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991A8D8-38E4-4AB2-94BA-95EA75412AA1}" type="datetimeFigureOut">
              <a:rPr lang="en-US" smtClean="0"/>
              <a:t>12/5/2022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3319443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91A8D8-38E4-4AB2-94BA-95EA75412AA1}" type="datetimeFigureOut">
              <a:rPr lang="en-US" smtClean="0"/>
              <a:t>12/5/2022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3563433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991A8D8-38E4-4AB2-94BA-95EA75412AA1}"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697781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991A8D8-38E4-4AB2-94BA-95EA75412AA1}"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242731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91A8D8-38E4-4AB2-94BA-95EA75412AA1}" type="datetimeFigureOut">
              <a:rPr lang="en-US" smtClean="0"/>
              <a:t>12/5/2022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AD055A-AE21-4D30-B818-72502BFCE86E}" type="slidenum">
              <a:rPr lang="en-US" smtClean="0"/>
              <a:t>‹#›</a:t>
            </a:fld>
            <a:endParaRPr lang="en-US"/>
          </a:p>
        </p:txBody>
      </p:sp>
    </p:spTree>
    <p:extLst>
      <p:ext uri="{BB962C8B-B14F-4D97-AF65-F5344CB8AC3E}">
        <p14:creationId xmlns:p14="http://schemas.microsoft.com/office/powerpoint/2010/main" val="20202380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hyperlink" Target="https://foia.state.gov/search/collections.aspx" TargetMode="External"/><Relationship Id="rId3" Type="http://schemas.openxmlformats.org/officeDocument/2006/relationships/hyperlink" Target="https://www.washingtonpost.com/politics/trump-recorded-having-extremely-lewd-conversation-about-women-in-2005/2016/10/07/3b9ce776-8cb4-11e6-bf8a-3d26847eeed4_story.html" TargetMode="External"/><Relationship Id="rId7" Type="http://schemas.openxmlformats.org/officeDocument/2006/relationships/hyperlink" Target="https://int.nyt.com/data/documenthelper/39-justice-department-report-fbi-clinton-comey/5e54a6bfd23e7b94fbad/optimized/full.pdf#page=1"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hyperlink" Target="https://www.fbi.gov/news/pressrel/press-releases/statement-by-fbi-director-james-b-comey-on-the-investigation-of-secretary-hillary-clinton2019s-use-of-a-personal-e-mail-system" TargetMode="External"/><Relationship Id="rId5" Type="http://schemas.openxmlformats.org/officeDocument/2006/relationships/hyperlink" Target="https://assets.documentcloud.org/documents/2842429/ESP-16-03-Final.pdf" TargetMode="External"/><Relationship Id="rId4" Type="http://schemas.openxmlformats.org/officeDocument/2006/relationships/hyperlink" Target="https://www.bbc.com/news/world-us-canada-31806907" TargetMode="External"/><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intelligence.house.gov/uploadedfiles/final_russia_investigation_report.pdf" TargetMode="External"/><Relationship Id="rId7" Type="http://schemas.openxmlformats.org/officeDocument/2006/relationships/image" Target="../media/image27.png"/><Relationship Id="rId2" Type="http://schemas.openxmlformats.org/officeDocument/2006/relationships/hyperlink" Target="https://www.dni.gov/files/documents/ICA_2017_01.pdf" TargetMode="Externa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s://www.intelligence.senate.gov/sites/default/files/documents/Report_Volume4.pdf" TargetMode="External"/><Relationship Id="rId4" Type="http://schemas.openxmlformats.org/officeDocument/2006/relationships/hyperlink" Target="https://www.intelligence.senate.gov/publications/report-select-committee-intelligence-united-states-senate-russian-active-measures" TargetMode="Externa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justice.gov/storage/report.pdf" TargetMode="Externa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nytimes.com/2018/05/27/us/politics/franklin-graham-evangelicals-california.html"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png"/><Relationship Id="rId7" Type="http://schemas.openxmlformats.org/officeDocument/2006/relationships/image" Target="../media/image42.png"/><Relationship Id="rId2" Type="http://schemas.openxmlformats.org/officeDocument/2006/relationships/hyperlink" Target="https://www.nytimes.com/interactive/2019/11/02/us/politics/trump-twitter-presidency.html" TargetMode="External"/><Relationship Id="rId1" Type="http://schemas.openxmlformats.org/officeDocument/2006/relationships/slideLayout" Target="../slideLayouts/slideLayout5.xml"/><Relationship Id="rId6" Type="http://schemas.openxmlformats.org/officeDocument/2006/relationships/hyperlink" Target="https://www.washingtonpost.com/politics/2020/04/22/trumps-strange-quibble-with-his-cdc-directors-quote-reinforces-danger-his-coronavirus-alternate-reality/" TargetMode="External"/><Relationship Id="rId5" Type="http://schemas.openxmlformats.org/officeDocument/2006/relationships/hyperlink" Target="https://www.washingtonpost.com/graphics/politics/trump-claims-database/?itid=lk_interstitial_manual_9" TargetMode="External"/><Relationship Id="rId4" Type="http://schemas.openxmlformats.org/officeDocument/2006/relationships/hyperlink" Target="https://www.politifact.com/personalities/donald-trump/"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oll.libertyfund.org/title/farrand-the-records-of-the-federal-convention-of-1787-vol-1#Farrand_0544-01_457"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hyperlink" Target="https://www.whitehouse.gov/wp-content/uploads/2019/09/Unclassified09.2019.pdf" TargetMode="External"/><Relationship Id="rId2" Type="http://schemas.openxmlformats.org/officeDocument/2006/relationships/hyperlink" Target="https://intelligence.house.gov/uploadedfiles/20190812_-_whistleblower_complaint_unclass.pdf" TargetMode="Externa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hyperlink" Target="https://docs.house.gov/meetings/JU/JU00/20191211/110331/BILLS-116755ih-U1.pdf" TargetMode="External"/><Relationship Id="rId7" Type="http://schemas.openxmlformats.org/officeDocument/2006/relationships/hyperlink" Target="https://www.senate.gov/legislative/LIS/roll_call_lists/roll_call_vote_cfm.cfm?congress=116&amp;session=2&amp;vote=00034" TargetMode="External"/><Relationship Id="rId2" Type="http://schemas.openxmlformats.org/officeDocument/2006/relationships/hyperlink" Target="https://ballotpedia.org/Impeachment_of_Donald_Trump,_2019-2020#U.S._House_vote_on_articles_of_impeachment" TargetMode="External"/><Relationship Id="rId1" Type="http://schemas.openxmlformats.org/officeDocument/2006/relationships/slideLayout" Target="../slideLayouts/slideLayout2.xml"/><Relationship Id="rId6" Type="http://schemas.openxmlformats.org/officeDocument/2006/relationships/hyperlink" Target="https://clerk.house.gov/evs/2019/roll696.xml" TargetMode="External"/><Relationship Id="rId5" Type="http://schemas.openxmlformats.org/officeDocument/2006/relationships/hyperlink" Target="https://www.senate.gov/legislative/LIS/roll_call_lists/roll_call_vote_cfm.cfm?congress=116&amp;session=2&amp;vote=00033" TargetMode="External"/><Relationship Id="rId4" Type="http://schemas.openxmlformats.org/officeDocument/2006/relationships/hyperlink" Target="https://clerk.house.gov/evs/2019/roll695.xml"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clerk.house.gov/evs/2019/roll695.xml" TargetMode="External"/><Relationship Id="rId2" Type="http://schemas.openxmlformats.org/officeDocument/2006/relationships/hyperlink" Target="https://docs.house.gov/meetings/JU/JU00/20191211/110331/BILLS-116755ih-U1.pdf" TargetMode="External"/><Relationship Id="rId1" Type="http://schemas.openxmlformats.org/officeDocument/2006/relationships/slideLayout" Target="../slideLayouts/slideLayout2.xml"/><Relationship Id="rId4" Type="http://schemas.openxmlformats.org/officeDocument/2006/relationships/hyperlink" Target="http://clerk.house.gov/evs/2019/roll696.xm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nbcnews.com/politics/trump-impeachment-inquiry/white-house-refuses-turn-over-documents-democrats-impeachment-inquiry-n1063771" TargetMode="Externa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ballotpedia.org/Impeachment_of_Donald_Trump,_2021#U.S._House_vote_on_article_of_impeachment" TargetMode="External"/><Relationship Id="rId2" Type="http://schemas.openxmlformats.org/officeDocument/2006/relationships/hyperlink" Target="https://ballotpedia.org/Impeachment_of_Donald_Trump,_2021" TargetMode="External"/><Relationship Id="rId1" Type="http://schemas.openxmlformats.org/officeDocument/2006/relationships/slideLayout" Target="../slideLayouts/slideLayout2.xml"/><Relationship Id="rId5" Type="http://schemas.openxmlformats.org/officeDocument/2006/relationships/hyperlink" Target="https://www.senate.gov/legislative/LIS/roll_call_lists/roll_call_vote_cfm.cfm?congress=117&amp;session=1&amp;vote=00059" TargetMode="External"/><Relationship Id="rId4" Type="http://schemas.openxmlformats.org/officeDocument/2006/relationships/hyperlink" Target="https://clerk.house.gov/Votes/202117"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avalon.law.yale.edu/18th_century/fed01.asp"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justsecurity.org/77022/january-6-clearinghouse/" TargetMode="Externa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9093" y="531079"/>
            <a:ext cx="7886700" cy="688812"/>
          </a:xfrm>
        </p:spPr>
        <p:txBody>
          <a:bodyPr>
            <a:normAutofit fontScale="90000"/>
          </a:bodyPr>
          <a:lstStyle/>
          <a:p>
            <a:r>
              <a:rPr lang="en-US" dirty="0">
                <a:latin typeface="Arial Black" panose="020B0A04020102020204" pitchFamily="34" charset="0"/>
              </a:rPr>
              <a:t>Trump</a:t>
            </a:r>
          </a:p>
        </p:txBody>
      </p:sp>
      <p:pic>
        <p:nvPicPr>
          <p:cNvPr id="5" name="Picture 4"/>
          <p:cNvPicPr>
            <a:picLocks noChangeAspect="1"/>
          </p:cNvPicPr>
          <p:nvPr/>
        </p:nvPicPr>
        <p:blipFill>
          <a:blip r:embed="rId2"/>
          <a:stretch>
            <a:fillRect/>
          </a:stretch>
        </p:blipFill>
        <p:spPr>
          <a:xfrm>
            <a:off x="5207433" y="531079"/>
            <a:ext cx="3401495" cy="2362810"/>
          </a:xfrm>
          <a:prstGeom prst="rect">
            <a:avLst/>
          </a:prstGeom>
        </p:spPr>
      </p:pic>
      <p:pic>
        <p:nvPicPr>
          <p:cNvPr id="6" name="Picture 5"/>
          <p:cNvPicPr>
            <a:picLocks noChangeAspect="1"/>
          </p:cNvPicPr>
          <p:nvPr/>
        </p:nvPicPr>
        <p:blipFill>
          <a:blip r:embed="rId3"/>
          <a:stretch>
            <a:fillRect/>
          </a:stretch>
        </p:blipFill>
        <p:spPr>
          <a:xfrm>
            <a:off x="6470942" y="4002157"/>
            <a:ext cx="2137986" cy="2107095"/>
          </a:xfrm>
          <a:prstGeom prst="rect">
            <a:avLst/>
          </a:prstGeom>
        </p:spPr>
      </p:pic>
      <p:pic>
        <p:nvPicPr>
          <p:cNvPr id="7" name="Content Placeholder 6"/>
          <p:cNvPicPr>
            <a:picLocks noGrp="1" noChangeAspect="1"/>
          </p:cNvPicPr>
          <p:nvPr>
            <p:ph idx="1"/>
          </p:nvPr>
        </p:nvPicPr>
        <p:blipFill rotWithShape="1">
          <a:blip r:embed="rId4" cstate="hqprint">
            <a:extLst>
              <a:ext uri="{28A0092B-C50C-407E-A947-70E740481C1C}">
                <a14:useLocalDpi xmlns:a14="http://schemas.microsoft.com/office/drawing/2010/main" val="0"/>
              </a:ext>
            </a:extLst>
          </a:blip>
          <a:srcRect t="31747" b="29271"/>
          <a:stretch/>
        </p:blipFill>
        <p:spPr>
          <a:xfrm>
            <a:off x="409093" y="2690191"/>
            <a:ext cx="5579165" cy="3763617"/>
          </a:xfrm>
        </p:spPr>
      </p:pic>
    </p:spTree>
    <p:extLst>
      <p:ext uri="{BB962C8B-B14F-4D97-AF65-F5344CB8AC3E}">
        <p14:creationId xmlns:p14="http://schemas.microsoft.com/office/powerpoint/2010/main" val="33304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24383-E20F-4155-B106-4DB4BB5D32C5}"/>
              </a:ext>
            </a:extLst>
          </p:cNvPr>
          <p:cNvSpPr>
            <a:spLocks noGrp="1"/>
          </p:cNvSpPr>
          <p:nvPr>
            <p:ph type="title"/>
          </p:nvPr>
        </p:nvSpPr>
        <p:spPr>
          <a:xfrm>
            <a:off x="269208" y="287817"/>
            <a:ext cx="8251940" cy="1011405"/>
          </a:xfrm>
        </p:spPr>
        <p:txBody>
          <a:bodyPr>
            <a:normAutofit/>
          </a:bodyPr>
          <a:lstStyle/>
          <a:p>
            <a:r>
              <a:rPr lang="en-US" sz="3200" b="1" dirty="0">
                <a:latin typeface="Arial Black" panose="020B0A04020102020204" pitchFamily="34" charset="0"/>
              </a:rPr>
              <a:t>Clinton vs. Trump</a:t>
            </a:r>
          </a:p>
        </p:txBody>
      </p:sp>
      <p:pic>
        <p:nvPicPr>
          <p:cNvPr id="4" name="Content Placeholder 3">
            <a:extLst>
              <a:ext uri="{FF2B5EF4-FFF2-40B4-BE49-F238E27FC236}">
                <a16:creationId xmlns:a16="http://schemas.microsoft.com/office/drawing/2014/main" id="{096517CC-79CB-4719-B393-52E158C910F1}"/>
              </a:ext>
            </a:extLst>
          </p:cNvPr>
          <p:cNvPicPr>
            <a:picLocks noGrp="1" noChangeAspect="1"/>
          </p:cNvPicPr>
          <p:nvPr>
            <p:ph idx="1"/>
          </p:nvPr>
        </p:nvPicPr>
        <p:blipFill>
          <a:blip r:embed="rId2"/>
          <a:stretch>
            <a:fillRect/>
          </a:stretch>
        </p:blipFill>
        <p:spPr>
          <a:xfrm>
            <a:off x="269207" y="2154029"/>
            <a:ext cx="5000625" cy="3000375"/>
          </a:xfrm>
          <a:prstGeom prst="rect">
            <a:avLst/>
          </a:prstGeom>
        </p:spPr>
      </p:pic>
      <p:pic>
        <p:nvPicPr>
          <p:cNvPr id="5" name="Picture 4">
            <a:extLst>
              <a:ext uri="{FF2B5EF4-FFF2-40B4-BE49-F238E27FC236}">
                <a16:creationId xmlns:a16="http://schemas.microsoft.com/office/drawing/2014/main" id="{782BE6B2-9857-477C-8973-6B4914F48632}"/>
              </a:ext>
            </a:extLst>
          </p:cNvPr>
          <p:cNvPicPr>
            <a:picLocks noChangeAspect="1"/>
          </p:cNvPicPr>
          <p:nvPr/>
        </p:nvPicPr>
        <p:blipFill>
          <a:blip r:embed="rId3"/>
          <a:stretch>
            <a:fillRect/>
          </a:stretch>
        </p:blipFill>
        <p:spPr>
          <a:xfrm>
            <a:off x="269207" y="5548439"/>
            <a:ext cx="4200525" cy="921544"/>
          </a:xfrm>
          <a:prstGeom prst="rect">
            <a:avLst/>
          </a:prstGeom>
        </p:spPr>
      </p:pic>
      <p:pic>
        <p:nvPicPr>
          <p:cNvPr id="6" name="Picture 5">
            <a:extLst>
              <a:ext uri="{FF2B5EF4-FFF2-40B4-BE49-F238E27FC236}">
                <a16:creationId xmlns:a16="http://schemas.microsoft.com/office/drawing/2014/main" id="{FD634595-75FA-4BCA-AE46-A9C82535A2D1}"/>
              </a:ext>
            </a:extLst>
          </p:cNvPr>
          <p:cNvPicPr>
            <a:picLocks noChangeAspect="1"/>
          </p:cNvPicPr>
          <p:nvPr/>
        </p:nvPicPr>
        <p:blipFill>
          <a:blip r:embed="rId4"/>
          <a:stretch>
            <a:fillRect/>
          </a:stretch>
        </p:blipFill>
        <p:spPr>
          <a:xfrm>
            <a:off x="5325666" y="5008897"/>
            <a:ext cx="3533900" cy="1461086"/>
          </a:xfrm>
          <a:prstGeom prst="rect">
            <a:avLst/>
          </a:prstGeom>
        </p:spPr>
      </p:pic>
      <p:pic>
        <p:nvPicPr>
          <p:cNvPr id="7" name="Picture 6">
            <a:extLst>
              <a:ext uri="{FF2B5EF4-FFF2-40B4-BE49-F238E27FC236}">
                <a16:creationId xmlns:a16="http://schemas.microsoft.com/office/drawing/2014/main" id="{00599C8F-0AA1-40DC-96A5-8513794AE5DF}"/>
              </a:ext>
            </a:extLst>
          </p:cNvPr>
          <p:cNvPicPr>
            <a:picLocks noChangeAspect="1"/>
          </p:cNvPicPr>
          <p:nvPr/>
        </p:nvPicPr>
        <p:blipFill>
          <a:blip r:embed="rId5"/>
          <a:stretch>
            <a:fillRect/>
          </a:stretch>
        </p:blipFill>
        <p:spPr>
          <a:xfrm>
            <a:off x="4277226" y="1299222"/>
            <a:ext cx="4638174" cy="2698270"/>
          </a:xfrm>
          <a:prstGeom prst="rect">
            <a:avLst/>
          </a:prstGeom>
        </p:spPr>
      </p:pic>
    </p:spTree>
    <p:extLst>
      <p:ext uri="{BB962C8B-B14F-4D97-AF65-F5344CB8AC3E}">
        <p14:creationId xmlns:p14="http://schemas.microsoft.com/office/powerpoint/2010/main" val="3553186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FD35406-5C83-4E8F-AC2F-7C4BF9CD8649}"/>
              </a:ext>
            </a:extLst>
          </p:cNvPr>
          <p:cNvSpPr>
            <a:spLocks noGrp="1"/>
          </p:cNvSpPr>
          <p:nvPr>
            <p:ph type="title"/>
          </p:nvPr>
        </p:nvSpPr>
        <p:spPr>
          <a:xfrm>
            <a:off x="342968" y="546070"/>
            <a:ext cx="8226592" cy="686381"/>
          </a:xfrm>
          <a:solidFill>
            <a:schemeClr val="tx1">
              <a:lumMod val="65000"/>
            </a:schemeClr>
          </a:solidFill>
        </p:spPr>
        <p:txBody>
          <a:bodyPr>
            <a:noAutofit/>
          </a:bodyPr>
          <a:lstStyle/>
          <a:p>
            <a:r>
              <a:rPr lang="en-US" sz="4000" b="1" dirty="0">
                <a:solidFill>
                  <a:schemeClr val="bg1"/>
                </a:solidFill>
              </a:rPr>
              <a:t>The Controversies</a:t>
            </a:r>
          </a:p>
        </p:txBody>
      </p:sp>
      <p:sp>
        <p:nvSpPr>
          <p:cNvPr id="3" name="Content Placeholder 2">
            <a:extLst>
              <a:ext uri="{FF2B5EF4-FFF2-40B4-BE49-F238E27FC236}">
                <a16:creationId xmlns:a16="http://schemas.microsoft.com/office/drawing/2014/main" id="{32B59894-BC1B-445D-A813-654DBBB17A11}"/>
              </a:ext>
            </a:extLst>
          </p:cNvPr>
          <p:cNvSpPr>
            <a:spLocks noGrp="1"/>
          </p:cNvSpPr>
          <p:nvPr>
            <p:ph sz="half" idx="1"/>
          </p:nvPr>
        </p:nvSpPr>
        <p:spPr>
          <a:xfrm>
            <a:off x="288759" y="1656522"/>
            <a:ext cx="4226092" cy="1524001"/>
          </a:xfrm>
          <a:solidFill>
            <a:schemeClr val="tx1">
              <a:lumMod val="65000"/>
            </a:schemeClr>
          </a:solidFill>
        </p:spPr>
        <p:txBody>
          <a:bodyPr>
            <a:noAutofit/>
          </a:bodyPr>
          <a:lstStyle/>
          <a:p>
            <a:pPr marL="0" indent="0">
              <a:buNone/>
            </a:pPr>
            <a:r>
              <a:rPr lang="en-US" dirty="0">
                <a:hlinkClick r:id="rId3"/>
              </a:rPr>
              <a:t>Access Hollywood Tape</a:t>
            </a:r>
            <a:endParaRPr lang="en-US" dirty="0"/>
          </a:p>
          <a:p>
            <a:pPr marL="0" indent="0">
              <a:buNone/>
            </a:pPr>
            <a:r>
              <a:rPr lang="en-US" dirty="0"/>
              <a:t>(Trump brags about sexual assault)</a:t>
            </a:r>
            <a:r>
              <a:rPr lang="en-US" sz="1800" dirty="0"/>
              <a:t>	</a:t>
            </a:r>
            <a:r>
              <a:rPr lang="en-US" dirty="0"/>
              <a:t>			</a:t>
            </a:r>
          </a:p>
        </p:txBody>
      </p:sp>
      <p:sp>
        <p:nvSpPr>
          <p:cNvPr id="7" name="Content Placeholder 6">
            <a:extLst>
              <a:ext uri="{FF2B5EF4-FFF2-40B4-BE49-F238E27FC236}">
                <a16:creationId xmlns:a16="http://schemas.microsoft.com/office/drawing/2014/main" id="{A53B23E5-D4B4-4BD2-ACA6-57DE276D7B59}"/>
              </a:ext>
            </a:extLst>
          </p:cNvPr>
          <p:cNvSpPr>
            <a:spLocks noGrp="1"/>
          </p:cNvSpPr>
          <p:nvPr>
            <p:ph sz="half" idx="2"/>
          </p:nvPr>
        </p:nvSpPr>
        <p:spPr>
          <a:xfrm>
            <a:off x="4929808" y="1656522"/>
            <a:ext cx="3925433" cy="4837043"/>
          </a:xfrm>
          <a:solidFill>
            <a:schemeClr val="tx1">
              <a:lumMod val="65000"/>
            </a:schemeClr>
          </a:solidFill>
        </p:spPr>
        <p:txBody>
          <a:bodyPr>
            <a:normAutofit fontScale="92500" lnSpcReduction="10000"/>
          </a:bodyPr>
          <a:lstStyle/>
          <a:p>
            <a:pPr marL="0" indent="0">
              <a:buNone/>
            </a:pPr>
            <a:r>
              <a:rPr lang="en-US" sz="3225" b="1" dirty="0"/>
              <a:t>Clinton Emails</a:t>
            </a:r>
          </a:p>
          <a:p>
            <a:pPr marL="0" indent="0">
              <a:buNone/>
            </a:pPr>
            <a:r>
              <a:rPr lang="en-US" sz="1950" dirty="0">
                <a:latin typeface="+mj-lt"/>
              </a:rPr>
              <a:t>(Investigated: Neither FBI nor Congress decides to take action)</a:t>
            </a:r>
          </a:p>
          <a:p>
            <a:r>
              <a:rPr lang="en-US" b="1" dirty="0">
                <a:hlinkClick r:id="rId4"/>
              </a:rPr>
              <a:t>Summary of the issue</a:t>
            </a:r>
            <a:endParaRPr lang="en-US" b="1" dirty="0"/>
          </a:p>
          <a:p>
            <a:r>
              <a:rPr lang="en-US" b="1" dirty="0"/>
              <a:t>State Department </a:t>
            </a:r>
            <a:r>
              <a:rPr lang="en-US" b="1" dirty="0">
                <a:hlinkClick r:id="rId5"/>
              </a:rPr>
              <a:t>Inspector General Report </a:t>
            </a:r>
            <a:r>
              <a:rPr lang="en-US" b="1" dirty="0"/>
              <a:t>on the Emails, May 2016</a:t>
            </a:r>
          </a:p>
          <a:p>
            <a:r>
              <a:rPr lang="en-US" b="1" dirty="0">
                <a:hlinkClick r:id="rId6"/>
              </a:rPr>
              <a:t>Comey Statement July 2016</a:t>
            </a:r>
            <a:endParaRPr lang="en-US" b="1" dirty="0"/>
          </a:p>
          <a:p>
            <a:r>
              <a:rPr lang="en-US" b="1" dirty="0">
                <a:hlinkClick r:id="rId7"/>
              </a:rPr>
              <a:t>Inspector General’s Report</a:t>
            </a:r>
            <a:r>
              <a:rPr lang="en-US" b="1" dirty="0"/>
              <a:t> (June 2018)</a:t>
            </a:r>
          </a:p>
          <a:p>
            <a:r>
              <a:rPr lang="en-US" b="1" dirty="0">
                <a:hlinkClick r:id="rId8"/>
              </a:rPr>
              <a:t>The Actual Emails</a:t>
            </a:r>
            <a:endParaRPr lang="en-US" b="1" dirty="0"/>
          </a:p>
          <a:p>
            <a:endParaRPr lang="en-US" dirty="0"/>
          </a:p>
        </p:txBody>
      </p:sp>
      <p:pic>
        <p:nvPicPr>
          <p:cNvPr id="9" name="Picture 8">
            <a:extLst>
              <a:ext uri="{FF2B5EF4-FFF2-40B4-BE49-F238E27FC236}">
                <a16:creationId xmlns:a16="http://schemas.microsoft.com/office/drawing/2014/main" id="{79CCFEC0-C01F-4A32-86FE-ECBDEB5AB7BA}"/>
              </a:ext>
            </a:extLst>
          </p:cNvPr>
          <p:cNvPicPr>
            <a:picLocks noChangeAspect="1"/>
          </p:cNvPicPr>
          <p:nvPr/>
        </p:nvPicPr>
        <p:blipFill>
          <a:blip r:embed="rId9"/>
          <a:stretch>
            <a:fillRect/>
          </a:stretch>
        </p:blipFill>
        <p:spPr>
          <a:xfrm>
            <a:off x="342968" y="3604594"/>
            <a:ext cx="4171883" cy="2780099"/>
          </a:xfrm>
          <a:prstGeom prst="rect">
            <a:avLst/>
          </a:prstGeom>
        </p:spPr>
      </p:pic>
    </p:spTree>
    <p:extLst>
      <p:ext uri="{BB962C8B-B14F-4D97-AF65-F5344CB8AC3E}">
        <p14:creationId xmlns:p14="http://schemas.microsoft.com/office/powerpoint/2010/main" val="292631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628C8-9368-4BE2-B456-CE5455F36863}"/>
              </a:ext>
            </a:extLst>
          </p:cNvPr>
          <p:cNvSpPr>
            <a:spLocks noGrp="1"/>
          </p:cNvSpPr>
          <p:nvPr>
            <p:ph type="title"/>
          </p:nvPr>
        </p:nvSpPr>
        <p:spPr>
          <a:xfrm>
            <a:off x="469624" y="481738"/>
            <a:ext cx="7886700" cy="620146"/>
          </a:xfrm>
        </p:spPr>
        <p:txBody>
          <a:bodyPr>
            <a:normAutofit fontScale="90000"/>
          </a:bodyPr>
          <a:lstStyle/>
          <a:p>
            <a:r>
              <a:rPr lang="en-US" dirty="0">
                <a:latin typeface="Arial Black" panose="020B0A04020102020204" pitchFamily="34" charset="0"/>
              </a:rPr>
              <a:t>2016 Election</a:t>
            </a:r>
          </a:p>
        </p:txBody>
      </p:sp>
      <p:pic>
        <p:nvPicPr>
          <p:cNvPr id="4" name="Content Placeholder 3">
            <a:extLst>
              <a:ext uri="{FF2B5EF4-FFF2-40B4-BE49-F238E27FC236}">
                <a16:creationId xmlns:a16="http://schemas.microsoft.com/office/drawing/2014/main" id="{E6BEFC39-B7E6-4815-AED9-1CB4E382980D}"/>
              </a:ext>
            </a:extLst>
          </p:cNvPr>
          <p:cNvPicPr>
            <a:picLocks noGrp="1" noChangeAspect="1"/>
          </p:cNvPicPr>
          <p:nvPr>
            <p:ph idx="1"/>
          </p:nvPr>
        </p:nvPicPr>
        <p:blipFill>
          <a:blip r:embed="rId2"/>
          <a:stretch>
            <a:fillRect/>
          </a:stretch>
        </p:blipFill>
        <p:spPr>
          <a:xfrm>
            <a:off x="689113" y="1470991"/>
            <a:ext cx="7938052" cy="4823792"/>
          </a:xfrm>
          <a:prstGeom prst="rect">
            <a:avLst/>
          </a:prstGeom>
        </p:spPr>
      </p:pic>
    </p:spTree>
    <p:extLst>
      <p:ext uri="{BB962C8B-B14F-4D97-AF65-F5344CB8AC3E}">
        <p14:creationId xmlns:p14="http://schemas.microsoft.com/office/powerpoint/2010/main" val="2733775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D935F-0A2A-401B-B0F8-79077C2282C5}"/>
              </a:ext>
            </a:extLst>
          </p:cNvPr>
          <p:cNvSpPr>
            <a:spLocks noGrp="1"/>
          </p:cNvSpPr>
          <p:nvPr>
            <p:ph type="title"/>
          </p:nvPr>
        </p:nvSpPr>
        <p:spPr>
          <a:xfrm>
            <a:off x="628650" y="365126"/>
            <a:ext cx="7886700" cy="946839"/>
          </a:xfrm>
        </p:spPr>
        <p:txBody>
          <a:bodyPr/>
          <a:lstStyle/>
          <a:p>
            <a:r>
              <a:rPr lang="en-US" dirty="0">
                <a:latin typeface="Arial Black" panose="020B0A04020102020204" pitchFamily="34" charset="0"/>
              </a:rPr>
              <a:t>2016 Election by County</a:t>
            </a:r>
          </a:p>
        </p:txBody>
      </p:sp>
      <p:pic>
        <p:nvPicPr>
          <p:cNvPr id="4" name="Content Placeholder 3">
            <a:extLst>
              <a:ext uri="{FF2B5EF4-FFF2-40B4-BE49-F238E27FC236}">
                <a16:creationId xmlns:a16="http://schemas.microsoft.com/office/drawing/2014/main" id="{63D95D08-79CB-4FF5-AF86-30C19EB75D7A}"/>
              </a:ext>
            </a:extLst>
          </p:cNvPr>
          <p:cNvPicPr>
            <a:picLocks noGrp="1" noChangeAspect="1"/>
          </p:cNvPicPr>
          <p:nvPr>
            <p:ph idx="1"/>
          </p:nvPr>
        </p:nvPicPr>
        <p:blipFill>
          <a:blip r:embed="rId2"/>
          <a:stretch>
            <a:fillRect/>
          </a:stretch>
        </p:blipFill>
        <p:spPr>
          <a:xfrm>
            <a:off x="628650" y="1470991"/>
            <a:ext cx="7886700" cy="4678018"/>
          </a:xfrm>
          <a:prstGeom prst="rect">
            <a:avLst/>
          </a:prstGeom>
          <a:solidFill>
            <a:srgbClr val="0070C0"/>
          </a:solidFill>
        </p:spPr>
      </p:pic>
    </p:spTree>
    <p:extLst>
      <p:ext uri="{BB962C8B-B14F-4D97-AF65-F5344CB8AC3E}">
        <p14:creationId xmlns:p14="http://schemas.microsoft.com/office/powerpoint/2010/main" val="2028872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29423-0B51-41F2-B0EF-499670D91426}"/>
              </a:ext>
            </a:extLst>
          </p:cNvPr>
          <p:cNvSpPr>
            <a:spLocks noGrp="1"/>
          </p:cNvSpPr>
          <p:nvPr>
            <p:ph type="title"/>
          </p:nvPr>
        </p:nvSpPr>
        <p:spPr/>
        <p:txBody>
          <a:bodyPr/>
          <a:lstStyle/>
          <a:p>
            <a:r>
              <a:rPr lang="en-US" b="1" dirty="0">
                <a:latin typeface="Arial Black" panose="020B0A04020102020204" pitchFamily="34" charset="0"/>
              </a:rPr>
              <a:t>2016 By the Numbers</a:t>
            </a:r>
          </a:p>
        </p:txBody>
      </p:sp>
      <p:graphicFrame>
        <p:nvGraphicFramePr>
          <p:cNvPr id="18" name="Content Placeholder 17">
            <a:extLst>
              <a:ext uri="{FF2B5EF4-FFF2-40B4-BE49-F238E27FC236}">
                <a16:creationId xmlns:a16="http://schemas.microsoft.com/office/drawing/2014/main" id="{87B890E8-9D68-4FDC-A0F9-5B6C18D96533}"/>
              </a:ext>
            </a:extLst>
          </p:cNvPr>
          <p:cNvGraphicFramePr>
            <a:graphicFrameLocks noGrp="1"/>
          </p:cNvGraphicFramePr>
          <p:nvPr>
            <p:ph idx="1"/>
            <p:extLst>
              <p:ext uri="{D42A27DB-BD31-4B8C-83A1-F6EECF244321}">
                <p14:modId xmlns:p14="http://schemas.microsoft.com/office/powerpoint/2010/main" val="2494345679"/>
              </p:ext>
            </p:extLst>
          </p:nvPr>
        </p:nvGraphicFramePr>
        <p:xfrm>
          <a:off x="628650" y="1690687"/>
          <a:ext cx="7886700" cy="4484826"/>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460672665"/>
                    </a:ext>
                  </a:extLst>
                </a:gridCol>
                <a:gridCol w="3943350">
                  <a:extLst>
                    <a:ext uri="{9D8B030D-6E8A-4147-A177-3AD203B41FA5}">
                      <a16:colId xmlns:a16="http://schemas.microsoft.com/office/drawing/2014/main" val="2513539855"/>
                    </a:ext>
                  </a:extLst>
                </a:gridCol>
              </a:tblGrid>
              <a:tr h="747471">
                <a:tc>
                  <a:txBody>
                    <a:bodyPr/>
                    <a:lstStyle/>
                    <a:p>
                      <a:r>
                        <a:rPr lang="en-US" sz="2400" dirty="0">
                          <a:latin typeface="Arial Black" panose="020B0A04020102020204" pitchFamily="34" charset="0"/>
                        </a:rPr>
                        <a:t>Candidate</a:t>
                      </a:r>
                    </a:p>
                  </a:txBody>
                  <a:tcPr marL="68580" marR="68580" marT="34290" marB="34290"/>
                </a:tc>
                <a:tc>
                  <a:txBody>
                    <a:bodyPr/>
                    <a:lstStyle/>
                    <a:p>
                      <a:r>
                        <a:rPr lang="en-US" sz="2400" dirty="0">
                          <a:latin typeface="Arial Black" panose="020B0A04020102020204" pitchFamily="34" charset="0"/>
                        </a:rPr>
                        <a:t>Popular Vote</a:t>
                      </a:r>
                    </a:p>
                  </a:txBody>
                  <a:tcPr marL="68580" marR="68580" marT="34290" marB="34290"/>
                </a:tc>
                <a:extLst>
                  <a:ext uri="{0D108BD9-81ED-4DB2-BD59-A6C34878D82A}">
                    <a16:rowId xmlns:a16="http://schemas.microsoft.com/office/drawing/2014/main" val="2652056114"/>
                  </a:ext>
                </a:extLst>
              </a:tr>
              <a:tr h="747471">
                <a:tc>
                  <a:txBody>
                    <a:bodyPr/>
                    <a:lstStyle/>
                    <a:p>
                      <a:r>
                        <a:rPr lang="en-US" sz="2400" dirty="0">
                          <a:latin typeface="Arial Black" panose="020B0A04020102020204" pitchFamily="34" charset="0"/>
                        </a:rPr>
                        <a:t>Donald Trump</a:t>
                      </a:r>
                    </a:p>
                  </a:txBody>
                  <a:tcPr marL="68580" marR="68580" marT="34290" marB="34290"/>
                </a:tc>
                <a:tc>
                  <a:txBody>
                    <a:bodyPr/>
                    <a:lstStyle/>
                    <a:p>
                      <a:r>
                        <a:rPr lang="en-US" sz="2400" b="0" i="0" kern="1200" dirty="0">
                          <a:solidFill>
                            <a:schemeClr val="dk1"/>
                          </a:solidFill>
                          <a:effectLst/>
                          <a:latin typeface="Arial Black" panose="020B0A04020102020204" pitchFamily="34" charset="0"/>
                          <a:ea typeface="+mn-ea"/>
                          <a:cs typeface="+mn-cs"/>
                        </a:rPr>
                        <a:t>62,980,160</a:t>
                      </a:r>
                      <a:endParaRPr lang="en-US" sz="2400" dirty="0">
                        <a:latin typeface="Arial Black" panose="020B0A04020102020204" pitchFamily="34" charset="0"/>
                      </a:endParaRPr>
                    </a:p>
                  </a:txBody>
                  <a:tcPr marL="68580" marR="68580" marT="34290" marB="34290"/>
                </a:tc>
                <a:extLst>
                  <a:ext uri="{0D108BD9-81ED-4DB2-BD59-A6C34878D82A}">
                    <a16:rowId xmlns:a16="http://schemas.microsoft.com/office/drawing/2014/main" val="503345397"/>
                  </a:ext>
                </a:extLst>
              </a:tr>
              <a:tr h="747471">
                <a:tc>
                  <a:txBody>
                    <a:bodyPr/>
                    <a:lstStyle/>
                    <a:p>
                      <a:r>
                        <a:rPr lang="en-US" sz="2400" dirty="0">
                          <a:latin typeface="Arial Black" panose="020B0A04020102020204" pitchFamily="34" charset="0"/>
                        </a:rPr>
                        <a:t>Hillary Clinton</a:t>
                      </a:r>
                    </a:p>
                  </a:txBody>
                  <a:tcPr marL="68580" marR="68580" marT="34290" marB="34290"/>
                </a:tc>
                <a:tc>
                  <a:txBody>
                    <a:bodyPr/>
                    <a:lstStyle/>
                    <a:p>
                      <a:r>
                        <a:rPr lang="en-US" sz="2400" dirty="0">
                          <a:latin typeface="Arial Black" panose="020B0A04020102020204" pitchFamily="34" charset="0"/>
                        </a:rPr>
                        <a:t>65,845,063</a:t>
                      </a:r>
                    </a:p>
                  </a:txBody>
                  <a:tcPr marL="68580" marR="68580" marT="34290" marB="34290"/>
                </a:tc>
                <a:extLst>
                  <a:ext uri="{0D108BD9-81ED-4DB2-BD59-A6C34878D82A}">
                    <a16:rowId xmlns:a16="http://schemas.microsoft.com/office/drawing/2014/main" val="861111685"/>
                  </a:ext>
                </a:extLst>
              </a:tr>
              <a:tr h="747471">
                <a:tc>
                  <a:txBody>
                    <a:bodyPr/>
                    <a:lstStyle/>
                    <a:p>
                      <a:r>
                        <a:rPr lang="en-US" sz="2400" dirty="0">
                          <a:latin typeface="Arial Black" panose="020B0A04020102020204" pitchFamily="34" charset="0"/>
                        </a:rPr>
                        <a:t>Gary Johnson</a:t>
                      </a:r>
                    </a:p>
                  </a:txBody>
                  <a:tcPr marL="68580" marR="68580" marT="34290" marB="34290"/>
                </a:tc>
                <a:tc>
                  <a:txBody>
                    <a:bodyPr/>
                    <a:lstStyle/>
                    <a:p>
                      <a:r>
                        <a:rPr lang="en-US" sz="2400" dirty="0">
                          <a:latin typeface="Arial Black" panose="020B0A04020102020204" pitchFamily="34" charset="0"/>
                        </a:rPr>
                        <a:t>4,488,931</a:t>
                      </a:r>
                    </a:p>
                  </a:txBody>
                  <a:tcPr marL="68580" marR="68580" marT="34290" marB="34290"/>
                </a:tc>
                <a:extLst>
                  <a:ext uri="{0D108BD9-81ED-4DB2-BD59-A6C34878D82A}">
                    <a16:rowId xmlns:a16="http://schemas.microsoft.com/office/drawing/2014/main" val="190152144"/>
                  </a:ext>
                </a:extLst>
              </a:tr>
              <a:tr h="747471">
                <a:tc>
                  <a:txBody>
                    <a:bodyPr/>
                    <a:lstStyle/>
                    <a:p>
                      <a:r>
                        <a:rPr lang="en-US" sz="2400" dirty="0">
                          <a:latin typeface="Arial Black" panose="020B0A04020102020204" pitchFamily="34" charset="0"/>
                        </a:rPr>
                        <a:t>Jill Stein</a:t>
                      </a:r>
                    </a:p>
                  </a:txBody>
                  <a:tcPr marL="68580" marR="68580" marT="34290" marB="34290"/>
                </a:tc>
                <a:tc>
                  <a:txBody>
                    <a:bodyPr/>
                    <a:lstStyle/>
                    <a:p>
                      <a:r>
                        <a:rPr lang="en-US" sz="2400" dirty="0">
                          <a:latin typeface="Arial Black" panose="020B0A04020102020204" pitchFamily="34" charset="0"/>
                        </a:rPr>
                        <a:t>1,457,050</a:t>
                      </a:r>
                    </a:p>
                  </a:txBody>
                  <a:tcPr marL="68580" marR="68580" marT="34290" marB="34290"/>
                </a:tc>
                <a:extLst>
                  <a:ext uri="{0D108BD9-81ED-4DB2-BD59-A6C34878D82A}">
                    <a16:rowId xmlns:a16="http://schemas.microsoft.com/office/drawing/2014/main" val="868381029"/>
                  </a:ext>
                </a:extLst>
              </a:tr>
              <a:tr h="747471">
                <a:tc>
                  <a:txBody>
                    <a:bodyPr/>
                    <a:lstStyle/>
                    <a:p>
                      <a:r>
                        <a:rPr lang="en-US" sz="2400" dirty="0">
                          <a:latin typeface="Arial Black" panose="020B0A04020102020204" pitchFamily="34" charset="0"/>
                        </a:rPr>
                        <a:t>Evan McMullen</a:t>
                      </a:r>
                    </a:p>
                  </a:txBody>
                  <a:tcPr marL="68580" marR="68580" marT="34290" marB="34290"/>
                </a:tc>
                <a:tc>
                  <a:txBody>
                    <a:bodyPr/>
                    <a:lstStyle/>
                    <a:p>
                      <a:r>
                        <a:rPr lang="en-US" sz="2400" dirty="0">
                          <a:latin typeface="Arial Black" panose="020B0A04020102020204" pitchFamily="34" charset="0"/>
                        </a:rPr>
                        <a:t>728,830</a:t>
                      </a:r>
                    </a:p>
                  </a:txBody>
                  <a:tcPr marL="68580" marR="68580" marT="34290" marB="34290"/>
                </a:tc>
                <a:extLst>
                  <a:ext uri="{0D108BD9-81ED-4DB2-BD59-A6C34878D82A}">
                    <a16:rowId xmlns:a16="http://schemas.microsoft.com/office/drawing/2014/main" val="118594981"/>
                  </a:ext>
                </a:extLst>
              </a:tr>
            </a:tbl>
          </a:graphicData>
        </a:graphic>
      </p:graphicFrame>
    </p:spTree>
    <p:extLst>
      <p:ext uri="{BB962C8B-B14F-4D97-AF65-F5344CB8AC3E}">
        <p14:creationId xmlns:p14="http://schemas.microsoft.com/office/powerpoint/2010/main" val="2672244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DEBC0-36C8-4CFD-BB0E-392B26B46F3F}"/>
              </a:ext>
            </a:extLst>
          </p:cNvPr>
          <p:cNvSpPr>
            <a:spLocks noGrp="1"/>
          </p:cNvSpPr>
          <p:nvPr>
            <p:ph type="title"/>
          </p:nvPr>
        </p:nvSpPr>
        <p:spPr>
          <a:xfrm>
            <a:off x="474345" y="494990"/>
            <a:ext cx="7886700" cy="654195"/>
          </a:xfrm>
        </p:spPr>
        <p:txBody>
          <a:bodyPr>
            <a:normAutofit/>
          </a:bodyPr>
          <a:lstStyle/>
          <a:p>
            <a:r>
              <a:rPr lang="en-US" sz="2700" dirty="0">
                <a:latin typeface="Arial Black" panose="020B0A04020102020204" pitchFamily="34" charset="0"/>
              </a:rPr>
              <a:t>States that Voted for Obama and Trump</a:t>
            </a:r>
          </a:p>
        </p:txBody>
      </p:sp>
      <p:sp>
        <p:nvSpPr>
          <p:cNvPr id="3" name="Content Placeholder 2">
            <a:extLst>
              <a:ext uri="{FF2B5EF4-FFF2-40B4-BE49-F238E27FC236}">
                <a16:creationId xmlns:a16="http://schemas.microsoft.com/office/drawing/2014/main" id="{D1E0E733-6CDE-44B2-84AE-0CCE9950294A}"/>
              </a:ext>
            </a:extLst>
          </p:cNvPr>
          <p:cNvSpPr>
            <a:spLocks noGrp="1"/>
          </p:cNvSpPr>
          <p:nvPr>
            <p:ph idx="1"/>
          </p:nvPr>
        </p:nvSpPr>
        <p:spPr>
          <a:xfrm>
            <a:off x="320040" y="1457740"/>
            <a:ext cx="8195310" cy="5102086"/>
          </a:xfrm>
        </p:spPr>
        <p:txBody>
          <a:bodyPr>
            <a:normAutofit/>
          </a:bodyPr>
          <a:lstStyle/>
          <a:p>
            <a:r>
              <a:rPr lang="en-US" sz="2700" dirty="0">
                <a:latin typeface="Arial Black" panose="020B0A04020102020204" pitchFamily="34" charset="0"/>
              </a:rPr>
              <a:t>Florida</a:t>
            </a:r>
          </a:p>
          <a:p>
            <a:r>
              <a:rPr lang="en-US" sz="2700" dirty="0">
                <a:latin typeface="Arial Black" panose="020B0A04020102020204" pitchFamily="34" charset="0"/>
              </a:rPr>
              <a:t>Michigan</a:t>
            </a:r>
          </a:p>
          <a:p>
            <a:r>
              <a:rPr lang="en-US" sz="2700" dirty="0">
                <a:latin typeface="Arial Black" panose="020B0A04020102020204" pitchFamily="34" charset="0"/>
              </a:rPr>
              <a:t>Iowa</a:t>
            </a:r>
          </a:p>
          <a:p>
            <a:r>
              <a:rPr lang="en-US" sz="2700" dirty="0">
                <a:latin typeface="Arial Black" panose="020B0A04020102020204" pitchFamily="34" charset="0"/>
              </a:rPr>
              <a:t>Ohio</a:t>
            </a:r>
          </a:p>
          <a:p>
            <a:r>
              <a:rPr lang="en-US" sz="2700" dirty="0">
                <a:latin typeface="Arial Black" panose="020B0A04020102020204" pitchFamily="34" charset="0"/>
              </a:rPr>
              <a:t>Pennsylvania</a:t>
            </a:r>
          </a:p>
          <a:p>
            <a:r>
              <a:rPr lang="en-US" sz="2700" dirty="0">
                <a:latin typeface="Arial Black" panose="020B0A04020102020204" pitchFamily="34" charset="0"/>
              </a:rPr>
              <a:t>Wisconsin</a:t>
            </a:r>
          </a:p>
        </p:txBody>
      </p:sp>
      <p:pic>
        <p:nvPicPr>
          <p:cNvPr id="4" name="Picture 3">
            <a:extLst>
              <a:ext uri="{FF2B5EF4-FFF2-40B4-BE49-F238E27FC236}">
                <a16:creationId xmlns:a16="http://schemas.microsoft.com/office/drawing/2014/main" id="{507F273B-5FE9-413E-AEDF-C74AAF1992F9}"/>
              </a:ext>
            </a:extLst>
          </p:cNvPr>
          <p:cNvPicPr>
            <a:picLocks noChangeAspect="1"/>
          </p:cNvPicPr>
          <p:nvPr/>
        </p:nvPicPr>
        <p:blipFill>
          <a:blip r:embed="rId2"/>
          <a:stretch>
            <a:fillRect/>
          </a:stretch>
        </p:blipFill>
        <p:spPr>
          <a:xfrm>
            <a:off x="3366655" y="1457739"/>
            <a:ext cx="5148695" cy="4903304"/>
          </a:xfrm>
          <a:prstGeom prst="rect">
            <a:avLst/>
          </a:prstGeom>
        </p:spPr>
      </p:pic>
    </p:spTree>
    <p:extLst>
      <p:ext uri="{BB962C8B-B14F-4D97-AF65-F5344CB8AC3E}">
        <p14:creationId xmlns:p14="http://schemas.microsoft.com/office/powerpoint/2010/main" val="1515061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7650" name="Title 6"/>
          <p:cNvSpPr>
            <a:spLocks noGrp="1"/>
          </p:cNvSpPr>
          <p:nvPr>
            <p:ph type="title"/>
          </p:nvPr>
        </p:nvSpPr>
        <p:spPr>
          <a:xfrm>
            <a:off x="325041" y="362468"/>
            <a:ext cx="7886700" cy="583451"/>
          </a:xfrm>
        </p:spPr>
        <p:txBody>
          <a:bodyPr>
            <a:normAutofit fontScale="90000"/>
          </a:bodyPr>
          <a:lstStyle/>
          <a:p>
            <a:pPr algn="ctr"/>
            <a:r>
              <a:rPr lang="en-US" altLang="en-US" b="1" dirty="0">
                <a:latin typeface="Arial Black" panose="020B0A04020102020204" pitchFamily="34" charset="0"/>
              </a:rPr>
              <a:t>2016 Coalitions? </a:t>
            </a:r>
            <a:r>
              <a:rPr lang="en-US" altLang="en-US" sz="2700" b="1" dirty="0">
                <a:latin typeface="Arial Black" panose="020B0A04020102020204" pitchFamily="34" charset="0"/>
              </a:rPr>
              <a:t>(reference only)</a:t>
            </a:r>
          </a:p>
        </p:txBody>
      </p:sp>
      <p:sp>
        <p:nvSpPr>
          <p:cNvPr id="27651" name="Text Placeholder 7"/>
          <p:cNvSpPr>
            <a:spLocks noGrp="1"/>
          </p:cNvSpPr>
          <p:nvPr>
            <p:ph type="body" idx="1"/>
          </p:nvPr>
        </p:nvSpPr>
        <p:spPr>
          <a:xfrm>
            <a:off x="119008" y="1331149"/>
            <a:ext cx="3067947" cy="650556"/>
          </a:xfrm>
        </p:spPr>
        <p:txBody>
          <a:bodyPr>
            <a:normAutofit fontScale="70000" lnSpcReduction="20000"/>
          </a:bodyPr>
          <a:lstStyle/>
          <a:p>
            <a:r>
              <a:rPr lang="en-US" altLang="en-US" sz="2850" dirty="0"/>
              <a:t>Obama/</a:t>
            </a:r>
          </a:p>
          <a:p>
            <a:r>
              <a:rPr lang="en-US" altLang="en-US" sz="2850" dirty="0"/>
              <a:t>Clinton Coalition</a:t>
            </a:r>
            <a:r>
              <a:rPr lang="en-US" altLang="en-US" dirty="0"/>
              <a:t>	</a:t>
            </a:r>
          </a:p>
        </p:txBody>
      </p:sp>
      <p:sp>
        <p:nvSpPr>
          <p:cNvPr id="27652" name="Content Placeholder 5"/>
          <p:cNvSpPr>
            <a:spLocks noGrp="1"/>
          </p:cNvSpPr>
          <p:nvPr>
            <p:ph sz="half" idx="2"/>
          </p:nvPr>
        </p:nvSpPr>
        <p:spPr>
          <a:xfrm>
            <a:off x="119008" y="2239617"/>
            <a:ext cx="2793626" cy="4055166"/>
          </a:xfrm>
        </p:spPr>
        <p:txBody>
          <a:bodyPr>
            <a:normAutofit/>
          </a:bodyPr>
          <a:lstStyle/>
          <a:p>
            <a:r>
              <a:rPr lang="en-US" altLang="en-US" sz="1800" b="1" dirty="0">
                <a:latin typeface="Arial Black" panose="020B0A04020102020204" pitchFamily="34" charset="0"/>
              </a:rPr>
              <a:t>Non-white Women</a:t>
            </a:r>
          </a:p>
          <a:p>
            <a:r>
              <a:rPr lang="en-US" altLang="en-US" sz="1800" b="1" dirty="0">
                <a:latin typeface="Arial Black" panose="020B0A04020102020204" pitchFamily="34" charset="0"/>
              </a:rPr>
              <a:t>New England</a:t>
            </a:r>
          </a:p>
          <a:p>
            <a:r>
              <a:rPr lang="en-US" altLang="en-US" sz="1800" b="1" dirty="0">
                <a:latin typeface="Arial Black" panose="020B0A04020102020204" pitchFamily="34" charset="0"/>
              </a:rPr>
              <a:t>West Coast</a:t>
            </a:r>
          </a:p>
          <a:p>
            <a:r>
              <a:rPr lang="en-US" altLang="en-US" sz="1800" b="1" dirty="0">
                <a:latin typeface="Arial Black" panose="020B0A04020102020204" pitchFamily="34" charset="0"/>
              </a:rPr>
              <a:t>College-Educated</a:t>
            </a:r>
          </a:p>
          <a:p>
            <a:r>
              <a:rPr lang="en-US" altLang="en-US" sz="1800" b="1" dirty="0">
                <a:latin typeface="Arial Black" panose="020B0A04020102020204" pitchFamily="34" charset="0"/>
              </a:rPr>
              <a:t>African-Americans</a:t>
            </a:r>
          </a:p>
          <a:p>
            <a:r>
              <a:rPr lang="en-US" altLang="en-US" sz="1800" b="1" dirty="0">
                <a:latin typeface="Arial Black" panose="020B0A04020102020204" pitchFamily="34" charset="0"/>
              </a:rPr>
              <a:t>Latino-American</a:t>
            </a:r>
          </a:p>
          <a:p>
            <a:r>
              <a:rPr lang="en-US" altLang="en-US" sz="1800" b="1" dirty="0">
                <a:latin typeface="Arial Black" panose="020B0A04020102020204" pitchFamily="34" charset="0"/>
              </a:rPr>
              <a:t>Asian-Americans</a:t>
            </a:r>
          </a:p>
        </p:txBody>
      </p:sp>
      <p:sp>
        <p:nvSpPr>
          <p:cNvPr id="27653" name="Text Placeholder 8"/>
          <p:cNvSpPr>
            <a:spLocks noGrp="1"/>
          </p:cNvSpPr>
          <p:nvPr>
            <p:ph type="body" sz="quarter" idx="3"/>
          </p:nvPr>
        </p:nvSpPr>
        <p:spPr>
          <a:xfrm>
            <a:off x="3063672" y="1325028"/>
            <a:ext cx="3035915" cy="456010"/>
          </a:xfrm>
        </p:spPr>
        <p:txBody>
          <a:bodyPr>
            <a:normAutofit/>
          </a:bodyPr>
          <a:lstStyle/>
          <a:p>
            <a:r>
              <a:rPr lang="en-US" altLang="en-US" sz="2400" dirty="0"/>
              <a:t>Trump Coalition</a:t>
            </a:r>
          </a:p>
        </p:txBody>
      </p:sp>
      <p:sp>
        <p:nvSpPr>
          <p:cNvPr id="10" name="Content Placeholder 9"/>
          <p:cNvSpPr>
            <a:spLocks noGrp="1"/>
          </p:cNvSpPr>
          <p:nvPr>
            <p:ph sz="quarter" idx="4"/>
          </p:nvPr>
        </p:nvSpPr>
        <p:spPr>
          <a:xfrm>
            <a:off x="3063672" y="1981705"/>
            <a:ext cx="3363632" cy="4631130"/>
          </a:xfrm>
        </p:spPr>
        <p:txBody>
          <a:bodyPr>
            <a:normAutofit fontScale="77500" lnSpcReduction="20000"/>
          </a:bodyPr>
          <a:lstStyle/>
          <a:p>
            <a:pPr>
              <a:defRPr/>
            </a:pPr>
            <a:r>
              <a:rPr lang="en-US" altLang="en-US" b="1" dirty="0">
                <a:solidFill>
                  <a:srgbClr val="FF0000"/>
                </a:solidFill>
                <a:latin typeface="Arial Black" panose="020B0A04020102020204" pitchFamily="34" charset="0"/>
              </a:rPr>
              <a:t>Evangelicals</a:t>
            </a:r>
          </a:p>
          <a:p>
            <a:pPr>
              <a:defRPr/>
            </a:pPr>
            <a:r>
              <a:rPr lang="en-US" altLang="en-US" b="1" dirty="0">
                <a:solidFill>
                  <a:srgbClr val="FF0000"/>
                </a:solidFill>
                <a:latin typeface="Arial Black" panose="020B0A04020102020204" pitchFamily="34" charset="0"/>
              </a:rPr>
              <a:t>Non-College-Educated White Men</a:t>
            </a:r>
          </a:p>
          <a:p>
            <a:pPr>
              <a:defRPr/>
            </a:pPr>
            <a:r>
              <a:rPr lang="en-US" altLang="en-US" b="1" dirty="0">
                <a:solidFill>
                  <a:srgbClr val="FF0000"/>
                </a:solidFill>
                <a:latin typeface="Arial Black" panose="020B0A04020102020204" pitchFamily="34" charset="0"/>
              </a:rPr>
              <a:t>White Southerners</a:t>
            </a:r>
          </a:p>
          <a:p>
            <a:pPr>
              <a:defRPr/>
            </a:pPr>
            <a:r>
              <a:rPr lang="en-US" altLang="en-US" b="1" dirty="0">
                <a:latin typeface="Arial Black" panose="020B0A04020102020204" pitchFamily="34" charset="0"/>
              </a:rPr>
              <a:t>Blue Collar in North and Midwest</a:t>
            </a:r>
          </a:p>
          <a:p>
            <a:pPr lvl="1">
              <a:defRPr/>
            </a:pPr>
            <a:r>
              <a:rPr lang="en-US" altLang="en-US" b="1" dirty="0">
                <a:latin typeface="Arial Black" panose="020B0A04020102020204" pitchFamily="34" charset="0"/>
              </a:rPr>
              <a:t>Anti-free trade</a:t>
            </a:r>
          </a:p>
          <a:p>
            <a:pPr>
              <a:defRPr/>
            </a:pPr>
            <a:r>
              <a:rPr lang="en-US" altLang="en-US" b="1" dirty="0">
                <a:latin typeface="Arial Black" panose="020B0A04020102020204" pitchFamily="34" charset="0"/>
              </a:rPr>
              <a:t>Anti-intervention</a:t>
            </a:r>
          </a:p>
          <a:p>
            <a:pPr>
              <a:defRPr/>
            </a:pPr>
            <a:r>
              <a:rPr lang="en-US" altLang="en-US" b="1" dirty="0">
                <a:latin typeface="Arial Black" panose="020B0A04020102020204" pitchFamily="34" charset="0"/>
              </a:rPr>
              <a:t>Nationalists</a:t>
            </a:r>
          </a:p>
          <a:p>
            <a:pPr lvl="1">
              <a:defRPr/>
            </a:pPr>
            <a:r>
              <a:rPr lang="en-US" altLang="en-US" b="1" dirty="0">
                <a:latin typeface="Arial Black" panose="020B0A04020102020204" pitchFamily="34" charset="0"/>
              </a:rPr>
              <a:t>White</a:t>
            </a:r>
          </a:p>
          <a:p>
            <a:pPr lvl="1">
              <a:defRPr/>
            </a:pPr>
            <a:r>
              <a:rPr lang="en-US" altLang="en-US" b="1" dirty="0">
                <a:latin typeface="Arial Black" panose="020B0A04020102020204" pitchFamily="34" charset="0"/>
              </a:rPr>
              <a:t>Christian</a:t>
            </a:r>
          </a:p>
          <a:p>
            <a:pPr>
              <a:defRPr/>
            </a:pPr>
            <a:r>
              <a:rPr lang="en-US" altLang="en-US" b="1" dirty="0">
                <a:latin typeface="Arial Black" panose="020B0A04020102020204" pitchFamily="34" charset="0"/>
              </a:rPr>
              <a:t>Rural/anti-elite</a:t>
            </a:r>
          </a:p>
          <a:p>
            <a:pPr>
              <a:defRPr/>
            </a:pPr>
            <a:r>
              <a:rPr lang="en-US" altLang="en-US" b="1" dirty="0">
                <a:latin typeface="Arial Black" panose="020B0A04020102020204" pitchFamily="34" charset="0"/>
              </a:rPr>
              <a:t>Tea Party</a:t>
            </a:r>
          </a:p>
          <a:p>
            <a:pPr marL="0" indent="0">
              <a:buNone/>
              <a:defRPr/>
            </a:pPr>
            <a:endParaRPr lang="en-US" altLang="en-US" b="1" dirty="0"/>
          </a:p>
          <a:p>
            <a:pPr>
              <a:defRPr/>
            </a:pPr>
            <a:endParaRPr lang="en-US" altLang="en-US" b="1" dirty="0"/>
          </a:p>
          <a:p>
            <a:pPr>
              <a:defRPr/>
            </a:pPr>
            <a:endParaRPr lang="en-US" altLang="en-US" b="1" dirty="0"/>
          </a:p>
          <a:p>
            <a:pPr>
              <a:defRPr/>
            </a:pPr>
            <a:endParaRPr lang="en-US" dirty="0"/>
          </a:p>
        </p:txBody>
      </p:sp>
      <p:pic>
        <p:nvPicPr>
          <p:cNvPr id="2" name="Picture 1"/>
          <p:cNvPicPr>
            <a:picLocks noChangeAspect="1"/>
          </p:cNvPicPr>
          <p:nvPr/>
        </p:nvPicPr>
        <p:blipFill>
          <a:blip r:embed="rId2"/>
          <a:stretch>
            <a:fillRect/>
          </a:stretch>
        </p:blipFill>
        <p:spPr>
          <a:xfrm>
            <a:off x="6575612" y="1781038"/>
            <a:ext cx="2400732" cy="4699275"/>
          </a:xfrm>
          <a:prstGeom prst="rect">
            <a:avLst/>
          </a:prstGeom>
        </p:spPr>
      </p:pic>
    </p:spTree>
    <p:extLst>
      <p:ext uri="{BB962C8B-B14F-4D97-AF65-F5344CB8AC3E}">
        <p14:creationId xmlns:p14="http://schemas.microsoft.com/office/powerpoint/2010/main" val="1709995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331470" y="413872"/>
            <a:ext cx="7326630" cy="651272"/>
          </a:xfrm>
        </p:spPr>
        <p:txBody>
          <a:bodyPr>
            <a:normAutofit fontScale="90000"/>
          </a:bodyPr>
          <a:lstStyle/>
          <a:p>
            <a:r>
              <a:rPr lang="en-US" b="1" dirty="0">
                <a:latin typeface="Arial Black" panose="020B0A04020102020204" pitchFamily="34" charset="0"/>
              </a:rPr>
              <a:t>The Meaning of Trump</a:t>
            </a:r>
            <a:br>
              <a:rPr lang="en-US" b="1" dirty="0">
                <a:latin typeface="Arial Black" panose="020B0A04020102020204" pitchFamily="34" charset="0"/>
              </a:rPr>
            </a:br>
            <a:r>
              <a:rPr lang="en-US" sz="2325" b="1" dirty="0">
                <a:latin typeface="Arial Black" panose="020B0A04020102020204" pitchFamily="34" charset="0"/>
              </a:rPr>
              <a:t>(reference)</a:t>
            </a:r>
          </a:p>
        </p:txBody>
      </p:sp>
      <p:sp>
        <p:nvSpPr>
          <p:cNvPr id="8" name="Content Placeholder 7"/>
          <p:cNvSpPr>
            <a:spLocks noGrp="1"/>
          </p:cNvSpPr>
          <p:nvPr>
            <p:ph idx="1"/>
          </p:nvPr>
        </p:nvSpPr>
        <p:spPr>
          <a:xfrm>
            <a:off x="445770" y="1524000"/>
            <a:ext cx="8161020" cy="5115339"/>
          </a:xfrm>
        </p:spPr>
        <p:txBody>
          <a:bodyPr>
            <a:normAutofit fontScale="92500" lnSpcReduction="10000"/>
          </a:bodyPr>
          <a:lstStyle/>
          <a:p>
            <a:r>
              <a:rPr lang="en-US" b="1" dirty="0">
                <a:latin typeface="Arial Black" panose="020B0A04020102020204" pitchFamily="34" charset="0"/>
              </a:rPr>
              <a:t>Anti-Establishment</a:t>
            </a:r>
          </a:p>
          <a:p>
            <a:r>
              <a:rPr lang="en-US" b="1" dirty="0">
                <a:latin typeface="Arial Black" panose="020B0A04020102020204" pitchFamily="34" charset="0"/>
              </a:rPr>
              <a:t>Anti-Globalization</a:t>
            </a:r>
          </a:p>
          <a:p>
            <a:pPr lvl="1"/>
            <a:r>
              <a:rPr lang="en-US" b="1" dirty="0">
                <a:latin typeface="Arial Black" panose="020B0A04020102020204" pitchFamily="34" charset="0"/>
              </a:rPr>
              <a:t>Three Billion New Capitalists – competition</a:t>
            </a:r>
          </a:p>
          <a:p>
            <a:pPr lvl="1"/>
            <a:r>
              <a:rPr lang="en-US" b="1" dirty="0">
                <a:latin typeface="Arial Black" panose="020B0A04020102020204" pitchFamily="34" charset="0"/>
              </a:rPr>
              <a:t>Decline of Traditional US Manufacturing</a:t>
            </a:r>
          </a:p>
          <a:p>
            <a:pPr lvl="1"/>
            <a:r>
              <a:rPr lang="en-US" b="1" dirty="0">
                <a:latin typeface="Arial Black" panose="020B0A04020102020204" pitchFamily="34" charset="0"/>
              </a:rPr>
              <a:t>US Education problems</a:t>
            </a:r>
          </a:p>
          <a:p>
            <a:r>
              <a:rPr lang="en-US" b="1" dirty="0">
                <a:latin typeface="Arial Black" panose="020B0A04020102020204" pitchFamily="34" charset="0"/>
              </a:rPr>
              <a:t>Polarization</a:t>
            </a:r>
          </a:p>
          <a:p>
            <a:r>
              <a:rPr lang="en-US" b="1" dirty="0">
                <a:latin typeface="Arial Black" panose="020B0A04020102020204" pitchFamily="34" charset="0"/>
              </a:rPr>
              <a:t>Republican Party Crisis</a:t>
            </a:r>
          </a:p>
          <a:p>
            <a:pPr lvl="1"/>
            <a:r>
              <a:rPr lang="en-US" b="1" dirty="0">
                <a:latin typeface="Arial Black" panose="020B0A04020102020204" pitchFamily="34" charset="0"/>
              </a:rPr>
              <a:t>Demagoguery out of control</a:t>
            </a:r>
          </a:p>
          <a:p>
            <a:pPr lvl="1"/>
            <a:r>
              <a:rPr lang="en-US" b="1" dirty="0">
                <a:latin typeface="Arial Black" panose="020B0A04020102020204" pitchFamily="34" charset="0"/>
              </a:rPr>
              <a:t>Conspiracy Theories</a:t>
            </a:r>
          </a:p>
          <a:p>
            <a:r>
              <a:rPr lang="en-US" b="1" dirty="0">
                <a:latin typeface="Arial Black" panose="020B0A04020102020204" pitchFamily="34" charset="0"/>
              </a:rPr>
              <a:t>Social media and bullying</a:t>
            </a:r>
          </a:p>
          <a:p>
            <a:r>
              <a:rPr lang="en-US" b="1" dirty="0">
                <a:latin typeface="Arial Black" panose="020B0A04020102020204" pitchFamily="34" charset="0"/>
              </a:rPr>
              <a:t>White Nationalism?</a:t>
            </a:r>
          </a:p>
          <a:p>
            <a:r>
              <a:rPr lang="en-US" b="1" dirty="0">
                <a:latin typeface="Arial Black" panose="020B0A04020102020204" pitchFamily="34" charset="0"/>
              </a:rPr>
              <a:t>Christian Nationalism?</a:t>
            </a:r>
          </a:p>
          <a:p>
            <a:pPr lvl="1"/>
            <a:endParaRPr lang="en-US" b="1" dirty="0"/>
          </a:p>
          <a:p>
            <a:endParaRPr lang="en-US" dirty="0"/>
          </a:p>
        </p:txBody>
      </p:sp>
      <p:pic>
        <p:nvPicPr>
          <p:cNvPr id="2" name="Picture 1">
            <a:extLst>
              <a:ext uri="{FF2B5EF4-FFF2-40B4-BE49-F238E27FC236}">
                <a16:creationId xmlns:a16="http://schemas.microsoft.com/office/drawing/2014/main" id="{0945CF50-9884-44FD-B47A-A8F6CC31F574}"/>
              </a:ext>
            </a:extLst>
          </p:cNvPr>
          <p:cNvPicPr>
            <a:picLocks noChangeAspect="1"/>
          </p:cNvPicPr>
          <p:nvPr/>
        </p:nvPicPr>
        <p:blipFill>
          <a:blip r:embed="rId2"/>
          <a:stretch>
            <a:fillRect/>
          </a:stretch>
        </p:blipFill>
        <p:spPr>
          <a:xfrm>
            <a:off x="5952744" y="4081669"/>
            <a:ext cx="2654046" cy="2251494"/>
          </a:xfrm>
          <a:prstGeom prst="rect">
            <a:avLst/>
          </a:prstGeom>
        </p:spPr>
      </p:pic>
    </p:spTree>
    <p:extLst>
      <p:ext uri="{BB962C8B-B14F-4D97-AF65-F5344CB8AC3E}">
        <p14:creationId xmlns:p14="http://schemas.microsoft.com/office/powerpoint/2010/main" val="3495811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597BE-5371-4F2A-924F-9371DEA797B6}"/>
              </a:ext>
            </a:extLst>
          </p:cNvPr>
          <p:cNvSpPr>
            <a:spLocks noGrp="1"/>
          </p:cNvSpPr>
          <p:nvPr>
            <p:ph type="title"/>
          </p:nvPr>
        </p:nvSpPr>
        <p:spPr>
          <a:xfrm>
            <a:off x="219908" y="544476"/>
            <a:ext cx="8737055" cy="401564"/>
          </a:xfrm>
        </p:spPr>
        <p:txBody>
          <a:bodyPr>
            <a:normAutofit fontScale="90000"/>
          </a:bodyPr>
          <a:lstStyle/>
          <a:p>
            <a:r>
              <a:rPr lang="en-US" sz="3000" b="1" dirty="0">
                <a:solidFill>
                  <a:schemeClr val="bg1"/>
                </a:solidFill>
                <a:latin typeface="Arial Black" panose="020B0A04020102020204" pitchFamily="34" charset="0"/>
              </a:rPr>
              <a:t>Social Media, Disinformation, and Russia</a:t>
            </a:r>
          </a:p>
        </p:txBody>
      </p:sp>
      <p:sp>
        <p:nvSpPr>
          <p:cNvPr id="3" name="Content Placeholder 2">
            <a:extLst>
              <a:ext uri="{FF2B5EF4-FFF2-40B4-BE49-F238E27FC236}">
                <a16:creationId xmlns:a16="http://schemas.microsoft.com/office/drawing/2014/main" id="{6BD92BD7-7581-4271-AF85-BF26BBBF83B2}"/>
              </a:ext>
            </a:extLst>
          </p:cNvPr>
          <p:cNvSpPr>
            <a:spLocks noGrp="1"/>
          </p:cNvSpPr>
          <p:nvPr>
            <p:ph idx="1"/>
          </p:nvPr>
        </p:nvSpPr>
        <p:spPr>
          <a:xfrm>
            <a:off x="219909" y="1391478"/>
            <a:ext cx="8737054" cy="5155096"/>
          </a:xfrm>
        </p:spPr>
        <p:txBody>
          <a:bodyPr>
            <a:normAutofit lnSpcReduction="10000"/>
          </a:bodyPr>
          <a:lstStyle/>
          <a:p>
            <a:r>
              <a:rPr lang="en-US" dirty="0">
                <a:solidFill>
                  <a:schemeClr val="bg1"/>
                </a:solidFill>
                <a:latin typeface="Arial Black" panose="020B0A04020102020204" pitchFamily="34" charset="0"/>
              </a:rPr>
              <a:t>Russian Disinformation</a:t>
            </a:r>
          </a:p>
          <a:p>
            <a:pPr lvl="1"/>
            <a:r>
              <a:rPr lang="en-US" sz="2100" dirty="0">
                <a:solidFill>
                  <a:schemeClr val="tx1">
                    <a:lumMod val="85000"/>
                  </a:schemeClr>
                </a:solidFill>
                <a:latin typeface="Arial Black" panose="020B0A04020102020204" pitchFamily="34" charset="0"/>
                <a:hlinkClick r:id="rId2">
                  <a:extLst>
                    <a:ext uri="{A12FA001-AC4F-418D-AE19-62706E023703}">
                      <ahyp:hlinkClr xmlns:ahyp="http://schemas.microsoft.com/office/drawing/2018/hyperlinkcolor" xmlns="" val="tx"/>
                    </a:ext>
                  </a:extLst>
                </a:hlinkClick>
              </a:rPr>
              <a:t>Director of National Intelligence Report</a:t>
            </a:r>
            <a:r>
              <a:rPr lang="en-US" sz="2100" dirty="0">
                <a:latin typeface="Arial Black" panose="020B0A04020102020204" pitchFamily="34" charset="0"/>
              </a:rPr>
              <a:t>, </a:t>
            </a:r>
            <a:r>
              <a:rPr lang="en-US" sz="2100" dirty="0">
                <a:solidFill>
                  <a:schemeClr val="bg1"/>
                </a:solidFill>
                <a:latin typeface="Arial Black" panose="020B0A04020102020204" pitchFamily="34" charset="0"/>
              </a:rPr>
              <a:t>January 2017</a:t>
            </a:r>
          </a:p>
          <a:p>
            <a:pPr lvl="1"/>
            <a:r>
              <a:rPr lang="en-US" sz="2100" dirty="0">
                <a:solidFill>
                  <a:schemeClr val="tx1">
                    <a:lumMod val="85000"/>
                  </a:schemeClr>
                </a:solidFill>
                <a:latin typeface="Arial Black" panose="020B0A04020102020204" pitchFamily="34" charset="0"/>
                <a:hlinkClick r:id="rId3">
                  <a:extLst>
                    <a:ext uri="{A12FA001-AC4F-418D-AE19-62706E023703}">
                      <ahyp:hlinkClr xmlns:ahyp="http://schemas.microsoft.com/office/drawing/2018/hyperlinkcolor" xmlns="" val="tx"/>
                    </a:ext>
                  </a:extLst>
                </a:hlinkClick>
              </a:rPr>
              <a:t>House Intelligence Committee Report</a:t>
            </a:r>
            <a:r>
              <a:rPr lang="en-US" sz="2100" dirty="0">
                <a:latin typeface="Arial Black" panose="020B0A04020102020204" pitchFamily="34" charset="0"/>
              </a:rPr>
              <a:t>, </a:t>
            </a:r>
            <a:r>
              <a:rPr lang="en-US" sz="2100" dirty="0">
                <a:solidFill>
                  <a:schemeClr val="bg1"/>
                </a:solidFill>
                <a:latin typeface="Arial Black" panose="020B0A04020102020204" pitchFamily="34" charset="0"/>
              </a:rPr>
              <a:t>March 2018</a:t>
            </a:r>
          </a:p>
          <a:p>
            <a:pPr lvl="1"/>
            <a:r>
              <a:rPr lang="en-US" sz="2100" b="1" dirty="0">
                <a:solidFill>
                  <a:schemeClr val="bg1"/>
                </a:solidFill>
                <a:latin typeface="Arial Black" panose="020B0A04020102020204" pitchFamily="34" charset="0"/>
              </a:rPr>
              <a:t>Senate Intelligence Committee </a:t>
            </a:r>
            <a:r>
              <a:rPr lang="en-US" sz="2100" dirty="0">
                <a:latin typeface="Arial Black" panose="020B0A04020102020204" pitchFamily="34" charset="0"/>
                <a:hlinkClick r:id="rId4">
                  <a:extLst>
                    <a:ext uri="{A12FA001-AC4F-418D-AE19-62706E023703}">
                      <ahyp:hlinkClr xmlns:ahyp="http://schemas.microsoft.com/office/drawing/2018/hyperlinkcolor" xmlns="" val="tx"/>
                    </a:ext>
                  </a:extLst>
                </a:hlinkClick>
              </a:rPr>
              <a:t>Reports</a:t>
            </a:r>
            <a:endParaRPr lang="en-US" sz="2100" dirty="0">
              <a:latin typeface="Arial Black" panose="020B0A04020102020204" pitchFamily="34" charset="0"/>
              <a:hlinkClick r:id="rId5">
                <a:extLst>
                  <a:ext uri="{A12FA001-AC4F-418D-AE19-62706E023703}">
                    <ahyp:hlinkClr xmlns:ahyp="http://schemas.microsoft.com/office/drawing/2018/hyperlinkcolor" xmlns="" val="tx"/>
                  </a:ext>
                </a:extLst>
              </a:hlinkClick>
            </a:endParaRPr>
          </a:p>
          <a:p>
            <a:pPr lvl="1"/>
            <a:r>
              <a:rPr lang="en-US" sz="2100" dirty="0">
                <a:latin typeface="Arial Black" panose="020B0A04020102020204" pitchFamily="34" charset="0"/>
                <a:hlinkClick r:id="rId5">
                  <a:extLst>
                    <a:ext uri="{A12FA001-AC4F-418D-AE19-62706E023703}">
                      <ahyp:hlinkClr xmlns:ahyp="http://schemas.microsoft.com/office/drawing/2018/hyperlinkcolor" xmlns="" val="tx"/>
                    </a:ext>
                  </a:extLst>
                </a:hlinkClick>
              </a:rPr>
              <a:t>Senate Intelligence Committee Report </a:t>
            </a:r>
            <a:r>
              <a:rPr lang="en-US" sz="2100" dirty="0">
                <a:solidFill>
                  <a:schemeClr val="bg1"/>
                </a:solidFill>
                <a:latin typeface="Arial Black" panose="020B0A04020102020204" pitchFamily="34" charset="0"/>
              </a:rPr>
              <a:t>April 2020</a:t>
            </a:r>
          </a:p>
          <a:p>
            <a:pPr marL="342900" lvl="1" indent="0">
              <a:buNone/>
            </a:pPr>
            <a:endParaRPr lang="en-US" sz="2100" dirty="0">
              <a:solidFill>
                <a:schemeClr val="bg1"/>
              </a:solidFill>
              <a:latin typeface="Arial Black" panose="020B0A04020102020204" pitchFamily="34" charset="0"/>
            </a:endParaRPr>
          </a:p>
          <a:p>
            <a:pPr marL="342900" lvl="1" indent="0">
              <a:buNone/>
            </a:pPr>
            <a:endParaRPr lang="en-US" dirty="0">
              <a:solidFill>
                <a:schemeClr val="bg1"/>
              </a:solidFill>
              <a:latin typeface="Arial Black" panose="020B0A04020102020204" pitchFamily="34" charset="0"/>
            </a:endParaRPr>
          </a:p>
          <a:p>
            <a:pPr marL="342900" lvl="1" indent="0">
              <a:buNone/>
            </a:pPr>
            <a:endParaRPr lang="en-US" dirty="0">
              <a:solidFill>
                <a:schemeClr val="bg1"/>
              </a:solidFill>
              <a:latin typeface="Arial Black" panose="020B0A04020102020204" pitchFamily="34" charset="0"/>
            </a:endParaRPr>
          </a:p>
          <a:p>
            <a:pPr marL="342900" lvl="1" indent="0">
              <a:buNone/>
            </a:pPr>
            <a:endParaRPr lang="en-US" dirty="0">
              <a:solidFill>
                <a:schemeClr val="bg1"/>
              </a:solidFill>
              <a:latin typeface="Arial Black" panose="020B0A04020102020204" pitchFamily="34" charset="0"/>
            </a:endParaRPr>
          </a:p>
          <a:p>
            <a:pPr marL="342900" lvl="1" indent="0">
              <a:buNone/>
            </a:pPr>
            <a:endParaRPr lang="en-US" dirty="0">
              <a:solidFill>
                <a:schemeClr val="bg1"/>
              </a:solidFill>
              <a:latin typeface="Arial Black" panose="020B0A04020102020204" pitchFamily="34" charset="0"/>
            </a:endParaRPr>
          </a:p>
          <a:p>
            <a:pPr marL="342900" lvl="1" indent="0">
              <a:buNone/>
            </a:pPr>
            <a:endParaRPr lang="en-US" dirty="0">
              <a:solidFill>
                <a:schemeClr val="bg1"/>
              </a:solidFill>
              <a:latin typeface="Arial Black" panose="020B0A04020102020204" pitchFamily="34" charset="0"/>
            </a:endParaRPr>
          </a:p>
          <a:p>
            <a:pPr marL="342900" lvl="1" indent="0">
              <a:buNone/>
            </a:pPr>
            <a:endParaRPr lang="en-US" dirty="0">
              <a:solidFill>
                <a:schemeClr val="bg1"/>
              </a:solidFill>
              <a:latin typeface="Arial Black" panose="020B0A04020102020204" pitchFamily="34" charset="0"/>
            </a:endParaRPr>
          </a:p>
          <a:p>
            <a:pPr marL="342900" lvl="1" indent="0">
              <a:buNone/>
            </a:pPr>
            <a:r>
              <a:rPr lang="en-US" dirty="0" smtClean="0">
                <a:solidFill>
                  <a:schemeClr val="bg1"/>
                </a:solidFill>
                <a:latin typeface="Arial Black" panose="020B0A04020102020204" pitchFamily="34" charset="0"/>
              </a:rPr>
              <a:t>Putin</a:t>
            </a:r>
            <a:r>
              <a:rPr lang="en-US" dirty="0">
                <a:solidFill>
                  <a:schemeClr val="bg1"/>
                </a:solidFill>
                <a:latin typeface="Arial Black" panose="020B0A04020102020204" pitchFamily="34" charset="0"/>
              </a:rPr>
              <a:t>		      		Facebook CEO </a:t>
            </a:r>
            <a:r>
              <a:rPr lang="en-US" dirty="0" smtClean="0">
                <a:solidFill>
                  <a:schemeClr val="bg1"/>
                </a:solidFill>
                <a:latin typeface="Arial Black" panose="020B0A04020102020204" pitchFamily="34" charset="0"/>
              </a:rPr>
              <a:t>							Zuckerberg</a:t>
            </a:r>
            <a:r>
              <a:rPr lang="en-US" dirty="0">
                <a:solidFill>
                  <a:schemeClr val="bg1"/>
                </a:solidFill>
                <a:latin typeface="Arial Black" panose="020B0A04020102020204" pitchFamily="34" charset="0"/>
              </a:rPr>
              <a:t>	</a:t>
            </a:r>
          </a:p>
        </p:txBody>
      </p:sp>
      <p:pic>
        <p:nvPicPr>
          <p:cNvPr id="5" name="Picture 4">
            <a:extLst>
              <a:ext uri="{FF2B5EF4-FFF2-40B4-BE49-F238E27FC236}">
                <a16:creationId xmlns:a16="http://schemas.microsoft.com/office/drawing/2014/main" id="{F407DFAA-256F-42F5-BA9B-B6F48BB0A27F}"/>
              </a:ext>
            </a:extLst>
          </p:cNvPr>
          <p:cNvPicPr>
            <a:picLocks noChangeAspect="1"/>
          </p:cNvPicPr>
          <p:nvPr/>
        </p:nvPicPr>
        <p:blipFill>
          <a:blip r:embed="rId6"/>
          <a:stretch>
            <a:fillRect/>
          </a:stretch>
        </p:blipFill>
        <p:spPr>
          <a:xfrm>
            <a:off x="4588435" y="3674204"/>
            <a:ext cx="3648222" cy="1964532"/>
          </a:xfrm>
          <a:prstGeom prst="rect">
            <a:avLst/>
          </a:prstGeom>
        </p:spPr>
      </p:pic>
      <p:pic>
        <p:nvPicPr>
          <p:cNvPr id="6" name="Picture 5">
            <a:extLst>
              <a:ext uri="{FF2B5EF4-FFF2-40B4-BE49-F238E27FC236}">
                <a16:creationId xmlns:a16="http://schemas.microsoft.com/office/drawing/2014/main" id="{E54F8C43-D503-4410-8EF7-B23D307B0D43}"/>
              </a:ext>
            </a:extLst>
          </p:cNvPr>
          <p:cNvPicPr>
            <a:picLocks noChangeAspect="1"/>
          </p:cNvPicPr>
          <p:nvPr/>
        </p:nvPicPr>
        <p:blipFill>
          <a:blip r:embed="rId7"/>
          <a:stretch>
            <a:fillRect/>
          </a:stretch>
        </p:blipFill>
        <p:spPr>
          <a:xfrm>
            <a:off x="666419" y="3674204"/>
            <a:ext cx="1461791" cy="2000250"/>
          </a:xfrm>
          <a:prstGeom prst="rect">
            <a:avLst/>
          </a:prstGeom>
        </p:spPr>
      </p:pic>
    </p:spTree>
    <p:extLst>
      <p:ext uri="{BB962C8B-B14F-4D97-AF65-F5344CB8AC3E}">
        <p14:creationId xmlns:p14="http://schemas.microsoft.com/office/powerpoint/2010/main" val="1798079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ACA69-9F9E-40C4-B89B-5C5FE188D1E6}"/>
              </a:ext>
            </a:extLst>
          </p:cNvPr>
          <p:cNvSpPr>
            <a:spLocks noGrp="1"/>
          </p:cNvSpPr>
          <p:nvPr>
            <p:ph type="title"/>
          </p:nvPr>
        </p:nvSpPr>
        <p:spPr/>
        <p:txBody>
          <a:bodyPr/>
          <a:lstStyle/>
          <a:p>
            <a:r>
              <a:rPr lang="en-US" b="1" dirty="0">
                <a:latin typeface="Arial Black" panose="020B0A04020102020204" pitchFamily="34" charset="0"/>
              </a:rPr>
              <a:t>A Question</a:t>
            </a:r>
          </a:p>
        </p:txBody>
      </p:sp>
      <p:graphicFrame>
        <p:nvGraphicFramePr>
          <p:cNvPr id="4" name="Content Placeholder 3">
            <a:extLst>
              <a:ext uri="{FF2B5EF4-FFF2-40B4-BE49-F238E27FC236}">
                <a16:creationId xmlns:a16="http://schemas.microsoft.com/office/drawing/2014/main" id="{038A38C9-DB14-4B85-B355-8822892D2776}"/>
              </a:ext>
            </a:extLst>
          </p:cNvPr>
          <p:cNvGraphicFramePr>
            <a:graphicFrameLocks noGrp="1"/>
          </p:cNvGraphicFramePr>
          <p:nvPr>
            <p:ph idx="1"/>
            <p:extLst>
              <p:ext uri="{D42A27DB-BD31-4B8C-83A1-F6EECF244321}">
                <p14:modId xmlns:p14="http://schemas.microsoft.com/office/powerpoint/2010/main" val="3976101294"/>
              </p:ext>
            </p:extLst>
          </p:nvPr>
        </p:nvGraphicFramePr>
        <p:xfrm>
          <a:off x="628650" y="1457740"/>
          <a:ext cx="8117317" cy="48370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8E0451E9-C7FE-4D7C-BDB4-2430A4D2E565}"/>
              </a:ext>
            </a:extLst>
          </p:cNvPr>
          <p:cNvSpPr txBox="1"/>
          <p:nvPr/>
        </p:nvSpPr>
        <p:spPr>
          <a:xfrm>
            <a:off x="3643313" y="4774392"/>
            <a:ext cx="1857375" cy="738664"/>
          </a:xfrm>
          <a:prstGeom prst="rect">
            <a:avLst/>
          </a:prstGeom>
          <a:solidFill>
            <a:schemeClr val="accent1">
              <a:lumMod val="75000"/>
            </a:schemeClr>
          </a:solidFill>
          <a:ln w="57150">
            <a:solidFill>
              <a:schemeClr val="tx1"/>
            </a:solidFill>
          </a:ln>
        </p:spPr>
        <p:txBody>
          <a:bodyPr wrap="square" rtlCol="0">
            <a:spAutoFit/>
          </a:bodyPr>
          <a:lstStyle/>
          <a:p>
            <a:pPr algn="ctr"/>
            <a:r>
              <a:rPr lang="en-US" sz="2100" dirty="0">
                <a:latin typeface="Arial Black" panose="020B0A04020102020204" pitchFamily="34" charset="0"/>
              </a:rPr>
              <a:t>Trump Campaign?</a:t>
            </a:r>
          </a:p>
        </p:txBody>
      </p:sp>
      <p:cxnSp>
        <p:nvCxnSpPr>
          <p:cNvPr id="7" name="Straight Arrow Connector 6">
            <a:extLst>
              <a:ext uri="{FF2B5EF4-FFF2-40B4-BE49-F238E27FC236}">
                <a16:creationId xmlns:a16="http://schemas.microsoft.com/office/drawing/2014/main" id="{2942430D-7180-4356-A746-CB19B4B17E82}"/>
              </a:ext>
            </a:extLst>
          </p:cNvPr>
          <p:cNvCxnSpPr/>
          <p:nvPr/>
        </p:nvCxnSpPr>
        <p:spPr>
          <a:xfrm flipV="1">
            <a:off x="5760720" y="4137660"/>
            <a:ext cx="1051560" cy="1005840"/>
          </a:xfrm>
          <a:prstGeom prst="straightConnector1">
            <a:avLst/>
          </a:prstGeom>
          <a:ln w="7620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06F40C2-660E-417A-B49D-3041DADC1CCE}"/>
              </a:ext>
            </a:extLst>
          </p:cNvPr>
          <p:cNvCxnSpPr/>
          <p:nvPr/>
        </p:nvCxnSpPr>
        <p:spPr>
          <a:xfrm flipV="1">
            <a:off x="4446270" y="4091940"/>
            <a:ext cx="0" cy="525780"/>
          </a:xfrm>
          <a:prstGeom prst="straightConnector1">
            <a:avLst/>
          </a:prstGeom>
          <a:ln w="762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3882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4EAA4-6787-2541-02DC-F89427D83CFE}"/>
              </a:ext>
            </a:extLst>
          </p:cNvPr>
          <p:cNvSpPr>
            <a:spLocks noGrp="1"/>
          </p:cNvSpPr>
          <p:nvPr>
            <p:ph type="title"/>
          </p:nvPr>
        </p:nvSpPr>
        <p:spPr/>
        <p:txBody>
          <a:bodyPr/>
          <a:lstStyle/>
          <a:p>
            <a:pPr>
              <a:defRPr/>
            </a:pPr>
            <a:r>
              <a:rPr lang="en-US" dirty="0">
                <a:latin typeface="Arial Black" panose="020B0A04020102020204" pitchFamily="34" charset="0"/>
              </a:rPr>
              <a:t>January 6, 2021</a:t>
            </a:r>
          </a:p>
        </p:txBody>
      </p:sp>
      <p:pic>
        <p:nvPicPr>
          <p:cNvPr id="56323" name="Content Placeholder 3">
            <a:extLst>
              <a:ext uri="{FF2B5EF4-FFF2-40B4-BE49-F238E27FC236}">
                <a16:creationId xmlns:a16="http://schemas.microsoft.com/office/drawing/2014/main" id="{3CF0FB79-5B01-F9C3-1800-49889DCFF9F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1417638"/>
            <a:ext cx="4864100" cy="3124200"/>
          </a:xfrm>
        </p:spPr>
      </p:pic>
      <p:pic>
        <p:nvPicPr>
          <p:cNvPr id="56324" name="Picture 4">
            <a:extLst>
              <a:ext uri="{FF2B5EF4-FFF2-40B4-BE49-F238E27FC236}">
                <a16:creationId xmlns:a16="http://schemas.microsoft.com/office/drawing/2014/main" id="{A9F58B2C-EC71-892F-B28A-7F79B69EEC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9413" y="1600200"/>
            <a:ext cx="3322637"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5">
            <a:extLst>
              <a:ext uri="{FF2B5EF4-FFF2-40B4-BE49-F238E27FC236}">
                <a16:creationId xmlns:a16="http://schemas.microsoft.com/office/drawing/2014/main" id="{ECF1C372-A482-8E2E-8B36-48802306C4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579938"/>
            <a:ext cx="4267200" cy="189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8971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61F8D-DB9F-4E98-88F5-242AAB235DEB}"/>
              </a:ext>
            </a:extLst>
          </p:cNvPr>
          <p:cNvSpPr>
            <a:spLocks noGrp="1"/>
          </p:cNvSpPr>
          <p:nvPr>
            <p:ph type="title"/>
          </p:nvPr>
        </p:nvSpPr>
        <p:spPr>
          <a:xfrm>
            <a:off x="373108" y="365126"/>
            <a:ext cx="8142242" cy="1325563"/>
          </a:xfrm>
        </p:spPr>
        <p:txBody>
          <a:bodyPr>
            <a:normAutofit/>
          </a:bodyPr>
          <a:lstStyle/>
          <a:p>
            <a:r>
              <a:rPr lang="en-US" b="1" dirty="0">
                <a:hlinkClick r:id="rId2">
                  <a:extLst>
                    <a:ext uri="{A12FA001-AC4F-418D-AE19-62706E023703}">
                      <ahyp:hlinkClr xmlns:ahyp="http://schemas.microsoft.com/office/drawing/2018/hyperlinkcolor" xmlns="" val="tx"/>
                    </a:ext>
                  </a:extLst>
                </a:hlinkClick>
              </a:rPr>
              <a:t>Mueller Report</a:t>
            </a:r>
            <a:r>
              <a:rPr lang="en-US" b="1" dirty="0"/>
              <a:t>, April 18, 2019</a:t>
            </a:r>
            <a:br>
              <a:rPr lang="en-US" b="1" dirty="0"/>
            </a:br>
            <a:r>
              <a:rPr lang="en-US" sz="3000" b="1" dirty="0"/>
              <a:t>Appointed May 2017</a:t>
            </a:r>
            <a:endParaRPr lang="en-US" b="1" dirty="0"/>
          </a:p>
        </p:txBody>
      </p:sp>
      <p:sp>
        <p:nvSpPr>
          <p:cNvPr id="6" name="Content Placeholder 5">
            <a:extLst>
              <a:ext uri="{FF2B5EF4-FFF2-40B4-BE49-F238E27FC236}">
                <a16:creationId xmlns:a16="http://schemas.microsoft.com/office/drawing/2014/main" id="{4AC40352-2A8C-498C-A4E3-90DC18431C35}"/>
              </a:ext>
            </a:extLst>
          </p:cNvPr>
          <p:cNvSpPr>
            <a:spLocks noGrp="1"/>
          </p:cNvSpPr>
          <p:nvPr>
            <p:ph idx="1"/>
          </p:nvPr>
        </p:nvSpPr>
        <p:spPr>
          <a:xfrm>
            <a:off x="194094" y="1875369"/>
            <a:ext cx="8321256" cy="3614604"/>
          </a:xfrm>
        </p:spPr>
        <p:txBody>
          <a:bodyPr/>
          <a:lstStyle/>
          <a:p>
            <a:pPr marL="0" indent="0">
              <a:buNone/>
            </a:pPr>
            <a:r>
              <a:rPr lang="en-US" dirty="0">
                <a:latin typeface="Arial Black" panose="020B0A04020102020204" pitchFamily="34" charset="0"/>
              </a:rPr>
              <a:t>Special Counsel Robert Mueller</a:t>
            </a:r>
          </a:p>
        </p:txBody>
      </p:sp>
      <p:pic>
        <p:nvPicPr>
          <p:cNvPr id="7" name="Picture 6">
            <a:extLst>
              <a:ext uri="{FF2B5EF4-FFF2-40B4-BE49-F238E27FC236}">
                <a16:creationId xmlns:a16="http://schemas.microsoft.com/office/drawing/2014/main" id="{BAE1884C-6556-4950-A495-D2B59EF4F63C}"/>
              </a:ext>
            </a:extLst>
          </p:cNvPr>
          <p:cNvPicPr>
            <a:picLocks noChangeAspect="1"/>
          </p:cNvPicPr>
          <p:nvPr/>
        </p:nvPicPr>
        <p:blipFill>
          <a:blip r:embed="rId3"/>
          <a:stretch>
            <a:fillRect/>
          </a:stretch>
        </p:blipFill>
        <p:spPr>
          <a:xfrm>
            <a:off x="294931" y="2865795"/>
            <a:ext cx="1669562" cy="2071191"/>
          </a:xfrm>
          <a:prstGeom prst="rect">
            <a:avLst/>
          </a:prstGeom>
        </p:spPr>
      </p:pic>
      <p:pic>
        <p:nvPicPr>
          <p:cNvPr id="8" name="Picture 7">
            <a:extLst>
              <a:ext uri="{FF2B5EF4-FFF2-40B4-BE49-F238E27FC236}">
                <a16:creationId xmlns:a16="http://schemas.microsoft.com/office/drawing/2014/main" id="{0D2CB3DF-0E46-4BD7-B3B6-AF0F7C225419}"/>
              </a:ext>
            </a:extLst>
          </p:cNvPr>
          <p:cNvPicPr>
            <a:picLocks noChangeAspect="1"/>
          </p:cNvPicPr>
          <p:nvPr/>
        </p:nvPicPr>
        <p:blipFill>
          <a:blip r:embed="rId4"/>
          <a:stretch>
            <a:fillRect/>
          </a:stretch>
        </p:blipFill>
        <p:spPr>
          <a:xfrm>
            <a:off x="5539995" y="2865795"/>
            <a:ext cx="3404936" cy="3341397"/>
          </a:xfrm>
          <a:prstGeom prst="rect">
            <a:avLst/>
          </a:prstGeom>
        </p:spPr>
      </p:pic>
      <p:pic>
        <p:nvPicPr>
          <p:cNvPr id="9" name="Picture 8">
            <a:extLst>
              <a:ext uri="{FF2B5EF4-FFF2-40B4-BE49-F238E27FC236}">
                <a16:creationId xmlns:a16="http://schemas.microsoft.com/office/drawing/2014/main" id="{D595DABC-9365-4550-B306-F2FB7F888ED2}"/>
              </a:ext>
            </a:extLst>
          </p:cNvPr>
          <p:cNvPicPr>
            <a:picLocks noChangeAspect="1"/>
          </p:cNvPicPr>
          <p:nvPr/>
        </p:nvPicPr>
        <p:blipFill>
          <a:blip r:embed="rId5"/>
          <a:stretch>
            <a:fillRect/>
          </a:stretch>
        </p:blipFill>
        <p:spPr>
          <a:xfrm>
            <a:off x="2288057" y="2865795"/>
            <a:ext cx="2928374" cy="2323652"/>
          </a:xfrm>
          <a:prstGeom prst="rect">
            <a:avLst/>
          </a:prstGeom>
        </p:spPr>
      </p:pic>
    </p:spTree>
    <p:extLst>
      <p:ext uri="{BB962C8B-B14F-4D97-AF65-F5344CB8AC3E}">
        <p14:creationId xmlns:p14="http://schemas.microsoft.com/office/powerpoint/2010/main" val="3030421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5261E-B50D-4E67-A0AF-A21D8DFFEC16}"/>
              </a:ext>
            </a:extLst>
          </p:cNvPr>
          <p:cNvSpPr>
            <a:spLocks noGrp="1"/>
          </p:cNvSpPr>
          <p:nvPr>
            <p:ph type="title"/>
          </p:nvPr>
        </p:nvSpPr>
        <p:spPr>
          <a:xfrm>
            <a:off x="437322" y="610439"/>
            <a:ext cx="8078028" cy="1338708"/>
          </a:xfrm>
          <a:solidFill>
            <a:schemeClr val="tx1">
              <a:lumMod val="65000"/>
            </a:schemeClr>
          </a:solidFill>
        </p:spPr>
        <p:txBody>
          <a:bodyPr>
            <a:noAutofit/>
          </a:bodyPr>
          <a:lstStyle/>
          <a:p>
            <a:r>
              <a:rPr lang="en-US" sz="2800" dirty="0">
                <a:latin typeface="Arial Black" panose="020B0A04020102020204" pitchFamily="34" charset="0"/>
              </a:rPr>
              <a:t>Convicted of Crimes Related to Russia Connections and financial </a:t>
            </a:r>
            <a:r>
              <a:rPr lang="en-US" sz="2800" dirty="0" smtClean="0">
                <a:latin typeface="Arial Black" panose="020B0A04020102020204" pitchFamily="34" charset="0"/>
              </a:rPr>
              <a:t>fraud</a:t>
            </a:r>
            <a:br>
              <a:rPr lang="en-US" sz="2800" dirty="0" smtClean="0">
                <a:latin typeface="Arial Black" panose="020B0A04020102020204" pitchFamily="34" charset="0"/>
              </a:rPr>
            </a:br>
            <a:r>
              <a:rPr lang="en-US" sz="2800" dirty="0" smtClean="0">
                <a:latin typeface="Arial Black" panose="020B0A04020102020204" pitchFamily="34" charset="0"/>
              </a:rPr>
              <a:t>(reference)</a:t>
            </a:r>
            <a:endParaRPr lang="en-US" sz="2800" dirty="0">
              <a:latin typeface="Arial Black" panose="020B0A04020102020204" pitchFamily="34" charset="0"/>
            </a:endParaRPr>
          </a:p>
        </p:txBody>
      </p:sp>
      <p:sp>
        <p:nvSpPr>
          <p:cNvPr id="3" name="Content Placeholder 2">
            <a:extLst>
              <a:ext uri="{FF2B5EF4-FFF2-40B4-BE49-F238E27FC236}">
                <a16:creationId xmlns:a16="http://schemas.microsoft.com/office/drawing/2014/main" id="{54919251-3E75-427A-AA6B-92A2E5F3C6F7}"/>
              </a:ext>
            </a:extLst>
          </p:cNvPr>
          <p:cNvSpPr>
            <a:spLocks noGrp="1"/>
          </p:cNvSpPr>
          <p:nvPr>
            <p:ph idx="1"/>
          </p:nvPr>
        </p:nvSpPr>
        <p:spPr>
          <a:xfrm>
            <a:off x="194310" y="2226469"/>
            <a:ext cx="8755380" cy="4399618"/>
          </a:xfrm>
          <a:solidFill>
            <a:schemeClr val="tx1">
              <a:lumMod val="65000"/>
            </a:schemeClr>
          </a:solidFill>
        </p:spPr>
        <p:txBody>
          <a:bodyPr/>
          <a:lstStyle/>
          <a:p>
            <a:pPr marL="0" indent="0">
              <a:buNone/>
            </a:pPr>
            <a:r>
              <a:rPr lang="en-US" dirty="0">
                <a:latin typeface="Arial Black" panose="020B0A04020102020204" pitchFamily="34" charset="0"/>
              </a:rPr>
              <a:t>Michael </a:t>
            </a:r>
            <a:r>
              <a:rPr lang="en-US" dirty="0" smtClean="0">
                <a:latin typeface="Arial Black" panose="020B0A04020102020204" pitchFamily="34" charset="0"/>
              </a:rPr>
              <a:t>		      </a:t>
            </a:r>
            <a:r>
              <a:rPr lang="en-US" dirty="0" smtClean="0">
                <a:latin typeface="Arial Black" panose="020B0A04020102020204" pitchFamily="34" charset="0"/>
              </a:rPr>
              <a:t>Paul 		 	Michael</a:t>
            </a:r>
            <a:endParaRPr lang="en-US" dirty="0" smtClean="0">
              <a:latin typeface="Arial Black" panose="020B0A04020102020204" pitchFamily="34" charset="0"/>
            </a:endParaRPr>
          </a:p>
          <a:p>
            <a:pPr marL="0" indent="0">
              <a:buNone/>
            </a:pPr>
            <a:r>
              <a:rPr lang="en-US" dirty="0" smtClean="0">
                <a:latin typeface="Arial Black" panose="020B0A04020102020204" pitchFamily="34" charset="0"/>
              </a:rPr>
              <a:t>Flynn </a:t>
            </a:r>
            <a:r>
              <a:rPr lang="en-US" dirty="0">
                <a:latin typeface="Arial Black" panose="020B0A04020102020204" pitchFamily="34" charset="0"/>
              </a:rPr>
              <a:t>	</a:t>
            </a:r>
            <a:r>
              <a:rPr lang="en-US" dirty="0">
                <a:latin typeface="Arial Black" panose="020B0A04020102020204" pitchFamily="34" charset="0"/>
              </a:rPr>
              <a:t> </a:t>
            </a:r>
            <a:r>
              <a:rPr lang="en-US" dirty="0" smtClean="0">
                <a:latin typeface="Arial Black" panose="020B0A04020102020204" pitchFamily="34" charset="0"/>
              </a:rPr>
              <a:t>	      </a:t>
            </a:r>
            <a:r>
              <a:rPr lang="en-US" dirty="0" err="1" smtClean="0">
                <a:latin typeface="Arial Black" panose="020B0A04020102020204" pitchFamily="34" charset="0"/>
              </a:rPr>
              <a:t>Manafort</a:t>
            </a:r>
            <a:r>
              <a:rPr lang="en-US" dirty="0" smtClean="0">
                <a:latin typeface="Arial Black" panose="020B0A04020102020204" pitchFamily="34" charset="0"/>
              </a:rPr>
              <a:t> </a:t>
            </a:r>
            <a:r>
              <a:rPr lang="en-US" dirty="0">
                <a:latin typeface="Arial Black" panose="020B0A04020102020204" pitchFamily="34" charset="0"/>
              </a:rPr>
              <a:t>	</a:t>
            </a:r>
            <a:r>
              <a:rPr lang="en-US" dirty="0" smtClean="0">
                <a:latin typeface="Arial Black" panose="020B0A04020102020204" pitchFamily="34" charset="0"/>
              </a:rPr>
              <a:t>	Cohen</a:t>
            </a:r>
            <a:endParaRPr lang="en-US" dirty="0">
              <a:latin typeface="Arial Black" panose="020B0A04020102020204" pitchFamily="34" charset="0"/>
            </a:endParaRPr>
          </a:p>
          <a:p>
            <a:pPr marL="0" indent="0">
              <a:buNone/>
            </a:pPr>
            <a:r>
              <a:rPr lang="en-US" sz="1800" dirty="0">
                <a:latin typeface="Arial Black" panose="020B0A04020102020204" pitchFamily="34" charset="0"/>
              </a:rPr>
              <a:t>National Security 	Campaign Manager		Personal Lawyer</a:t>
            </a:r>
          </a:p>
          <a:p>
            <a:pPr marL="0" indent="0">
              <a:buNone/>
            </a:pPr>
            <a:r>
              <a:rPr lang="en-US" sz="1800" dirty="0">
                <a:latin typeface="Arial Black" panose="020B0A04020102020204" pitchFamily="34" charset="0"/>
              </a:rPr>
              <a:t>Adviser</a:t>
            </a:r>
          </a:p>
        </p:txBody>
      </p:sp>
      <p:pic>
        <p:nvPicPr>
          <p:cNvPr id="4" name="Picture 3">
            <a:extLst>
              <a:ext uri="{FF2B5EF4-FFF2-40B4-BE49-F238E27FC236}">
                <a16:creationId xmlns:a16="http://schemas.microsoft.com/office/drawing/2014/main" id="{EC29A6BE-B0DC-41B2-9D02-0D9DC6540DA8}"/>
              </a:ext>
            </a:extLst>
          </p:cNvPr>
          <p:cNvPicPr>
            <a:picLocks noChangeAspect="1"/>
          </p:cNvPicPr>
          <p:nvPr/>
        </p:nvPicPr>
        <p:blipFill>
          <a:blip r:embed="rId2"/>
          <a:stretch>
            <a:fillRect/>
          </a:stretch>
        </p:blipFill>
        <p:spPr>
          <a:xfrm>
            <a:off x="194310" y="3976688"/>
            <a:ext cx="1897380" cy="2441972"/>
          </a:xfrm>
          <a:prstGeom prst="rect">
            <a:avLst/>
          </a:prstGeom>
          <a:solidFill>
            <a:schemeClr val="bg2"/>
          </a:solidFill>
        </p:spPr>
      </p:pic>
      <p:pic>
        <p:nvPicPr>
          <p:cNvPr id="5" name="Picture 4">
            <a:extLst>
              <a:ext uri="{FF2B5EF4-FFF2-40B4-BE49-F238E27FC236}">
                <a16:creationId xmlns:a16="http://schemas.microsoft.com/office/drawing/2014/main" id="{4109B039-F140-4CA3-A937-EB4B72594DD2}"/>
              </a:ext>
            </a:extLst>
          </p:cNvPr>
          <p:cNvPicPr>
            <a:picLocks noChangeAspect="1"/>
          </p:cNvPicPr>
          <p:nvPr/>
        </p:nvPicPr>
        <p:blipFill rotWithShape="1">
          <a:blip r:embed="rId3"/>
          <a:srcRect r="11236"/>
          <a:stretch/>
        </p:blipFill>
        <p:spPr>
          <a:xfrm>
            <a:off x="2250281" y="3906794"/>
            <a:ext cx="3611880" cy="2441971"/>
          </a:xfrm>
          <a:prstGeom prst="rect">
            <a:avLst/>
          </a:prstGeom>
          <a:solidFill>
            <a:schemeClr val="bg2"/>
          </a:solidFill>
        </p:spPr>
      </p:pic>
      <p:pic>
        <p:nvPicPr>
          <p:cNvPr id="6" name="Picture 5">
            <a:extLst>
              <a:ext uri="{FF2B5EF4-FFF2-40B4-BE49-F238E27FC236}">
                <a16:creationId xmlns:a16="http://schemas.microsoft.com/office/drawing/2014/main" id="{8C6374A0-71A8-4E73-A8CA-00F0793BAECF}"/>
              </a:ext>
            </a:extLst>
          </p:cNvPr>
          <p:cNvPicPr>
            <a:picLocks noChangeAspect="1"/>
          </p:cNvPicPr>
          <p:nvPr/>
        </p:nvPicPr>
        <p:blipFill>
          <a:blip r:embed="rId4"/>
          <a:stretch>
            <a:fillRect/>
          </a:stretch>
        </p:blipFill>
        <p:spPr>
          <a:xfrm>
            <a:off x="5965703" y="4083283"/>
            <a:ext cx="2928938" cy="2278735"/>
          </a:xfrm>
          <a:prstGeom prst="rect">
            <a:avLst/>
          </a:prstGeom>
          <a:solidFill>
            <a:schemeClr val="bg2"/>
          </a:solidFill>
        </p:spPr>
      </p:pic>
    </p:spTree>
    <p:extLst>
      <p:ext uri="{BB962C8B-B14F-4D97-AF65-F5344CB8AC3E}">
        <p14:creationId xmlns:p14="http://schemas.microsoft.com/office/powerpoint/2010/main" val="16904161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99536-B196-484F-A70D-999E3432FF7E}"/>
              </a:ext>
            </a:extLst>
          </p:cNvPr>
          <p:cNvSpPr>
            <a:spLocks noGrp="1"/>
          </p:cNvSpPr>
          <p:nvPr>
            <p:ph type="title"/>
          </p:nvPr>
        </p:nvSpPr>
        <p:spPr>
          <a:xfrm>
            <a:off x="247992" y="359052"/>
            <a:ext cx="7886700" cy="726125"/>
          </a:xfrm>
        </p:spPr>
        <p:txBody>
          <a:bodyPr/>
          <a:lstStyle/>
          <a:p>
            <a:r>
              <a:rPr lang="en-US" dirty="0">
                <a:latin typeface="Arial Black" panose="020B0A04020102020204" pitchFamily="34" charset="0"/>
              </a:rPr>
              <a:t>2. Trump Policies</a:t>
            </a:r>
          </a:p>
        </p:txBody>
      </p:sp>
      <p:sp>
        <p:nvSpPr>
          <p:cNvPr id="3" name="Content Placeholder 2">
            <a:extLst>
              <a:ext uri="{FF2B5EF4-FFF2-40B4-BE49-F238E27FC236}">
                <a16:creationId xmlns:a16="http://schemas.microsoft.com/office/drawing/2014/main" id="{95765C3B-2DFA-4B69-9D7D-AB4535D6552F}"/>
              </a:ext>
            </a:extLst>
          </p:cNvPr>
          <p:cNvSpPr>
            <a:spLocks noGrp="1"/>
          </p:cNvSpPr>
          <p:nvPr>
            <p:ph idx="1"/>
          </p:nvPr>
        </p:nvSpPr>
        <p:spPr>
          <a:xfrm>
            <a:off x="96820" y="1298713"/>
            <a:ext cx="8886258" cy="5247861"/>
          </a:xfrm>
        </p:spPr>
        <p:txBody>
          <a:bodyPr>
            <a:normAutofit/>
          </a:bodyPr>
          <a:lstStyle/>
          <a:p>
            <a:pPr marL="0" indent="0">
              <a:buNone/>
            </a:pPr>
            <a:r>
              <a:rPr lang="en-US" dirty="0">
                <a:latin typeface="Arial Black" panose="020B0A04020102020204" pitchFamily="34" charset="0"/>
              </a:rPr>
              <a:t>Movement Conservative Policies</a:t>
            </a:r>
          </a:p>
          <a:p>
            <a:endParaRPr lang="en-US" dirty="0"/>
          </a:p>
          <a:p>
            <a:endParaRPr lang="en-US" dirty="0"/>
          </a:p>
          <a:p>
            <a:endParaRPr lang="en-US" dirty="0"/>
          </a:p>
          <a:p>
            <a:endParaRPr lang="en-US" dirty="0"/>
          </a:p>
          <a:p>
            <a:endParaRPr lang="en-US" dirty="0"/>
          </a:p>
          <a:p>
            <a:endParaRPr lang="en-US" dirty="0">
              <a:latin typeface="Arial Black" panose="020B0A04020102020204" pitchFamily="34" charset="0"/>
            </a:endParaRPr>
          </a:p>
          <a:p>
            <a:pPr marL="0" indent="0">
              <a:buNone/>
            </a:pPr>
            <a:r>
              <a:rPr lang="en-US" sz="2000" dirty="0">
                <a:latin typeface="Arial Black" panose="020B0A04020102020204" pitchFamily="34" charset="0"/>
              </a:rPr>
              <a:t>Justice 	</a:t>
            </a:r>
            <a:r>
              <a:rPr lang="en-US" sz="2000" dirty="0" smtClean="0">
                <a:latin typeface="Arial Black" panose="020B0A04020102020204" pitchFamily="34" charset="0"/>
              </a:rPr>
              <a:t>Justice</a:t>
            </a:r>
            <a:r>
              <a:rPr lang="en-US" sz="2000" dirty="0">
                <a:latin typeface="Arial Black" panose="020B0A04020102020204" pitchFamily="34" charset="0"/>
              </a:rPr>
              <a:t>	</a:t>
            </a:r>
            <a:r>
              <a:rPr lang="en-US" sz="2000" dirty="0" smtClean="0">
                <a:latin typeface="Arial Black" panose="020B0A04020102020204" pitchFamily="34" charset="0"/>
              </a:rPr>
              <a:t>      Justice</a:t>
            </a:r>
            <a:endParaRPr lang="en-US" sz="2000" dirty="0">
              <a:latin typeface="Arial Black" panose="020B0A04020102020204" pitchFamily="34" charset="0"/>
            </a:endParaRPr>
          </a:p>
          <a:p>
            <a:pPr marL="0" indent="0">
              <a:buNone/>
            </a:pPr>
            <a:r>
              <a:rPr lang="en-US" sz="2000" dirty="0">
                <a:latin typeface="Arial Black" panose="020B0A04020102020204" pitchFamily="34" charset="0"/>
              </a:rPr>
              <a:t>Neil 	</a:t>
            </a:r>
            <a:r>
              <a:rPr lang="en-US" sz="2000" dirty="0" smtClean="0">
                <a:latin typeface="Arial Black" panose="020B0A04020102020204" pitchFamily="34" charset="0"/>
              </a:rPr>
              <a:t>	Brett </a:t>
            </a:r>
            <a:r>
              <a:rPr lang="en-US" sz="2000" dirty="0">
                <a:latin typeface="Arial Black" panose="020B0A04020102020204" pitchFamily="34" charset="0"/>
              </a:rPr>
              <a:t>		</a:t>
            </a:r>
            <a:r>
              <a:rPr lang="en-US" sz="2000" dirty="0" smtClean="0">
                <a:latin typeface="Arial Black" panose="020B0A04020102020204" pitchFamily="34" charset="0"/>
              </a:rPr>
              <a:t>      Amy </a:t>
            </a:r>
            <a:r>
              <a:rPr lang="en-US" sz="2000" dirty="0">
                <a:latin typeface="Arial Black" panose="020B0A04020102020204" pitchFamily="34" charset="0"/>
              </a:rPr>
              <a:t>Coney</a:t>
            </a:r>
          </a:p>
          <a:p>
            <a:pPr marL="0" indent="0">
              <a:buNone/>
            </a:pPr>
            <a:r>
              <a:rPr lang="en-US" sz="2000" dirty="0">
                <a:latin typeface="Arial Black" panose="020B0A04020102020204" pitchFamily="34" charset="0"/>
              </a:rPr>
              <a:t>Gorsuch </a:t>
            </a:r>
            <a:r>
              <a:rPr lang="en-US" sz="2000" dirty="0">
                <a:latin typeface="Arial Black" panose="020B0A04020102020204" pitchFamily="34" charset="0"/>
              </a:rPr>
              <a:t>	</a:t>
            </a:r>
            <a:r>
              <a:rPr lang="en-US" sz="2000" dirty="0" err="1" smtClean="0">
                <a:latin typeface="Arial Black" panose="020B0A04020102020204" pitchFamily="34" charset="0"/>
              </a:rPr>
              <a:t>Kavanaugh</a:t>
            </a:r>
            <a:r>
              <a:rPr lang="en-US" sz="2000" dirty="0">
                <a:latin typeface="Arial Black" panose="020B0A04020102020204" pitchFamily="34" charset="0"/>
              </a:rPr>
              <a:t>	</a:t>
            </a:r>
            <a:r>
              <a:rPr lang="en-US" sz="2000" dirty="0" smtClean="0">
                <a:latin typeface="Arial Black" panose="020B0A04020102020204" pitchFamily="34" charset="0"/>
              </a:rPr>
              <a:t>      Barrett</a:t>
            </a:r>
            <a:endParaRPr lang="en-US" sz="2000" dirty="0">
              <a:latin typeface="Arial Black" panose="020B0A04020102020204" pitchFamily="34" charset="0"/>
            </a:endParaRPr>
          </a:p>
        </p:txBody>
      </p:sp>
      <p:pic>
        <p:nvPicPr>
          <p:cNvPr id="4" name="Picture 3">
            <a:extLst>
              <a:ext uri="{FF2B5EF4-FFF2-40B4-BE49-F238E27FC236}">
                <a16:creationId xmlns:a16="http://schemas.microsoft.com/office/drawing/2014/main" id="{60215FAF-9EF3-45B1-8265-DAC7DF104D29}"/>
              </a:ext>
            </a:extLst>
          </p:cNvPr>
          <p:cNvPicPr>
            <a:picLocks noChangeAspect="1"/>
          </p:cNvPicPr>
          <p:nvPr/>
        </p:nvPicPr>
        <p:blipFill>
          <a:blip r:embed="rId2"/>
          <a:stretch>
            <a:fillRect/>
          </a:stretch>
        </p:blipFill>
        <p:spPr>
          <a:xfrm>
            <a:off x="247992" y="2462965"/>
            <a:ext cx="1720516" cy="1979696"/>
          </a:xfrm>
          <a:prstGeom prst="rect">
            <a:avLst/>
          </a:prstGeom>
        </p:spPr>
      </p:pic>
      <p:pic>
        <p:nvPicPr>
          <p:cNvPr id="5" name="Picture 4">
            <a:extLst>
              <a:ext uri="{FF2B5EF4-FFF2-40B4-BE49-F238E27FC236}">
                <a16:creationId xmlns:a16="http://schemas.microsoft.com/office/drawing/2014/main" id="{65A850D0-412A-4206-94F3-BA2DF4918426}"/>
              </a:ext>
            </a:extLst>
          </p:cNvPr>
          <p:cNvPicPr>
            <a:picLocks noChangeAspect="1"/>
          </p:cNvPicPr>
          <p:nvPr/>
        </p:nvPicPr>
        <p:blipFill>
          <a:blip r:embed="rId3"/>
          <a:stretch>
            <a:fillRect/>
          </a:stretch>
        </p:blipFill>
        <p:spPr>
          <a:xfrm>
            <a:off x="2093495" y="2462965"/>
            <a:ext cx="1720516" cy="1997712"/>
          </a:xfrm>
          <a:prstGeom prst="rect">
            <a:avLst/>
          </a:prstGeom>
        </p:spPr>
      </p:pic>
      <p:pic>
        <p:nvPicPr>
          <p:cNvPr id="7" name="Picture 6"/>
          <p:cNvPicPr>
            <a:picLocks noChangeAspect="1"/>
          </p:cNvPicPr>
          <p:nvPr/>
        </p:nvPicPr>
        <p:blipFill>
          <a:blip r:embed="rId4"/>
          <a:stretch>
            <a:fillRect/>
          </a:stretch>
        </p:blipFill>
        <p:spPr>
          <a:xfrm>
            <a:off x="4048821" y="2462965"/>
            <a:ext cx="1761865" cy="1979696"/>
          </a:xfrm>
          <a:prstGeom prst="rect">
            <a:avLst/>
          </a:prstGeom>
        </p:spPr>
      </p:pic>
      <p:pic>
        <p:nvPicPr>
          <p:cNvPr id="8" name="Picture 7"/>
          <p:cNvPicPr>
            <a:picLocks noChangeAspect="1"/>
          </p:cNvPicPr>
          <p:nvPr/>
        </p:nvPicPr>
        <p:blipFill>
          <a:blip r:embed="rId5"/>
          <a:stretch>
            <a:fillRect/>
          </a:stretch>
        </p:blipFill>
        <p:spPr>
          <a:xfrm>
            <a:off x="6196405" y="2173858"/>
            <a:ext cx="2786673" cy="3130475"/>
          </a:xfrm>
          <a:prstGeom prst="rect">
            <a:avLst/>
          </a:prstGeom>
        </p:spPr>
      </p:pic>
    </p:spTree>
    <p:extLst>
      <p:ext uri="{BB962C8B-B14F-4D97-AF65-F5344CB8AC3E}">
        <p14:creationId xmlns:p14="http://schemas.microsoft.com/office/powerpoint/2010/main" val="364311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61513-B5BE-4858-B80C-E9253C7983A6}"/>
              </a:ext>
            </a:extLst>
          </p:cNvPr>
          <p:cNvSpPr>
            <a:spLocks noGrp="1"/>
          </p:cNvSpPr>
          <p:nvPr>
            <p:ph type="title"/>
          </p:nvPr>
        </p:nvSpPr>
        <p:spPr>
          <a:xfrm>
            <a:off x="266251" y="388972"/>
            <a:ext cx="7886700" cy="608159"/>
          </a:xfrm>
        </p:spPr>
        <p:txBody>
          <a:bodyPr>
            <a:normAutofit fontScale="90000"/>
          </a:bodyPr>
          <a:lstStyle/>
          <a:p>
            <a:r>
              <a:rPr lang="en-US" b="1" dirty="0">
                <a:solidFill>
                  <a:schemeClr val="bg1"/>
                </a:solidFill>
                <a:latin typeface="Arial Black" panose="020B0A04020102020204" pitchFamily="34" charset="0"/>
              </a:rPr>
              <a:t>Evangelical Support</a:t>
            </a:r>
          </a:p>
        </p:txBody>
      </p:sp>
      <p:sp>
        <p:nvSpPr>
          <p:cNvPr id="6" name="Content Placeholder 5">
            <a:extLst>
              <a:ext uri="{FF2B5EF4-FFF2-40B4-BE49-F238E27FC236}">
                <a16:creationId xmlns:a16="http://schemas.microsoft.com/office/drawing/2014/main" id="{2F37F199-44A0-4267-A333-9247362DFD3D}"/>
              </a:ext>
            </a:extLst>
          </p:cNvPr>
          <p:cNvSpPr>
            <a:spLocks noGrp="1"/>
          </p:cNvSpPr>
          <p:nvPr>
            <p:ph idx="1"/>
          </p:nvPr>
        </p:nvSpPr>
        <p:spPr>
          <a:xfrm>
            <a:off x="266251" y="1524000"/>
            <a:ext cx="8249099" cy="4943061"/>
          </a:xfrm>
        </p:spPr>
        <p:txBody>
          <a:bodyPr/>
          <a:lstStyle/>
          <a:p>
            <a:pPr marL="0" indent="0">
              <a:buNone/>
            </a:pPr>
            <a:r>
              <a:rPr lang="en-US" b="1" dirty="0">
                <a:solidFill>
                  <a:schemeClr val="bg1"/>
                </a:solidFill>
                <a:latin typeface="Arial Black" panose="020B0A04020102020204" pitchFamily="34" charset="0"/>
              </a:rPr>
              <a:t>Franklin Graham</a:t>
            </a:r>
          </a:p>
          <a:p>
            <a:pPr marL="0" indent="0">
              <a:buNone/>
            </a:pPr>
            <a:r>
              <a:rPr lang="en-US" b="1" dirty="0">
                <a:solidFill>
                  <a:schemeClr val="bg1"/>
                </a:solidFill>
                <a:latin typeface="Arial Black" panose="020B0A04020102020204" pitchFamily="34" charset="0"/>
              </a:rPr>
              <a:t>“Progressive?...That’s just another word for godless.”</a:t>
            </a:r>
          </a:p>
          <a:p>
            <a:pPr marL="0" indent="0">
              <a:buNone/>
            </a:pPr>
            <a:r>
              <a:rPr lang="en-US" b="1" dirty="0">
                <a:solidFill>
                  <a:schemeClr val="accent5">
                    <a:lumMod val="60000"/>
                    <a:lumOff val="40000"/>
                  </a:schemeClr>
                </a:solidFill>
                <a:latin typeface="Arial Black" panose="020B0A04020102020204" pitchFamily="34" charset="0"/>
                <a:hlinkClick r:id="rId2">
                  <a:extLst>
                    <a:ext uri="{A12FA001-AC4F-418D-AE19-62706E023703}">
                      <ahyp:hlinkClr xmlns:ahyp="http://schemas.microsoft.com/office/drawing/2018/hyperlinkcolor" xmlns="" val="tx"/>
                    </a:ext>
                  </a:extLst>
                </a:hlinkClick>
              </a:rPr>
              <a:t>May 2018</a:t>
            </a:r>
            <a:endParaRPr lang="en-US" b="1" dirty="0">
              <a:solidFill>
                <a:schemeClr val="accent5">
                  <a:lumMod val="60000"/>
                  <a:lumOff val="40000"/>
                </a:schemeClr>
              </a:solidFill>
              <a:latin typeface="Arial Black" panose="020B0A04020102020204" pitchFamily="34" charset="0"/>
            </a:endParaRPr>
          </a:p>
        </p:txBody>
      </p:sp>
      <p:pic>
        <p:nvPicPr>
          <p:cNvPr id="10" name="Picture 9">
            <a:extLst>
              <a:ext uri="{FF2B5EF4-FFF2-40B4-BE49-F238E27FC236}">
                <a16:creationId xmlns:a16="http://schemas.microsoft.com/office/drawing/2014/main" id="{8A7D1F71-763B-476F-BDA4-B7AD568E70A2}"/>
              </a:ext>
            </a:extLst>
          </p:cNvPr>
          <p:cNvPicPr>
            <a:picLocks noChangeAspect="1"/>
          </p:cNvPicPr>
          <p:nvPr/>
        </p:nvPicPr>
        <p:blipFill>
          <a:blip r:embed="rId3"/>
          <a:stretch>
            <a:fillRect/>
          </a:stretch>
        </p:blipFill>
        <p:spPr>
          <a:xfrm>
            <a:off x="3034748" y="3061901"/>
            <a:ext cx="5692638" cy="3246134"/>
          </a:xfrm>
          <a:prstGeom prst="rect">
            <a:avLst/>
          </a:prstGeom>
        </p:spPr>
      </p:pic>
    </p:spTree>
    <p:extLst>
      <p:ext uri="{BB962C8B-B14F-4D97-AF65-F5344CB8AC3E}">
        <p14:creationId xmlns:p14="http://schemas.microsoft.com/office/powerpoint/2010/main" val="4141478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8D8A8-5DD8-4766-A566-9B36D126F5A1}"/>
              </a:ext>
            </a:extLst>
          </p:cNvPr>
          <p:cNvSpPr>
            <a:spLocks noGrp="1"/>
          </p:cNvSpPr>
          <p:nvPr>
            <p:ph type="title"/>
          </p:nvPr>
        </p:nvSpPr>
        <p:spPr>
          <a:xfrm>
            <a:off x="184081" y="349216"/>
            <a:ext cx="8331269" cy="994172"/>
          </a:xfrm>
        </p:spPr>
        <p:txBody>
          <a:bodyPr/>
          <a:lstStyle/>
          <a:p>
            <a:r>
              <a:rPr lang="en-US" dirty="0">
                <a:latin typeface="Arial Black" panose="020B0A04020102020204" pitchFamily="34" charset="0"/>
              </a:rPr>
              <a:t>Immigration and Trade</a:t>
            </a:r>
          </a:p>
        </p:txBody>
      </p:sp>
      <p:pic>
        <p:nvPicPr>
          <p:cNvPr id="6" name="Content Placeholder 5"/>
          <p:cNvPicPr>
            <a:picLocks noGrp="1" noChangeAspect="1"/>
          </p:cNvPicPr>
          <p:nvPr>
            <p:ph idx="1"/>
          </p:nvPr>
        </p:nvPicPr>
        <p:blipFill>
          <a:blip r:embed="rId2"/>
          <a:stretch>
            <a:fillRect/>
          </a:stretch>
        </p:blipFill>
        <p:spPr>
          <a:xfrm>
            <a:off x="184081" y="1343389"/>
            <a:ext cx="4971015" cy="3599864"/>
          </a:xfrm>
          <a:prstGeom prst="rect">
            <a:avLst/>
          </a:prstGeom>
        </p:spPr>
      </p:pic>
      <p:pic>
        <p:nvPicPr>
          <p:cNvPr id="5" name="Picture 4">
            <a:extLst>
              <a:ext uri="{FF2B5EF4-FFF2-40B4-BE49-F238E27FC236}">
                <a16:creationId xmlns:a16="http://schemas.microsoft.com/office/drawing/2014/main" id="{F02DF8FD-56A6-4080-A6A5-A34E225E8431}"/>
              </a:ext>
            </a:extLst>
          </p:cNvPr>
          <p:cNvPicPr>
            <a:picLocks noChangeAspect="1"/>
          </p:cNvPicPr>
          <p:nvPr/>
        </p:nvPicPr>
        <p:blipFill>
          <a:blip r:embed="rId3"/>
          <a:stretch>
            <a:fillRect/>
          </a:stretch>
        </p:blipFill>
        <p:spPr>
          <a:xfrm>
            <a:off x="5271366" y="3445565"/>
            <a:ext cx="3713610" cy="3274232"/>
          </a:xfrm>
          <a:prstGeom prst="rect">
            <a:avLst/>
          </a:prstGeom>
        </p:spPr>
      </p:pic>
    </p:spTree>
    <p:extLst>
      <p:ext uri="{BB962C8B-B14F-4D97-AF65-F5344CB8AC3E}">
        <p14:creationId xmlns:p14="http://schemas.microsoft.com/office/powerpoint/2010/main" val="41872524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8B0E0-91F6-41DB-A766-326E191504DE}"/>
              </a:ext>
            </a:extLst>
          </p:cNvPr>
          <p:cNvSpPr>
            <a:spLocks noGrp="1"/>
          </p:cNvSpPr>
          <p:nvPr>
            <p:ph type="title"/>
          </p:nvPr>
        </p:nvSpPr>
        <p:spPr>
          <a:xfrm>
            <a:off x="364797" y="428048"/>
            <a:ext cx="7886700" cy="617934"/>
          </a:xfrm>
        </p:spPr>
        <p:txBody>
          <a:bodyPr>
            <a:normAutofit fontScale="90000"/>
          </a:bodyPr>
          <a:lstStyle/>
          <a:p>
            <a:r>
              <a:rPr lang="en-US" dirty="0">
                <a:latin typeface="Arial Black" panose="020B0A04020102020204" pitchFamily="34" charset="0"/>
              </a:rPr>
              <a:t>3.Trump Style: </a:t>
            </a:r>
            <a:r>
              <a:rPr lang="en-US" dirty="0">
                <a:latin typeface="Arial Black" panose="020B0A04020102020204" pitchFamily="34" charset="0"/>
                <a:hlinkClick r:id="rId2">
                  <a:extLst>
                    <a:ext uri="{A12FA001-AC4F-418D-AE19-62706E023703}">
                      <ahyp:hlinkClr xmlns:ahyp="http://schemas.microsoft.com/office/drawing/2018/hyperlinkcolor" xmlns="" val="tx"/>
                    </a:ext>
                  </a:extLst>
                </a:hlinkClick>
              </a:rPr>
              <a:t>Twitter</a:t>
            </a:r>
            <a:endParaRPr lang="en-US" dirty="0">
              <a:latin typeface="Arial Black" panose="020B0A04020102020204" pitchFamily="34" charset="0"/>
            </a:endParaRPr>
          </a:p>
        </p:txBody>
      </p:sp>
      <p:sp>
        <p:nvSpPr>
          <p:cNvPr id="4" name="Text Placeholder 3">
            <a:extLst>
              <a:ext uri="{FF2B5EF4-FFF2-40B4-BE49-F238E27FC236}">
                <a16:creationId xmlns:a16="http://schemas.microsoft.com/office/drawing/2014/main" id="{A5D61AFD-1C97-4559-AD7F-CDA4CEAD575A}"/>
              </a:ext>
            </a:extLst>
          </p:cNvPr>
          <p:cNvSpPr>
            <a:spLocks noGrp="1"/>
          </p:cNvSpPr>
          <p:nvPr>
            <p:ph type="body" idx="1"/>
          </p:nvPr>
        </p:nvSpPr>
        <p:spPr>
          <a:xfrm>
            <a:off x="364797" y="1207209"/>
            <a:ext cx="3868340" cy="617934"/>
          </a:xfrm>
        </p:spPr>
        <p:txBody>
          <a:bodyPr>
            <a:normAutofit/>
          </a:bodyPr>
          <a:lstStyle/>
          <a:p>
            <a:r>
              <a:rPr lang="en-US" sz="3200" dirty="0"/>
              <a:t>Attack</a:t>
            </a:r>
          </a:p>
        </p:txBody>
      </p:sp>
      <p:pic>
        <p:nvPicPr>
          <p:cNvPr id="11" name="Content Placeholder 10">
            <a:extLst>
              <a:ext uri="{FF2B5EF4-FFF2-40B4-BE49-F238E27FC236}">
                <a16:creationId xmlns:a16="http://schemas.microsoft.com/office/drawing/2014/main" id="{A8124D27-0AEE-4377-BE84-E9DE02ACF1DC}"/>
              </a:ext>
            </a:extLst>
          </p:cNvPr>
          <p:cNvPicPr>
            <a:picLocks noGrp="1" noChangeAspect="1"/>
          </p:cNvPicPr>
          <p:nvPr>
            <p:ph sz="half" idx="2"/>
          </p:nvPr>
        </p:nvPicPr>
        <p:blipFill>
          <a:blip r:embed="rId3"/>
          <a:stretch>
            <a:fillRect/>
          </a:stretch>
        </p:blipFill>
        <p:spPr>
          <a:xfrm>
            <a:off x="230937" y="2305879"/>
            <a:ext cx="3932273" cy="3061868"/>
          </a:xfrm>
          <a:prstGeom prst="rect">
            <a:avLst/>
          </a:prstGeom>
        </p:spPr>
      </p:pic>
      <p:sp>
        <p:nvSpPr>
          <p:cNvPr id="5" name="Text Placeholder 4">
            <a:extLst>
              <a:ext uri="{FF2B5EF4-FFF2-40B4-BE49-F238E27FC236}">
                <a16:creationId xmlns:a16="http://schemas.microsoft.com/office/drawing/2014/main" id="{E86D2871-49E1-413C-A25F-07515CFFD4FB}"/>
              </a:ext>
            </a:extLst>
          </p:cNvPr>
          <p:cNvSpPr>
            <a:spLocks noGrp="1"/>
          </p:cNvSpPr>
          <p:nvPr>
            <p:ph type="body" sz="quarter" idx="3"/>
          </p:nvPr>
        </p:nvSpPr>
        <p:spPr>
          <a:xfrm>
            <a:off x="4479234" y="1207209"/>
            <a:ext cx="3887391" cy="617934"/>
          </a:xfrm>
        </p:spPr>
        <p:txBody>
          <a:bodyPr>
            <a:normAutofit/>
          </a:bodyPr>
          <a:lstStyle/>
          <a:p>
            <a:r>
              <a:rPr lang="en-US" sz="2700" dirty="0"/>
              <a:t>Lying</a:t>
            </a:r>
          </a:p>
        </p:txBody>
      </p:sp>
      <p:sp>
        <p:nvSpPr>
          <p:cNvPr id="6" name="Content Placeholder 5">
            <a:extLst>
              <a:ext uri="{FF2B5EF4-FFF2-40B4-BE49-F238E27FC236}">
                <a16:creationId xmlns:a16="http://schemas.microsoft.com/office/drawing/2014/main" id="{3E91AE07-2CA1-46DD-8A07-19463A0BAA1D}"/>
              </a:ext>
            </a:extLst>
          </p:cNvPr>
          <p:cNvSpPr>
            <a:spLocks noGrp="1"/>
          </p:cNvSpPr>
          <p:nvPr>
            <p:ph sz="quarter" idx="4"/>
          </p:nvPr>
        </p:nvSpPr>
        <p:spPr>
          <a:xfrm>
            <a:off x="4645820" y="2020092"/>
            <a:ext cx="4016917" cy="3158344"/>
          </a:xfrm>
        </p:spPr>
        <p:txBody>
          <a:bodyPr/>
          <a:lstStyle/>
          <a:p>
            <a:r>
              <a:rPr lang="en-US" b="1" dirty="0" err="1">
                <a:hlinkClick r:id="rId4">
                  <a:extLst>
                    <a:ext uri="{A12FA001-AC4F-418D-AE19-62706E023703}">
                      <ahyp:hlinkClr xmlns:ahyp="http://schemas.microsoft.com/office/drawing/2018/hyperlinkcolor" xmlns="" val="tx"/>
                    </a:ext>
                  </a:extLst>
                </a:hlinkClick>
              </a:rPr>
              <a:t>Politifact</a:t>
            </a:r>
            <a:r>
              <a:rPr lang="en-US" b="1" dirty="0">
                <a:hlinkClick r:id="rId4">
                  <a:extLst>
                    <a:ext uri="{A12FA001-AC4F-418D-AE19-62706E023703}">
                      <ahyp:hlinkClr xmlns:ahyp="http://schemas.microsoft.com/office/drawing/2018/hyperlinkcolor" xmlns="" val="tx"/>
                    </a:ext>
                  </a:extLst>
                </a:hlinkClick>
              </a:rPr>
              <a:t> on Trump</a:t>
            </a:r>
            <a:endParaRPr lang="en-US" b="1" dirty="0"/>
          </a:p>
          <a:p>
            <a:r>
              <a:rPr lang="en-US" b="1" dirty="0"/>
              <a:t>Washington Post Fact Checker</a:t>
            </a:r>
          </a:p>
          <a:p>
            <a:pPr lvl="1"/>
            <a:r>
              <a:rPr lang="en-US" b="1" dirty="0">
                <a:hlinkClick r:id="rId5"/>
              </a:rPr>
              <a:t>30,573 lies in four years</a:t>
            </a:r>
            <a:endParaRPr lang="en-US" b="1" dirty="0"/>
          </a:p>
          <a:p>
            <a:r>
              <a:rPr lang="en-US" b="1" dirty="0">
                <a:hlinkClick r:id="rId6">
                  <a:extLst>
                    <a:ext uri="{A12FA001-AC4F-418D-AE19-62706E023703}">
                      <ahyp:hlinkClr xmlns:ahyp="http://schemas.microsoft.com/office/drawing/2018/hyperlinkcolor" xmlns="" val="tx"/>
                    </a:ext>
                  </a:extLst>
                </a:hlinkClick>
              </a:rPr>
              <a:t>Trump vs. CDC, April 2020</a:t>
            </a:r>
            <a:endParaRPr lang="en-US" b="1" dirty="0"/>
          </a:p>
        </p:txBody>
      </p:sp>
      <p:pic>
        <p:nvPicPr>
          <p:cNvPr id="12" name="Picture 11">
            <a:extLst>
              <a:ext uri="{FF2B5EF4-FFF2-40B4-BE49-F238E27FC236}">
                <a16:creationId xmlns:a16="http://schemas.microsoft.com/office/drawing/2014/main" id="{63333408-66ED-4EE1-A08F-E957E7F2625D}"/>
              </a:ext>
            </a:extLst>
          </p:cNvPr>
          <p:cNvPicPr>
            <a:picLocks noChangeAspect="1"/>
          </p:cNvPicPr>
          <p:nvPr/>
        </p:nvPicPr>
        <p:blipFill>
          <a:blip r:embed="rId7"/>
          <a:stretch>
            <a:fillRect/>
          </a:stretch>
        </p:blipFill>
        <p:spPr>
          <a:xfrm>
            <a:off x="7098256" y="233099"/>
            <a:ext cx="1564481" cy="1400175"/>
          </a:xfrm>
          <a:prstGeom prst="rect">
            <a:avLst/>
          </a:prstGeom>
        </p:spPr>
      </p:pic>
      <p:pic>
        <p:nvPicPr>
          <p:cNvPr id="13" name="Picture 12">
            <a:extLst>
              <a:ext uri="{FF2B5EF4-FFF2-40B4-BE49-F238E27FC236}">
                <a16:creationId xmlns:a16="http://schemas.microsoft.com/office/drawing/2014/main" id="{A1C293A5-7389-47C4-88FC-7B5C9B8E679A}"/>
              </a:ext>
            </a:extLst>
          </p:cNvPr>
          <p:cNvPicPr>
            <a:picLocks noChangeAspect="1"/>
          </p:cNvPicPr>
          <p:nvPr/>
        </p:nvPicPr>
        <p:blipFill>
          <a:blip r:embed="rId8"/>
          <a:stretch>
            <a:fillRect/>
          </a:stretch>
        </p:blipFill>
        <p:spPr>
          <a:xfrm>
            <a:off x="4747492" y="4860383"/>
            <a:ext cx="3813572" cy="1679564"/>
          </a:xfrm>
          <a:prstGeom prst="rect">
            <a:avLst/>
          </a:prstGeom>
        </p:spPr>
      </p:pic>
    </p:spTree>
    <p:extLst>
      <p:ext uri="{BB962C8B-B14F-4D97-AF65-F5344CB8AC3E}">
        <p14:creationId xmlns:p14="http://schemas.microsoft.com/office/powerpoint/2010/main" val="4085798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11266" name="Title 1"/>
          <p:cNvSpPr>
            <a:spLocks noGrp="1" noChangeArrowheads="1"/>
          </p:cNvSpPr>
          <p:nvPr>
            <p:ph type="title"/>
          </p:nvPr>
        </p:nvSpPr>
        <p:spPr>
          <a:xfrm>
            <a:off x="457200" y="274638"/>
            <a:ext cx="8229600" cy="944562"/>
          </a:xfrm>
        </p:spPr>
        <p:txBody>
          <a:bodyPr/>
          <a:lstStyle/>
          <a:p>
            <a:r>
              <a:rPr lang="en-US" altLang="en-US" b="1" smtClean="0"/>
              <a:t>Demagoguery</a:t>
            </a:r>
          </a:p>
        </p:txBody>
      </p:sp>
      <p:sp>
        <p:nvSpPr>
          <p:cNvPr id="11267" name="Content Placeholder 2"/>
          <p:cNvSpPr>
            <a:spLocks noGrp="1" noChangeArrowheads="1"/>
          </p:cNvSpPr>
          <p:nvPr>
            <p:ph idx="1"/>
          </p:nvPr>
        </p:nvSpPr>
        <p:spPr>
          <a:xfrm>
            <a:off x="457200" y="1219200"/>
            <a:ext cx="8229600" cy="5364163"/>
          </a:xfrm>
        </p:spPr>
        <p:txBody>
          <a:bodyPr/>
          <a:lstStyle/>
          <a:p>
            <a:pPr marL="0" indent="0">
              <a:buFontTx/>
              <a:buNone/>
            </a:pPr>
            <a:endParaRPr lang="en-US" altLang="en-US" sz="2800" smtClean="0"/>
          </a:p>
          <a:p>
            <a:pPr marL="0" indent="0">
              <a:buFontTx/>
              <a:buNone/>
            </a:pPr>
            <a:endParaRPr lang="en-US" altLang="en-US" sz="2800" smtClean="0"/>
          </a:p>
          <a:p>
            <a:pPr marL="0" indent="0">
              <a:buFontTx/>
              <a:buNone/>
            </a:pPr>
            <a:endParaRPr lang="en-US" altLang="en-US" sz="2800" smtClean="0"/>
          </a:p>
          <a:p>
            <a:pPr marL="0" indent="0">
              <a:buFontTx/>
              <a:buNone/>
            </a:pPr>
            <a:endParaRPr lang="en-US" altLang="en-US" sz="2800" smtClean="0"/>
          </a:p>
          <a:p>
            <a:pPr marL="0" indent="0">
              <a:buFontTx/>
              <a:buNone/>
            </a:pPr>
            <a:endParaRPr lang="en-US" altLang="en-US" sz="2800" smtClean="0"/>
          </a:p>
          <a:p>
            <a:pPr marL="0" indent="0">
              <a:buFontTx/>
              <a:buNone/>
            </a:pPr>
            <a:endParaRPr lang="en-US" altLang="en-US" sz="2800" smtClean="0"/>
          </a:p>
          <a:p>
            <a:pPr marL="0" indent="0">
              <a:buFontTx/>
              <a:buNone/>
            </a:pPr>
            <a:endParaRPr lang="en-US" altLang="en-US" sz="2800" smtClean="0"/>
          </a:p>
          <a:p>
            <a:pPr marL="0" indent="0">
              <a:buFontTx/>
              <a:buNone/>
            </a:pPr>
            <a:endParaRPr lang="en-US" altLang="en-US" sz="2800" smtClean="0"/>
          </a:p>
          <a:p>
            <a:pPr marL="0" indent="0">
              <a:buFontTx/>
              <a:buNone/>
            </a:pPr>
            <a:r>
              <a:rPr lang="en-US" altLang="en-US" sz="2800" smtClean="0"/>
              <a:t>Sen. Joseph McCarthy and Roy Cohn (Chief Counsel for the Senate Permanent Committee on Investigations)</a:t>
            </a:r>
          </a:p>
        </p:txBody>
      </p:sp>
      <p:pic>
        <p:nvPicPr>
          <p:cNvPr id="1126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219200"/>
            <a:ext cx="5943600"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48925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06929"/>
          </a:xfrm>
        </p:spPr>
        <p:txBody>
          <a:bodyPr/>
          <a:lstStyle/>
          <a:p>
            <a:r>
              <a:rPr lang="en-US" dirty="0" smtClean="0">
                <a:latin typeface="Arial Black" panose="020B0A04020102020204" pitchFamily="34" charset="0"/>
              </a:rPr>
              <a:t>Roy Cohn Style</a:t>
            </a:r>
            <a:endParaRPr lang="en-US" dirty="0">
              <a:latin typeface="Arial Black" panose="020B0A04020102020204" pitchFamily="34" charset="0"/>
            </a:endParaRPr>
          </a:p>
        </p:txBody>
      </p:sp>
      <p:sp>
        <p:nvSpPr>
          <p:cNvPr id="3" name="Content Placeholder 2"/>
          <p:cNvSpPr>
            <a:spLocks noGrp="1"/>
          </p:cNvSpPr>
          <p:nvPr>
            <p:ph idx="1"/>
          </p:nvPr>
        </p:nvSpPr>
        <p:spPr>
          <a:xfrm>
            <a:off x="628650" y="1576552"/>
            <a:ext cx="7886700" cy="4782207"/>
          </a:xfrm>
        </p:spPr>
        <p:txBody>
          <a:bodyPr>
            <a:normAutofit fontScale="85000" lnSpcReduction="20000"/>
          </a:bodyPr>
          <a:lstStyle/>
          <a:p>
            <a:r>
              <a:rPr lang="en-US" dirty="0" smtClean="0">
                <a:latin typeface="Arial Black" panose="020B0A04020102020204" pitchFamily="34" charset="0"/>
              </a:rPr>
              <a:t>Lie about everything</a:t>
            </a:r>
          </a:p>
          <a:p>
            <a:r>
              <a:rPr lang="en-US" dirty="0" smtClean="0">
                <a:latin typeface="Arial Black" panose="020B0A04020102020204" pitchFamily="34" charset="0"/>
              </a:rPr>
              <a:t>The more outlandish the better; never back down</a:t>
            </a:r>
          </a:p>
          <a:p>
            <a:r>
              <a:rPr lang="en-US" dirty="0" smtClean="0">
                <a:latin typeface="Arial Black" panose="020B0A04020102020204" pitchFamily="34" charset="0"/>
              </a:rPr>
              <a:t>No shame</a:t>
            </a:r>
          </a:p>
          <a:p>
            <a:r>
              <a:rPr lang="en-US" dirty="0" smtClean="0">
                <a:latin typeface="Arial Black" panose="020B0A04020102020204" pitchFamily="34" charset="0"/>
              </a:rPr>
              <a:t>Accuse people of the things that you yourself are doing</a:t>
            </a:r>
          </a:p>
          <a:p>
            <a:r>
              <a:rPr lang="en-US" dirty="0" smtClean="0">
                <a:latin typeface="Arial Black" panose="020B0A04020102020204" pitchFamily="34" charset="0"/>
              </a:rPr>
              <a:t>Facing investigation: use every legal trick to delay, complicate, raise the cost of investigation/prosecution</a:t>
            </a:r>
          </a:p>
          <a:p>
            <a:r>
              <a:rPr lang="en-US" dirty="0" smtClean="0">
                <a:latin typeface="Arial Black" panose="020B0A04020102020204" pitchFamily="34" charset="0"/>
              </a:rPr>
              <a:t>If sued, countersue until the end of time</a:t>
            </a:r>
          </a:p>
          <a:p>
            <a:r>
              <a:rPr lang="en-US" dirty="0" smtClean="0">
                <a:latin typeface="Arial Black" panose="020B0A04020102020204" pitchFamily="34" charset="0"/>
              </a:rPr>
              <a:t>Discredit all your enemies in every way possible</a:t>
            </a:r>
          </a:p>
          <a:p>
            <a:r>
              <a:rPr lang="en-US" dirty="0" smtClean="0">
                <a:latin typeface="Arial Black" panose="020B0A04020102020204" pitchFamily="34" charset="0"/>
              </a:rPr>
              <a:t>Scorched earth; better to destroy everything than admit guilt or lose</a:t>
            </a:r>
            <a:endParaRPr lang="en-US" dirty="0">
              <a:latin typeface="Arial Black" panose="020B0A04020102020204" pitchFamily="34" charset="0"/>
            </a:endParaRPr>
          </a:p>
        </p:txBody>
      </p:sp>
    </p:spTree>
    <p:extLst>
      <p:ext uri="{BB962C8B-B14F-4D97-AF65-F5344CB8AC3E}">
        <p14:creationId xmlns:p14="http://schemas.microsoft.com/office/powerpoint/2010/main" val="25019717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12290" name="Title 1"/>
          <p:cNvSpPr>
            <a:spLocks noGrp="1" noChangeArrowheads="1"/>
          </p:cNvSpPr>
          <p:nvPr>
            <p:ph type="title"/>
          </p:nvPr>
        </p:nvSpPr>
        <p:spPr/>
        <p:txBody>
          <a:bodyPr/>
          <a:lstStyle/>
          <a:p>
            <a:r>
              <a:rPr lang="en-US" altLang="en-US" dirty="0" smtClean="0">
                <a:latin typeface="Arial Black" panose="020B0A04020102020204" pitchFamily="34" charset="0"/>
              </a:rPr>
              <a:t>Trump and Cohn</a:t>
            </a:r>
            <a:br>
              <a:rPr lang="en-US" altLang="en-US" dirty="0" smtClean="0">
                <a:latin typeface="Arial Black" panose="020B0A04020102020204" pitchFamily="34" charset="0"/>
              </a:rPr>
            </a:br>
            <a:r>
              <a:rPr lang="en-US" altLang="en-US" sz="3200" dirty="0" smtClean="0">
                <a:latin typeface="Arial Black" panose="020B0A04020102020204" pitchFamily="34" charset="0"/>
              </a:rPr>
              <a:t>(1984) </a:t>
            </a:r>
            <a:endParaRPr lang="en-US" altLang="en-US" dirty="0" smtClean="0">
              <a:latin typeface="Arial Black" panose="020B0A04020102020204" pitchFamily="34" charset="0"/>
            </a:endParaRPr>
          </a:p>
        </p:txBody>
      </p:sp>
      <p:pic>
        <p:nvPicPr>
          <p:cNvPr id="12291"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09713" y="1905000"/>
            <a:ext cx="6124575" cy="4525963"/>
          </a:xfrm>
        </p:spPr>
      </p:pic>
    </p:spTree>
    <p:extLst>
      <p:ext uri="{BB962C8B-B14F-4D97-AF65-F5344CB8AC3E}">
        <p14:creationId xmlns:p14="http://schemas.microsoft.com/office/powerpoint/2010/main" val="39848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105865"/>
          </a:xfrm>
        </p:spPr>
        <p:txBody>
          <a:bodyPr/>
          <a:lstStyle/>
          <a:p>
            <a:r>
              <a:rPr lang="en-US" dirty="0" smtClean="0"/>
              <a:t>4. Impeachment Number 1</a:t>
            </a:r>
            <a:endParaRPr lang="en-US" dirty="0"/>
          </a:p>
        </p:txBody>
      </p:sp>
      <p:pic>
        <p:nvPicPr>
          <p:cNvPr id="4" name="Content Placeholder 3"/>
          <p:cNvPicPr>
            <a:picLocks noGrp="1" noChangeAspect="1"/>
          </p:cNvPicPr>
          <p:nvPr>
            <p:ph idx="1"/>
          </p:nvPr>
        </p:nvPicPr>
        <p:blipFill>
          <a:blip r:embed="rId2"/>
          <a:stretch>
            <a:fillRect/>
          </a:stretch>
        </p:blipFill>
        <p:spPr>
          <a:xfrm>
            <a:off x="503584" y="1577009"/>
            <a:ext cx="7712764" cy="4306956"/>
          </a:xfrm>
          <a:prstGeom prst="rect">
            <a:avLst/>
          </a:prstGeom>
        </p:spPr>
      </p:pic>
    </p:spTree>
    <p:extLst>
      <p:ext uri="{BB962C8B-B14F-4D97-AF65-F5344CB8AC3E}">
        <p14:creationId xmlns:p14="http://schemas.microsoft.com/office/powerpoint/2010/main" val="2030016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94424" y="650781"/>
            <a:ext cx="8358028" cy="1138261"/>
          </a:xfrm>
        </p:spPr>
        <p:txBody>
          <a:bodyPr>
            <a:noAutofit/>
          </a:bodyPr>
          <a:lstStyle/>
          <a:p>
            <a:r>
              <a:rPr lang="en-US" sz="2400" dirty="0">
                <a:latin typeface="Arial Black" panose="020B0A04020102020204" pitchFamily="34" charset="0"/>
              </a:rPr>
              <a:t>The Crisis in US Democracy</a:t>
            </a:r>
            <a:br>
              <a:rPr lang="en-US" sz="2400" dirty="0">
                <a:latin typeface="Arial Black" panose="020B0A04020102020204" pitchFamily="34" charset="0"/>
              </a:rPr>
            </a:br>
            <a:r>
              <a:rPr lang="en-US" sz="2400" dirty="0">
                <a:latin typeface="Arial Black" panose="020B0A04020102020204" pitchFamily="34" charset="0"/>
              </a:rPr>
              <a:t>Is Trump the demagogue the founders feared?</a:t>
            </a:r>
          </a:p>
        </p:txBody>
      </p:sp>
      <p:sp>
        <p:nvSpPr>
          <p:cNvPr id="5" name="Content Placeholder 4"/>
          <p:cNvSpPr>
            <a:spLocks noGrp="1"/>
          </p:cNvSpPr>
          <p:nvPr>
            <p:ph idx="1"/>
          </p:nvPr>
        </p:nvSpPr>
        <p:spPr>
          <a:xfrm>
            <a:off x="355002" y="2107096"/>
            <a:ext cx="8068236" cy="4267200"/>
          </a:xfrm>
        </p:spPr>
        <p:txBody>
          <a:bodyPr>
            <a:normAutofit/>
          </a:bodyPr>
          <a:lstStyle/>
          <a:p>
            <a:r>
              <a:rPr lang="en-US" dirty="0"/>
              <a:t>“…it has been fully confirmed by experience that they are daily misled into the most baneful measures and opinions by the false reports circulated by designing men, and which no one on the spot can refute.” ~Elbridge Gerry, May 31, 1787</a:t>
            </a:r>
          </a:p>
          <a:p>
            <a:pPr marL="0" indent="0">
              <a:buNone/>
            </a:pPr>
            <a:r>
              <a:rPr lang="en-US" sz="1650" i="1" dirty="0">
                <a:latin typeface="Arial Black" panose="020B0A04020102020204" pitchFamily="34" charset="0"/>
              </a:rPr>
              <a:t>The Records of the Federal Convention of 1787</a:t>
            </a:r>
            <a:r>
              <a:rPr lang="en-US" dirty="0"/>
              <a:t>, ed. Max </a:t>
            </a:r>
            <a:r>
              <a:rPr lang="en-US" dirty="0" err="1"/>
              <a:t>Farrand</a:t>
            </a:r>
            <a:r>
              <a:rPr lang="en-US" dirty="0"/>
              <a:t> (New Haven: Yale University Press, 1911). Vol. 1.</a:t>
            </a:r>
          </a:p>
          <a:p>
            <a:pPr marL="0" indent="0">
              <a:buNone/>
            </a:pPr>
            <a:r>
              <a:rPr lang="en-US" sz="1500" dirty="0">
                <a:solidFill>
                  <a:srgbClr val="C00000"/>
                </a:solidFill>
                <a:hlinkClick r:id="rId2"/>
              </a:rPr>
              <a:t>https://oll.libertyfund.org/title/farrand-the-records-of-the-federal-convention-of-1787-vol-1#Farrand_0544-01_457</a:t>
            </a:r>
            <a:endParaRPr lang="en-US" sz="1500" dirty="0">
              <a:solidFill>
                <a:srgbClr val="C00000"/>
              </a:solidFill>
            </a:endParaRPr>
          </a:p>
          <a:p>
            <a:pPr marL="0" indent="0">
              <a:buNone/>
            </a:pPr>
            <a:endParaRPr lang="en-US" sz="1500" dirty="0"/>
          </a:p>
        </p:txBody>
      </p:sp>
    </p:spTree>
    <p:extLst>
      <p:ext uri="{BB962C8B-B14F-4D97-AF65-F5344CB8AC3E}">
        <p14:creationId xmlns:p14="http://schemas.microsoft.com/office/powerpoint/2010/main" val="2532334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2646" y="337834"/>
            <a:ext cx="8070182" cy="994172"/>
          </a:xfrm>
        </p:spPr>
        <p:txBody>
          <a:bodyPr>
            <a:normAutofit fontScale="90000"/>
          </a:bodyPr>
          <a:lstStyle/>
          <a:p>
            <a:r>
              <a:rPr lang="en-US" sz="3000" b="1" dirty="0">
                <a:latin typeface="Arial Black" panose="020B0A04020102020204" pitchFamily="34" charset="0"/>
              </a:rPr>
              <a:t>Allegations against VP Joe Biden</a:t>
            </a:r>
            <a:br>
              <a:rPr lang="en-US" sz="3000" b="1" dirty="0">
                <a:latin typeface="Arial Black" panose="020B0A04020102020204" pitchFamily="34" charset="0"/>
              </a:rPr>
            </a:br>
            <a:r>
              <a:rPr lang="en-US" sz="2700" b="1" dirty="0">
                <a:latin typeface="Arial Black" panose="020B0A04020102020204" pitchFamily="34" charset="0"/>
              </a:rPr>
              <a:t>Russian Disinformation Campaign </a:t>
            </a:r>
            <a:r>
              <a:rPr lang="en-US" sz="2025" b="1" dirty="0">
                <a:latin typeface="Arial Black" panose="020B0A04020102020204" pitchFamily="34" charset="0"/>
              </a:rPr>
              <a:t>(reference)</a:t>
            </a:r>
            <a:endParaRPr lang="en-US" sz="2325" b="1" dirty="0">
              <a:latin typeface="Arial Black" panose="020B0A04020102020204" pitchFamily="34" charset="0"/>
            </a:endParaRPr>
          </a:p>
        </p:txBody>
      </p:sp>
      <p:sp>
        <p:nvSpPr>
          <p:cNvPr id="5" name="Content Placeholder 4"/>
          <p:cNvSpPr>
            <a:spLocks noGrp="1"/>
          </p:cNvSpPr>
          <p:nvPr>
            <p:ph idx="1"/>
          </p:nvPr>
        </p:nvSpPr>
        <p:spPr>
          <a:xfrm>
            <a:off x="312646" y="1616765"/>
            <a:ext cx="8698832" cy="5088835"/>
          </a:xfrm>
        </p:spPr>
        <p:txBody>
          <a:bodyPr>
            <a:normAutofit fontScale="92500"/>
          </a:bodyPr>
          <a:lstStyle/>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buNone/>
            </a:pPr>
            <a:endParaRPr lang="en-US" dirty="0"/>
          </a:p>
          <a:p>
            <a:pPr marL="0" indent="0">
              <a:buNone/>
            </a:pPr>
            <a:r>
              <a:rPr lang="en-US" sz="2600" b="1" dirty="0">
                <a:latin typeface="Arial" panose="020B0604020202020204" pitchFamily="34" charset="0"/>
                <a:cs typeface="Arial" panose="020B0604020202020204" pitchFamily="34" charset="0"/>
              </a:rPr>
              <a:t>Viktor </a:t>
            </a:r>
            <a:r>
              <a:rPr lang="en-US" sz="2600" b="1" dirty="0" err="1">
                <a:latin typeface="Arial" panose="020B0604020202020204" pitchFamily="34" charset="0"/>
                <a:cs typeface="Arial" panose="020B0604020202020204" pitchFamily="34" charset="0"/>
              </a:rPr>
              <a:t>Shokin</a:t>
            </a:r>
            <a:r>
              <a:rPr lang="en-US" sz="2600" b="1" dirty="0">
                <a:latin typeface="Arial" panose="020B0604020202020204" pitchFamily="34" charset="0"/>
                <a:cs typeface="Arial" panose="020B0604020202020204" pitchFamily="34" charset="0"/>
              </a:rPr>
              <a:t> </a:t>
            </a:r>
            <a:r>
              <a:rPr lang="en-US" sz="2600" b="1" dirty="0">
                <a:latin typeface="Arial" panose="020B0604020202020204" pitchFamily="34" charset="0"/>
                <a:cs typeface="Arial" panose="020B0604020202020204" pitchFamily="34" charset="0"/>
              </a:rPr>
              <a:t>	</a:t>
            </a:r>
            <a:r>
              <a:rPr lang="en-US" sz="2600" b="1" dirty="0" smtClean="0">
                <a:latin typeface="Arial" panose="020B0604020202020204" pitchFamily="34" charset="0"/>
                <a:cs typeface="Arial" panose="020B0604020202020204" pitchFamily="34" charset="0"/>
              </a:rPr>
              <a:t>      VP </a:t>
            </a:r>
            <a:r>
              <a:rPr lang="en-US" sz="2600" b="1" dirty="0">
                <a:latin typeface="Arial" panose="020B0604020202020204" pitchFamily="34" charset="0"/>
                <a:cs typeface="Arial" panose="020B0604020202020204" pitchFamily="34" charset="0"/>
              </a:rPr>
              <a:t>Joe Biden 		Yuri </a:t>
            </a:r>
            <a:r>
              <a:rPr lang="en-US" sz="2600" b="1" dirty="0" err="1">
                <a:latin typeface="Arial" panose="020B0604020202020204" pitchFamily="34" charset="0"/>
                <a:cs typeface="Arial" panose="020B0604020202020204" pitchFamily="34" charset="0"/>
              </a:rPr>
              <a:t>Lutsenko</a:t>
            </a:r>
            <a:endParaRPr lang="en-US" sz="2600" b="1" dirty="0">
              <a:latin typeface="Arial" panose="020B0604020202020204" pitchFamily="34" charset="0"/>
              <a:cs typeface="Arial" panose="020B0604020202020204" pitchFamily="34" charset="0"/>
            </a:endParaRPr>
          </a:p>
          <a:p>
            <a:pPr marL="0" indent="0">
              <a:buNone/>
            </a:pPr>
            <a:r>
              <a:rPr lang="en-US" sz="2600" b="1" dirty="0">
                <a:latin typeface="Arial" panose="020B0604020202020204" pitchFamily="34" charset="0"/>
                <a:cs typeface="Arial" panose="020B0604020202020204" pitchFamily="34" charset="0"/>
              </a:rPr>
              <a:t>Ukraine Chief 			</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Shokin</a:t>
            </a:r>
            <a:r>
              <a:rPr lang="en-US" sz="2600" b="1" dirty="0" smtClean="0">
                <a:latin typeface="Arial" panose="020B0604020202020204" pitchFamily="34" charset="0"/>
                <a:cs typeface="Arial" panose="020B0604020202020204" pitchFamily="34" charset="0"/>
              </a:rPr>
              <a:t> Prosecutor 						Successor</a:t>
            </a:r>
            <a:endParaRPr lang="en-US" sz="26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3381061" y="1928060"/>
            <a:ext cx="2463147" cy="3001749"/>
          </a:xfrm>
          <a:prstGeom prst="rect">
            <a:avLst/>
          </a:prstGeom>
        </p:spPr>
      </p:pic>
      <p:pic>
        <p:nvPicPr>
          <p:cNvPr id="7" name="Picture 6"/>
          <p:cNvPicPr>
            <a:picLocks noChangeAspect="1"/>
          </p:cNvPicPr>
          <p:nvPr/>
        </p:nvPicPr>
        <p:blipFill>
          <a:blip r:embed="rId3"/>
          <a:stretch>
            <a:fillRect/>
          </a:stretch>
        </p:blipFill>
        <p:spPr>
          <a:xfrm>
            <a:off x="312646" y="1928060"/>
            <a:ext cx="2894380" cy="2259627"/>
          </a:xfrm>
          <a:prstGeom prst="rect">
            <a:avLst/>
          </a:prstGeom>
        </p:spPr>
      </p:pic>
      <p:pic>
        <p:nvPicPr>
          <p:cNvPr id="8" name="Picture 7"/>
          <p:cNvPicPr>
            <a:picLocks noChangeAspect="1"/>
          </p:cNvPicPr>
          <p:nvPr/>
        </p:nvPicPr>
        <p:blipFill>
          <a:blip r:embed="rId4"/>
          <a:stretch>
            <a:fillRect/>
          </a:stretch>
        </p:blipFill>
        <p:spPr>
          <a:xfrm>
            <a:off x="6234651" y="1925990"/>
            <a:ext cx="2280349" cy="2521745"/>
          </a:xfrm>
          <a:prstGeom prst="rect">
            <a:avLst/>
          </a:prstGeom>
        </p:spPr>
      </p:pic>
    </p:spTree>
    <p:extLst>
      <p:ext uri="{BB962C8B-B14F-4D97-AF65-F5344CB8AC3E}">
        <p14:creationId xmlns:p14="http://schemas.microsoft.com/office/powerpoint/2010/main" val="12480664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7311" y="278287"/>
            <a:ext cx="8198039" cy="994172"/>
          </a:xfrm>
        </p:spPr>
        <p:txBody>
          <a:bodyPr/>
          <a:lstStyle/>
          <a:p>
            <a:r>
              <a:rPr lang="en-US" dirty="0">
                <a:latin typeface="Arial Black" panose="020B0A04020102020204" pitchFamily="34" charset="0"/>
              </a:rPr>
              <a:t>Trump and Ukraine</a:t>
            </a:r>
          </a:p>
        </p:txBody>
      </p:sp>
      <p:sp>
        <p:nvSpPr>
          <p:cNvPr id="3" name="Content Placeholder 2"/>
          <p:cNvSpPr>
            <a:spLocks noGrp="1"/>
          </p:cNvSpPr>
          <p:nvPr>
            <p:ph idx="1"/>
          </p:nvPr>
        </p:nvSpPr>
        <p:spPr>
          <a:xfrm>
            <a:off x="317311" y="1484242"/>
            <a:ext cx="8441679" cy="5194854"/>
          </a:xfrm>
        </p:spPr>
        <p:txBody>
          <a:bodyPr>
            <a:normAutofit fontScale="77500" lnSpcReduction="20000"/>
          </a:bodyPr>
          <a:lstStyle/>
          <a:p>
            <a:r>
              <a:rPr lang="en-US" sz="3800" b="1" dirty="0">
                <a:latin typeface="Times New Roman" panose="02020603050405020304" pitchFamily="18" charset="0"/>
                <a:cs typeface="Times New Roman" panose="02020603050405020304" pitchFamily="18" charset="0"/>
              </a:rPr>
              <a:t>$391 million in US Aid to Ukraine</a:t>
            </a:r>
          </a:p>
          <a:p>
            <a:r>
              <a:rPr lang="en-US" sz="3800" b="1" dirty="0">
                <a:latin typeface="Times New Roman" panose="02020603050405020304" pitchFamily="18" charset="0"/>
                <a:cs typeface="Times New Roman" panose="02020603050405020304" pitchFamily="18" charset="0"/>
              </a:rPr>
              <a:t>July 25, 2019 Phone Call</a:t>
            </a:r>
          </a:p>
          <a:p>
            <a:r>
              <a:rPr lang="en-US" sz="3800" b="1" u="sng" dirty="0">
                <a:latin typeface="Times New Roman" panose="02020603050405020304" pitchFamily="18" charset="0"/>
                <a:cs typeface="Times New Roman" panose="02020603050405020304" pitchFamily="18" charset="0"/>
                <a:hlinkClick r:id="rId2"/>
              </a:rPr>
              <a:t>The Whistleblower Report</a:t>
            </a:r>
            <a:r>
              <a:rPr lang="en-US" sz="3800" b="1" dirty="0">
                <a:latin typeface="Times New Roman" panose="02020603050405020304" pitchFamily="18" charset="0"/>
                <a:cs typeface="Times New Roman" panose="02020603050405020304" pitchFamily="18" charset="0"/>
              </a:rPr>
              <a:t> </a:t>
            </a:r>
          </a:p>
          <a:p>
            <a:r>
              <a:rPr lang="en-US" sz="3800" b="1" u="sng" dirty="0">
                <a:latin typeface="Times New Roman" panose="02020603050405020304" pitchFamily="18" charset="0"/>
                <a:cs typeface="Times New Roman" panose="02020603050405020304" pitchFamily="18" charset="0"/>
                <a:hlinkClick r:id="rId3"/>
              </a:rPr>
              <a:t>White House Transcript</a:t>
            </a:r>
            <a:r>
              <a:rPr lang="en-US" sz="3800" b="1" dirty="0">
                <a:latin typeface="Times New Roman" panose="02020603050405020304" pitchFamily="18" charset="0"/>
                <a:cs typeface="Times New Roman" panose="02020603050405020304" pitchFamily="18" charset="0"/>
              </a:rPr>
              <a:t> </a:t>
            </a:r>
          </a:p>
          <a:p>
            <a:pPr marL="0" indent="0">
              <a:buNone/>
            </a:pPr>
            <a:endParaRPr lang="en-US" dirty="0"/>
          </a:p>
          <a:p>
            <a:pPr marL="0" indent="0">
              <a:buNone/>
            </a:pPr>
            <a:r>
              <a:rPr lang="en-US" dirty="0"/>
              <a:t>								</a:t>
            </a:r>
            <a:endParaRPr lang="en-US" dirty="0" smtClean="0"/>
          </a:p>
          <a:p>
            <a:pPr marL="0" indent="0">
              <a:buNone/>
            </a:pPr>
            <a:r>
              <a:rPr lang="en-US" dirty="0"/>
              <a:t>	</a:t>
            </a:r>
            <a:r>
              <a:rPr lang="en-US" dirty="0" smtClean="0"/>
              <a:t>					       </a:t>
            </a:r>
            <a:r>
              <a:rPr lang="en-US" b="1" dirty="0" smtClean="0"/>
              <a:t>Pres</a:t>
            </a:r>
            <a:r>
              <a:rPr lang="en-US" b="1" dirty="0"/>
              <a:t>. </a:t>
            </a:r>
            <a:r>
              <a:rPr lang="en-US" b="1" dirty="0" err="1"/>
              <a:t>Volodimir</a:t>
            </a:r>
            <a:r>
              <a:rPr lang="en-US" b="1" dirty="0"/>
              <a:t> </a:t>
            </a:r>
            <a:endParaRPr lang="en-US" b="1" dirty="0" smtClean="0"/>
          </a:p>
          <a:p>
            <a:pPr marL="0" indent="0">
              <a:buNone/>
            </a:pPr>
            <a:r>
              <a:rPr lang="en-US" b="1" dirty="0"/>
              <a:t>	</a:t>
            </a:r>
            <a:r>
              <a:rPr lang="en-US" b="1" dirty="0" smtClean="0"/>
              <a:t>				                      </a:t>
            </a:r>
            <a:r>
              <a:rPr lang="en-US" b="1" dirty="0" err="1" smtClean="0"/>
              <a:t>Zelensky</a:t>
            </a:r>
            <a:endParaRPr lang="en-US" b="1" dirty="0"/>
          </a:p>
          <a:p>
            <a:pPr marL="0" indent="0">
              <a:buNone/>
            </a:pPr>
            <a:endParaRPr lang="en-US" dirty="0"/>
          </a:p>
          <a:p>
            <a:pPr marL="0" indent="0">
              <a:buNone/>
            </a:pPr>
            <a:r>
              <a:rPr lang="en-US" sz="2600" i="1" dirty="0">
                <a:latin typeface="Times New Roman" panose="02020603050405020304" pitchFamily="18" charset="0"/>
                <a:cs typeface="Times New Roman" panose="02020603050405020304" pitchFamily="18" charset="0"/>
              </a:rPr>
              <a:t>“…I would like you to do us a favor though… The other thing, There's a lot of talk about Biden's son,. that Biden stopped the prosecution and a lot of people want to find out about that so whatever you can do with the Attorney General would be great. Biden went around bragging that he stopped the prosecution so if you ·can look into it ... It sounds horrible to me.” (pages 3-4)</a:t>
            </a:r>
          </a:p>
          <a:p>
            <a:endParaRPr lang="en-US" dirty="0"/>
          </a:p>
        </p:txBody>
      </p:sp>
      <p:pic>
        <p:nvPicPr>
          <p:cNvPr id="4" name="Picture 3"/>
          <p:cNvPicPr>
            <a:picLocks noChangeAspect="1"/>
          </p:cNvPicPr>
          <p:nvPr/>
        </p:nvPicPr>
        <p:blipFill>
          <a:blip r:embed="rId4"/>
          <a:stretch>
            <a:fillRect/>
          </a:stretch>
        </p:blipFill>
        <p:spPr>
          <a:xfrm>
            <a:off x="6365491" y="1484242"/>
            <a:ext cx="1831807" cy="2366273"/>
          </a:xfrm>
          <a:prstGeom prst="rect">
            <a:avLst/>
          </a:prstGeom>
        </p:spPr>
      </p:pic>
    </p:spTree>
    <p:extLst>
      <p:ext uri="{BB962C8B-B14F-4D97-AF65-F5344CB8AC3E}">
        <p14:creationId xmlns:p14="http://schemas.microsoft.com/office/powerpoint/2010/main" val="13707457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2047" y="441981"/>
            <a:ext cx="8273303" cy="1202642"/>
          </a:xfrm>
        </p:spPr>
        <p:txBody>
          <a:bodyPr>
            <a:normAutofit/>
          </a:bodyPr>
          <a:lstStyle/>
          <a:p>
            <a:r>
              <a:rPr lang="en-US" sz="3200" dirty="0">
                <a:latin typeface="Arial Black" panose="020B0A04020102020204" pitchFamily="34" charset="0"/>
              </a:rPr>
              <a:t>First Impeachment, 2019-2020</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11141342"/>
              </p:ext>
            </p:extLst>
          </p:nvPr>
        </p:nvGraphicFramePr>
        <p:xfrm>
          <a:off x="242047" y="1868557"/>
          <a:ext cx="8576535" cy="4590410"/>
        </p:xfrm>
        <a:graphic>
          <a:graphicData uri="http://schemas.openxmlformats.org/drawingml/2006/table">
            <a:tbl>
              <a:tblPr firstRow="1" bandRow="1">
                <a:tableStyleId>{5C22544A-7EE6-4342-B048-85BDC9FD1C3A}</a:tableStyleId>
              </a:tblPr>
              <a:tblGrid>
                <a:gridCol w="2259107">
                  <a:extLst>
                    <a:ext uri="{9D8B030D-6E8A-4147-A177-3AD203B41FA5}">
                      <a16:colId xmlns:a16="http://schemas.microsoft.com/office/drawing/2014/main" val="226960207"/>
                    </a:ext>
                  </a:extLst>
                </a:gridCol>
                <a:gridCol w="2146151">
                  <a:extLst>
                    <a:ext uri="{9D8B030D-6E8A-4147-A177-3AD203B41FA5}">
                      <a16:colId xmlns:a16="http://schemas.microsoft.com/office/drawing/2014/main" val="3197178639"/>
                    </a:ext>
                  </a:extLst>
                </a:gridCol>
                <a:gridCol w="4171277">
                  <a:extLst>
                    <a:ext uri="{9D8B030D-6E8A-4147-A177-3AD203B41FA5}">
                      <a16:colId xmlns:a16="http://schemas.microsoft.com/office/drawing/2014/main" val="780574473"/>
                    </a:ext>
                  </a:extLst>
                </a:gridCol>
              </a:tblGrid>
              <a:tr h="620013">
                <a:tc>
                  <a:txBody>
                    <a:bodyPr/>
                    <a:lstStyle/>
                    <a:p>
                      <a:endParaRPr lang="en-US" sz="1800" b="1" dirty="0"/>
                    </a:p>
                  </a:txBody>
                  <a:tcPr marL="68580" marR="68580" marT="34290" marB="34290"/>
                </a:tc>
                <a:tc>
                  <a:txBody>
                    <a:bodyPr/>
                    <a:lstStyle/>
                    <a:p>
                      <a:r>
                        <a:rPr lang="en-US" sz="2000" b="1" dirty="0">
                          <a:latin typeface="Arial Black" panose="020B0A04020102020204" pitchFamily="34" charset="0"/>
                        </a:rPr>
                        <a:t>House (brings</a:t>
                      </a:r>
                      <a:r>
                        <a:rPr lang="en-US" sz="2000" b="1" baseline="0" dirty="0">
                          <a:latin typeface="Arial Black" panose="020B0A04020102020204" pitchFamily="34" charset="0"/>
                        </a:rPr>
                        <a:t> charges)</a:t>
                      </a:r>
                      <a:endParaRPr lang="en-US" sz="2000" b="1" dirty="0">
                        <a:latin typeface="Arial Black" panose="020B0A04020102020204" pitchFamily="34" charset="0"/>
                      </a:endParaRPr>
                    </a:p>
                  </a:txBody>
                  <a:tcPr marL="68580" marR="68580" marT="34290" marB="34290"/>
                </a:tc>
                <a:tc>
                  <a:txBody>
                    <a:bodyPr/>
                    <a:lstStyle/>
                    <a:p>
                      <a:r>
                        <a:rPr lang="en-US" sz="2000" b="1" dirty="0">
                          <a:latin typeface="Arial Black" panose="020B0A04020102020204" pitchFamily="34" charset="0"/>
                        </a:rPr>
                        <a:t>Senate </a:t>
                      </a:r>
                      <a:r>
                        <a:rPr lang="en-US" sz="2000" b="1" i="1" dirty="0">
                          <a:latin typeface="Arial Black" panose="020B0A04020102020204" pitchFamily="34" charset="0"/>
                        </a:rPr>
                        <a:t>(requires 2/3 for conviction)</a:t>
                      </a:r>
                      <a:endParaRPr lang="en-US" sz="2000" b="1" dirty="0">
                        <a:latin typeface="Arial Black" panose="020B0A04020102020204" pitchFamily="34" charset="0"/>
                      </a:endParaRPr>
                    </a:p>
                  </a:txBody>
                  <a:tcPr marL="68580" marR="68580" marT="34290" marB="34290"/>
                </a:tc>
                <a:extLst>
                  <a:ext uri="{0D108BD9-81ED-4DB2-BD59-A6C34878D82A}">
                    <a16:rowId xmlns:a16="http://schemas.microsoft.com/office/drawing/2014/main" val="2253564036"/>
                  </a:ext>
                </a:extLst>
              </a:tr>
              <a:tr h="1058894">
                <a:tc>
                  <a:txBody>
                    <a:bodyPr/>
                    <a:lstStyle/>
                    <a:p>
                      <a:r>
                        <a:rPr lang="en-US" sz="2000" b="1" dirty="0">
                          <a:latin typeface="Arial Black" panose="020B0A04020102020204" pitchFamily="34" charset="0"/>
                          <a:hlinkClick r:id="rId2"/>
                        </a:rPr>
                        <a:t>First Impeachment</a:t>
                      </a:r>
                      <a:endParaRPr lang="en-US" sz="2000" b="1" dirty="0">
                        <a:latin typeface="Arial Black" panose="020B0A04020102020204" pitchFamily="34" charset="0"/>
                      </a:endParaRPr>
                    </a:p>
                  </a:txBody>
                  <a:tcPr marL="68580" marR="68580" marT="34290" marB="34290"/>
                </a:tc>
                <a:tc>
                  <a:txBody>
                    <a:bodyPr/>
                    <a:lstStyle/>
                    <a:p>
                      <a:r>
                        <a:rPr lang="en-US" sz="2400" b="1" i="0" kern="1200" dirty="0">
                          <a:solidFill>
                            <a:schemeClr val="dk1"/>
                          </a:solidFill>
                          <a:effectLst/>
                          <a:latin typeface="+mn-lt"/>
                          <a:ea typeface="+mn-ea"/>
                          <a:cs typeface="+mn-cs"/>
                        </a:rPr>
                        <a:t> December 18, 2019</a:t>
                      </a:r>
                      <a:endParaRPr lang="en-US" sz="2400" b="1" dirty="0"/>
                    </a:p>
                  </a:txBody>
                  <a:tcPr marL="68580" marR="68580" marT="34290" marB="34290"/>
                </a:tc>
                <a:tc>
                  <a:txBody>
                    <a:bodyPr/>
                    <a:lstStyle/>
                    <a:p>
                      <a:r>
                        <a:rPr lang="en-US" sz="2400" b="1" dirty="0"/>
                        <a:t>February 5, 2020</a:t>
                      </a:r>
                    </a:p>
                  </a:txBody>
                  <a:tcPr marL="68580" marR="68580" marT="34290" marB="34290"/>
                </a:tc>
                <a:extLst>
                  <a:ext uri="{0D108BD9-81ED-4DB2-BD59-A6C34878D82A}">
                    <a16:rowId xmlns:a16="http://schemas.microsoft.com/office/drawing/2014/main" val="1920008989"/>
                  </a:ext>
                </a:extLst>
              </a:tr>
              <a:tr h="1342747">
                <a:tc>
                  <a:txBody>
                    <a:bodyPr/>
                    <a:lstStyle/>
                    <a:p>
                      <a:r>
                        <a:rPr lang="en-US" sz="3200" b="1" i="1" dirty="0">
                          <a:hlinkClick r:id="rId3"/>
                        </a:rPr>
                        <a:t>Abuse of Power</a:t>
                      </a:r>
                      <a:endParaRPr lang="en-US" sz="3200" b="1" i="1" dirty="0"/>
                    </a:p>
                  </a:txBody>
                  <a:tcPr marL="68580" marR="68580" marT="34290" marB="34290"/>
                </a:tc>
                <a:tc>
                  <a:txBody>
                    <a:bodyPr/>
                    <a:lstStyle/>
                    <a:p>
                      <a:r>
                        <a:rPr lang="en-US" sz="3200" b="1" i="1" dirty="0">
                          <a:hlinkClick r:id="rId4"/>
                        </a:rPr>
                        <a:t>230-197</a:t>
                      </a:r>
                      <a:endParaRPr lang="en-US" sz="3200" b="1" i="1" dirty="0"/>
                    </a:p>
                  </a:txBody>
                  <a:tcPr marL="68580" marR="68580" marT="34290" marB="34290"/>
                </a:tc>
                <a:tc>
                  <a:txBody>
                    <a:bodyPr/>
                    <a:lstStyle/>
                    <a:p>
                      <a:r>
                        <a:rPr lang="en-US" sz="3200" b="1" i="1" dirty="0">
                          <a:hlinkClick r:id="rId5"/>
                        </a:rPr>
                        <a:t>48-52 </a:t>
                      </a:r>
                      <a:endParaRPr lang="en-US" sz="3200" b="1" i="1" dirty="0"/>
                    </a:p>
                    <a:p>
                      <a:r>
                        <a:rPr lang="en-US" sz="2400" b="1" i="1" dirty="0"/>
                        <a:t>(Party Line vote)</a:t>
                      </a:r>
                      <a:endParaRPr lang="en-US" sz="3200" b="1" i="1" dirty="0"/>
                    </a:p>
                  </a:txBody>
                  <a:tcPr marL="68580" marR="68580" marT="34290" marB="34290"/>
                </a:tc>
                <a:extLst>
                  <a:ext uri="{0D108BD9-81ED-4DB2-BD59-A6C34878D82A}">
                    <a16:rowId xmlns:a16="http://schemas.microsoft.com/office/drawing/2014/main" val="1037087938"/>
                  </a:ext>
                </a:extLst>
              </a:tr>
              <a:tr h="1510589">
                <a:tc>
                  <a:txBody>
                    <a:bodyPr/>
                    <a:lstStyle/>
                    <a:p>
                      <a:r>
                        <a:rPr lang="en-US" sz="3200" b="1" i="1" dirty="0">
                          <a:hlinkClick r:id="rId3"/>
                        </a:rPr>
                        <a:t>Obstruction of Congress</a:t>
                      </a:r>
                      <a:endParaRPr lang="en-US" sz="3200" b="1" i="1" dirty="0"/>
                    </a:p>
                  </a:txBody>
                  <a:tcPr marL="68580" marR="68580" marT="34290" marB="34290"/>
                </a:tc>
                <a:tc>
                  <a:txBody>
                    <a:bodyPr/>
                    <a:lstStyle/>
                    <a:p>
                      <a:r>
                        <a:rPr lang="en-US" sz="3200" b="1" i="1" dirty="0">
                          <a:hlinkClick r:id="rId6"/>
                        </a:rPr>
                        <a:t>229-198</a:t>
                      </a:r>
                      <a:endParaRPr lang="en-US" sz="3200" b="1" i="1"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i="1" dirty="0">
                          <a:hlinkClick r:id="rId7"/>
                        </a:rPr>
                        <a:t>47- 53 </a:t>
                      </a:r>
                      <a:endParaRPr lang="en-US" sz="3200"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dirty="0"/>
                        <a:t>(one Republican voted guilty, Mitt Romney</a:t>
                      </a:r>
                      <a:r>
                        <a:rPr lang="en-US" sz="2400" b="1" i="1" baseline="0" dirty="0"/>
                        <a:t> (UT)</a:t>
                      </a:r>
                      <a:endParaRPr lang="en-US" sz="2400" b="1" i="1" dirty="0"/>
                    </a:p>
                  </a:txBody>
                  <a:tcPr marL="68580" marR="68580" marT="34290" marB="34290"/>
                </a:tc>
                <a:extLst>
                  <a:ext uri="{0D108BD9-81ED-4DB2-BD59-A6C34878D82A}">
                    <a16:rowId xmlns:a16="http://schemas.microsoft.com/office/drawing/2014/main" val="1152363168"/>
                  </a:ext>
                </a:extLst>
              </a:tr>
            </a:tbl>
          </a:graphicData>
        </a:graphic>
      </p:graphicFrame>
    </p:spTree>
    <p:extLst>
      <p:ext uri="{BB962C8B-B14F-4D97-AF65-F5344CB8AC3E}">
        <p14:creationId xmlns:p14="http://schemas.microsoft.com/office/powerpoint/2010/main" val="23276917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BA431-8851-4C9C-97EC-D883456BEE10}"/>
              </a:ext>
            </a:extLst>
          </p:cNvPr>
          <p:cNvSpPr>
            <a:spLocks noGrp="1"/>
          </p:cNvSpPr>
          <p:nvPr>
            <p:ph type="title"/>
          </p:nvPr>
        </p:nvSpPr>
        <p:spPr>
          <a:xfrm>
            <a:off x="371061" y="365126"/>
            <a:ext cx="8144289" cy="1105865"/>
          </a:xfrm>
        </p:spPr>
        <p:txBody>
          <a:bodyPr/>
          <a:lstStyle/>
          <a:p>
            <a:r>
              <a:rPr lang="en-US" dirty="0">
                <a:latin typeface="Arial Black" panose="020B0A04020102020204" pitchFamily="34" charset="0"/>
              </a:rPr>
              <a:t>Trump Impeached  </a:t>
            </a:r>
            <a:br>
              <a:rPr lang="en-US" dirty="0">
                <a:latin typeface="Arial Black" panose="020B0A04020102020204" pitchFamily="34" charset="0"/>
              </a:rPr>
            </a:br>
            <a:r>
              <a:rPr lang="en-US" sz="2700" dirty="0">
                <a:latin typeface="Arial Black" panose="020B0A04020102020204" pitchFamily="34" charset="0"/>
              </a:rPr>
              <a:t>December 18, 2019 </a:t>
            </a:r>
            <a:r>
              <a:rPr lang="en-US" sz="2100" dirty="0">
                <a:latin typeface="Arial Black" panose="020B0A04020102020204" pitchFamily="34" charset="0"/>
              </a:rPr>
              <a:t>(reference)</a:t>
            </a:r>
            <a:endParaRPr lang="en-US" dirty="0">
              <a:latin typeface="Arial Black" panose="020B0A04020102020204" pitchFamily="34" charset="0"/>
            </a:endParaRPr>
          </a:p>
        </p:txBody>
      </p:sp>
      <p:sp>
        <p:nvSpPr>
          <p:cNvPr id="3" name="Content Placeholder 2">
            <a:extLst>
              <a:ext uri="{FF2B5EF4-FFF2-40B4-BE49-F238E27FC236}">
                <a16:creationId xmlns:a16="http://schemas.microsoft.com/office/drawing/2014/main" id="{71271CBD-B9B8-4C91-A7F3-D26735DEB5EE}"/>
              </a:ext>
            </a:extLst>
          </p:cNvPr>
          <p:cNvSpPr>
            <a:spLocks noGrp="1"/>
          </p:cNvSpPr>
          <p:nvPr>
            <p:ph idx="1"/>
          </p:nvPr>
        </p:nvSpPr>
        <p:spPr>
          <a:xfrm>
            <a:off x="371061" y="1825625"/>
            <a:ext cx="8144289" cy="4351338"/>
          </a:xfrm>
        </p:spPr>
        <p:txBody>
          <a:bodyPr>
            <a:noAutofit/>
          </a:bodyPr>
          <a:lstStyle/>
          <a:p>
            <a:r>
              <a:rPr lang="en-US" sz="3600" dirty="0"/>
              <a:t> </a:t>
            </a:r>
            <a:r>
              <a:rPr lang="en-US" sz="3200" b="1" u="sng" dirty="0">
                <a:hlinkClick r:id="rId2"/>
              </a:rPr>
              <a:t>Articles of Impeachment</a:t>
            </a:r>
            <a:r>
              <a:rPr lang="en-US" sz="3200" dirty="0"/>
              <a:t> against President Donald Trump</a:t>
            </a:r>
          </a:p>
          <a:p>
            <a:pPr lvl="1"/>
            <a:r>
              <a:rPr lang="en-US" sz="2800" dirty="0"/>
              <a:t>December 10, 2019 </a:t>
            </a:r>
          </a:p>
          <a:p>
            <a:r>
              <a:rPr lang="en-US" sz="3200" b="1" dirty="0">
                <a:hlinkClick r:id="rId3"/>
              </a:rPr>
              <a:t>Vote</a:t>
            </a:r>
            <a:r>
              <a:rPr lang="en-US" sz="3200" dirty="0"/>
              <a:t> on Article One: Abuse of Power (230-197)</a:t>
            </a:r>
          </a:p>
          <a:p>
            <a:pPr lvl="1"/>
            <a:r>
              <a:rPr lang="en-US" sz="2800" dirty="0"/>
              <a:t>December 18, 2019</a:t>
            </a:r>
          </a:p>
          <a:p>
            <a:r>
              <a:rPr lang="en-US" sz="3200" b="1" u="sng" dirty="0">
                <a:hlinkClick r:id="rId4"/>
              </a:rPr>
              <a:t>Vote</a:t>
            </a:r>
            <a:r>
              <a:rPr lang="en-US" sz="3200" dirty="0"/>
              <a:t> on Article Two: </a:t>
            </a:r>
          </a:p>
          <a:p>
            <a:pPr marL="0" indent="0">
              <a:buNone/>
            </a:pPr>
            <a:r>
              <a:rPr lang="en-US" sz="3200" dirty="0"/>
              <a:t>Obstruction of Congress (229-198)</a:t>
            </a:r>
          </a:p>
          <a:p>
            <a:pPr lvl="1"/>
            <a:r>
              <a:rPr lang="en-US" sz="2800" dirty="0"/>
              <a:t>December 18, 2019</a:t>
            </a:r>
          </a:p>
        </p:txBody>
      </p:sp>
    </p:spTree>
    <p:extLst>
      <p:ext uri="{BB962C8B-B14F-4D97-AF65-F5344CB8AC3E}">
        <p14:creationId xmlns:p14="http://schemas.microsoft.com/office/powerpoint/2010/main" val="26539245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46297-B196-419A-8AC3-940CA6CCD29F}"/>
              </a:ext>
            </a:extLst>
          </p:cNvPr>
          <p:cNvSpPr>
            <a:spLocks noGrp="1"/>
          </p:cNvSpPr>
          <p:nvPr>
            <p:ph type="title"/>
          </p:nvPr>
        </p:nvSpPr>
        <p:spPr>
          <a:xfrm>
            <a:off x="328342" y="357924"/>
            <a:ext cx="7886700" cy="508775"/>
          </a:xfrm>
        </p:spPr>
        <p:txBody>
          <a:bodyPr>
            <a:normAutofit fontScale="90000"/>
          </a:bodyPr>
          <a:lstStyle/>
          <a:p>
            <a:r>
              <a:rPr lang="en-US" b="1" dirty="0">
                <a:latin typeface="Arial Black" panose="020B0A04020102020204" pitchFamily="34" charset="0"/>
              </a:rPr>
              <a:t>Trump Response</a:t>
            </a:r>
          </a:p>
        </p:txBody>
      </p:sp>
      <p:sp>
        <p:nvSpPr>
          <p:cNvPr id="3" name="Content Placeholder 2">
            <a:extLst>
              <a:ext uri="{FF2B5EF4-FFF2-40B4-BE49-F238E27FC236}">
                <a16:creationId xmlns:a16="http://schemas.microsoft.com/office/drawing/2014/main" id="{263C8CA3-6D3F-45F3-B514-AA64920DF221}"/>
              </a:ext>
            </a:extLst>
          </p:cNvPr>
          <p:cNvSpPr>
            <a:spLocks noGrp="1"/>
          </p:cNvSpPr>
          <p:nvPr>
            <p:ph idx="1"/>
          </p:nvPr>
        </p:nvSpPr>
        <p:spPr>
          <a:xfrm>
            <a:off x="239358" y="1373410"/>
            <a:ext cx="8665285" cy="5000885"/>
          </a:xfrm>
        </p:spPr>
        <p:txBody>
          <a:bodyPr/>
          <a:lstStyle/>
          <a:p>
            <a:r>
              <a:rPr lang="en-US" b="1" dirty="0"/>
              <a:t>Refusal to allow witness testimony</a:t>
            </a:r>
          </a:p>
          <a:p>
            <a:r>
              <a:rPr lang="en-US" b="1" dirty="0">
                <a:hlinkClick r:id="rId2"/>
              </a:rPr>
              <a:t>Refusal to turn over documents</a:t>
            </a:r>
            <a:endParaRPr lang="en-US" b="1" dirty="0"/>
          </a:p>
        </p:txBody>
      </p:sp>
      <p:pic>
        <p:nvPicPr>
          <p:cNvPr id="5" name="Picture 4">
            <a:extLst>
              <a:ext uri="{FF2B5EF4-FFF2-40B4-BE49-F238E27FC236}">
                <a16:creationId xmlns:a16="http://schemas.microsoft.com/office/drawing/2014/main" id="{505B9099-2F1F-470D-81B0-0628E78318E3}"/>
              </a:ext>
            </a:extLst>
          </p:cNvPr>
          <p:cNvPicPr>
            <a:picLocks noChangeAspect="1"/>
          </p:cNvPicPr>
          <p:nvPr/>
        </p:nvPicPr>
        <p:blipFill>
          <a:blip r:embed="rId3"/>
          <a:stretch>
            <a:fillRect/>
          </a:stretch>
        </p:blipFill>
        <p:spPr>
          <a:xfrm>
            <a:off x="4572001" y="2637182"/>
            <a:ext cx="3944039" cy="3485321"/>
          </a:xfrm>
          <a:prstGeom prst="rect">
            <a:avLst/>
          </a:prstGeom>
        </p:spPr>
      </p:pic>
      <p:pic>
        <p:nvPicPr>
          <p:cNvPr id="6" name="Picture 5">
            <a:extLst>
              <a:ext uri="{FF2B5EF4-FFF2-40B4-BE49-F238E27FC236}">
                <a16:creationId xmlns:a16="http://schemas.microsoft.com/office/drawing/2014/main" id="{7473E092-BC17-4157-8143-32DB3EA8DCBA}"/>
              </a:ext>
            </a:extLst>
          </p:cNvPr>
          <p:cNvPicPr>
            <a:picLocks noChangeAspect="1"/>
          </p:cNvPicPr>
          <p:nvPr/>
        </p:nvPicPr>
        <p:blipFill>
          <a:blip r:embed="rId4"/>
          <a:stretch>
            <a:fillRect/>
          </a:stretch>
        </p:blipFill>
        <p:spPr>
          <a:xfrm>
            <a:off x="298525" y="2902226"/>
            <a:ext cx="3892475" cy="3061252"/>
          </a:xfrm>
          <a:prstGeom prst="rect">
            <a:avLst/>
          </a:prstGeom>
        </p:spPr>
      </p:pic>
    </p:spTree>
    <p:extLst>
      <p:ext uri="{BB962C8B-B14F-4D97-AF65-F5344CB8AC3E}">
        <p14:creationId xmlns:p14="http://schemas.microsoft.com/office/powerpoint/2010/main" val="24150047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0330" y="365126"/>
            <a:ext cx="8025020" cy="1325563"/>
          </a:xfrm>
        </p:spPr>
        <p:txBody>
          <a:bodyPr/>
          <a:lstStyle/>
          <a:p>
            <a:r>
              <a:rPr lang="en-US" dirty="0">
                <a:latin typeface="Arial Black" panose="020B0A04020102020204" pitchFamily="34" charset="0"/>
              </a:rPr>
              <a:t>Senate Finds Trump Not Guilty</a:t>
            </a:r>
          </a:p>
        </p:txBody>
      </p:sp>
      <p:sp>
        <p:nvSpPr>
          <p:cNvPr id="3" name="Content Placeholder 2"/>
          <p:cNvSpPr>
            <a:spLocks noGrp="1"/>
          </p:cNvSpPr>
          <p:nvPr>
            <p:ph idx="1"/>
          </p:nvPr>
        </p:nvSpPr>
        <p:spPr>
          <a:xfrm>
            <a:off x="193638" y="2027144"/>
            <a:ext cx="8762103" cy="3880821"/>
          </a:xfrm>
        </p:spPr>
        <p:txBody>
          <a:bodyPr/>
          <a:lstStyle/>
          <a:p>
            <a:pPr marL="0" indent="0">
              <a:buNone/>
            </a:pPr>
            <a:r>
              <a:rPr lang="en-US" dirty="0"/>
              <a:t>Party line votes except for Mitt Romney voting guilty on Abuse of Power charge</a:t>
            </a:r>
          </a:p>
        </p:txBody>
      </p:sp>
      <p:pic>
        <p:nvPicPr>
          <p:cNvPr id="4" name="Picture 3"/>
          <p:cNvPicPr>
            <a:picLocks noChangeAspect="1"/>
          </p:cNvPicPr>
          <p:nvPr/>
        </p:nvPicPr>
        <p:blipFill>
          <a:blip r:embed="rId2"/>
          <a:stretch>
            <a:fillRect/>
          </a:stretch>
        </p:blipFill>
        <p:spPr>
          <a:xfrm>
            <a:off x="193638" y="3327514"/>
            <a:ext cx="4544097" cy="3075342"/>
          </a:xfrm>
          <a:prstGeom prst="rect">
            <a:avLst/>
          </a:prstGeom>
        </p:spPr>
      </p:pic>
      <p:pic>
        <p:nvPicPr>
          <p:cNvPr id="5" name="Picture 4"/>
          <p:cNvPicPr>
            <a:picLocks noChangeAspect="1"/>
          </p:cNvPicPr>
          <p:nvPr/>
        </p:nvPicPr>
        <p:blipFill>
          <a:blip r:embed="rId3"/>
          <a:stretch>
            <a:fillRect/>
          </a:stretch>
        </p:blipFill>
        <p:spPr>
          <a:xfrm>
            <a:off x="5170024" y="2782957"/>
            <a:ext cx="3558092" cy="3619899"/>
          </a:xfrm>
          <a:prstGeom prst="rect">
            <a:avLst/>
          </a:prstGeom>
        </p:spPr>
      </p:pic>
    </p:spTree>
    <p:extLst>
      <p:ext uri="{BB962C8B-B14F-4D97-AF65-F5344CB8AC3E}">
        <p14:creationId xmlns:p14="http://schemas.microsoft.com/office/powerpoint/2010/main" val="40828766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365126"/>
            <a:ext cx="8229600" cy="1325563"/>
          </a:xfrm>
        </p:spPr>
        <p:txBody>
          <a:bodyPr>
            <a:normAutofit fontScale="90000"/>
          </a:bodyPr>
          <a:lstStyle/>
          <a:p>
            <a:r>
              <a:rPr lang="en-US" dirty="0">
                <a:latin typeface="Arial Black" panose="020B0A04020102020204" pitchFamily="34" charset="0"/>
              </a:rPr>
              <a:t>Second Impeachment:</a:t>
            </a:r>
            <a:br>
              <a:rPr lang="en-US" dirty="0">
                <a:latin typeface="Arial Black" panose="020B0A04020102020204" pitchFamily="34" charset="0"/>
              </a:rPr>
            </a:br>
            <a:r>
              <a:rPr lang="en-US" dirty="0">
                <a:latin typeface="Arial Black" panose="020B0A04020102020204" pitchFamily="34" charset="0"/>
              </a:rPr>
              <a:t>Incitement of Insurrection</a:t>
            </a:r>
          </a:p>
        </p:txBody>
      </p:sp>
      <p:pic>
        <p:nvPicPr>
          <p:cNvPr id="4" name="Content Placeholder 3"/>
          <p:cNvPicPr>
            <a:picLocks noGrp="1" noChangeAspect="1"/>
          </p:cNvPicPr>
          <p:nvPr>
            <p:ph idx="1"/>
          </p:nvPr>
        </p:nvPicPr>
        <p:blipFill>
          <a:blip r:embed="rId2"/>
          <a:stretch>
            <a:fillRect/>
          </a:stretch>
        </p:blipFill>
        <p:spPr>
          <a:xfrm>
            <a:off x="285750" y="2389130"/>
            <a:ext cx="4286250" cy="2857500"/>
          </a:xfrm>
          <a:prstGeom prst="rect">
            <a:avLst/>
          </a:prstGeom>
        </p:spPr>
      </p:pic>
      <p:pic>
        <p:nvPicPr>
          <p:cNvPr id="5" name="Picture 4"/>
          <p:cNvPicPr>
            <a:picLocks noChangeAspect="1"/>
          </p:cNvPicPr>
          <p:nvPr/>
        </p:nvPicPr>
        <p:blipFill>
          <a:blip r:embed="rId3"/>
          <a:stretch>
            <a:fillRect/>
          </a:stretch>
        </p:blipFill>
        <p:spPr>
          <a:xfrm>
            <a:off x="5139466" y="2389130"/>
            <a:ext cx="3784003" cy="2857500"/>
          </a:xfrm>
          <a:prstGeom prst="rect">
            <a:avLst/>
          </a:prstGeom>
        </p:spPr>
      </p:pic>
    </p:spTree>
    <p:extLst>
      <p:ext uri="{BB962C8B-B14F-4D97-AF65-F5344CB8AC3E}">
        <p14:creationId xmlns:p14="http://schemas.microsoft.com/office/powerpoint/2010/main" val="7686198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2047" y="1131095"/>
            <a:ext cx="8273303" cy="532980"/>
          </a:xfrm>
        </p:spPr>
        <p:txBody>
          <a:bodyPr>
            <a:normAutofit/>
          </a:bodyPr>
          <a:lstStyle/>
          <a:p>
            <a:r>
              <a:rPr lang="en-US" sz="3000" dirty="0">
                <a:latin typeface="Arial Black" panose="020B0A04020102020204" pitchFamily="34" charset="0"/>
              </a:rPr>
              <a:t>Second Impeachment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66547892"/>
              </p:ext>
            </p:extLst>
          </p:nvPr>
        </p:nvGraphicFramePr>
        <p:xfrm>
          <a:off x="314661" y="2017817"/>
          <a:ext cx="8576535" cy="4422740"/>
        </p:xfrm>
        <a:graphic>
          <a:graphicData uri="http://schemas.openxmlformats.org/drawingml/2006/table">
            <a:tbl>
              <a:tblPr firstRow="1" bandRow="1">
                <a:tableStyleId>{5C22544A-7EE6-4342-B048-85BDC9FD1C3A}</a:tableStyleId>
              </a:tblPr>
              <a:tblGrid>
                <a:gridCol w="2259107">
                  <a:extLst>
                    <a:ext uri="{9D8B030D-6E8A-4147-A177-3AD203B41FA5}">
                      <a16:colId xmlns:a16="http://schemas.microsoft.com/office/drawing/2014/main" val="226960207"/>
                    </a:ext>
                  </a:extLst>
                </a:gridCol>
                <a:gridCol w="2146151">
                  <a:extLst>
                    <a:ext uri="{9D8B030D-6E8A-4147-A177-3AD203B41FA5}">
                      <a16:colId xmlns:a16="http://schemas.microsoft.com/office/drawing/2014/main" val="3197178639"/>
                    </a:ext>
                  </a:extLst>
                </a:gridCol>
                <a:gridCol w="4171277">
                  <a:extLst>
                    <a:ext uri="{9D8B030D-6E8A-4147-A177-3AD203B41FA5}">
                      <a16:colId xmlns:a16="http://schemas.microsoft.com/office/drawing/2014/main" val="780574473"/>
                    </a:ext>
                  </a:extLst>
                </a:gridCol>
              </a:tblGrid>
              <a:tr h="503451">
                <a:tc>
                  <a:txBody>
                    <a:bodyPr/>
                    <a:lstStyle/>
                    <a:p>
                      <a:endParaRPr lang="en-US" sz="1100" dirty="0"/>
                    </a:p>
                  </a:txBody>
                  <a:tcPr marL="68580" marR="68580" marT="34290" marB="34290"/>
                </a:tc>
                <a:tc>
                  <a:txBody>
                    <a:bodyPr/>
                    <a:lstStyle/>
                    <a:p>
                      <a:r>
                        <a:rPr lang="en-US" sz="1200" dirty="0">
                          <a:latin typeface="Arial Black" panose="020B0A04020102020204" pitchFamily="34" charset="0"/>
                        </a:rPr>
                        <a:t>House (brings</a:t>
                      </a:r>
                      <a:r>
                        <a:rPr lang="en-US" sz="1200" baseline="0" dirty="0">
                          <a:latin typeface="Arial Black" panose="020B0A04020102020204" pitchFamily="34" charset="0"/>
                        </a:rPr>
                        <a:t> charges)</a:t>
                      </a:r>
                      <a:endParaRPr lang="en-US" sz="1200" dirty="0">
                        <a:latin typeface="Arial Black" panose="020B0A04020102020204" pitchFamily="34" charset="0"/>
                      </a:endParaRPr>
                    </a:p>
                  </a:txBody>
                  <a:tcPr marL="68580" marR="68580" marT="34290" marB="34290"/>
                </a:tc>
                <a:tc>
                  <a:txBody>
                    <a:bodyPr/>
                    <a:lstStyle/>
                    <a:p>
                      <a:r>
                        <a:rPr lang="en-US" sz="1200" dirty="0">
                          <a:latin typeface="Arial Black" panose="020B0A04020102020204" pitchFamily="34" charset="0"/>
                        </a:rPr>
                        <a:t>Senate </a:t>
                      </a:r>
                      <a:r>
                        <a:rPr lang="en-US" sz="1200" i="1" dirty="0">
                          <a:latin typeface="Arial Black" panose="020B0A04020102020204" pitchFamily="34" charset="0"/>
                        </a:rPr>
                        <a:t>(requires 2/3 for conviction)</a:t>
                      </a:r>
                      <a:endParaRPr lang="en-US" sz="1200" dirty="0">
                        <a:latin typeface="Arial Black" panose="020B0A04020102020204" pitchFamily="34" charset="0"/>
                      </a:endParaRPr>
                    </a:p>
                  </a:txBody>
                  <a:tcPr marL="68580" marR="68580" marT="34290" marB="34290"/>
                </a:tc>
                <a:extLst>
                  <a:ext uri="{0D108BD9-81ED-4DB2-BD59-A6C34878D82A}">
                    <a16:rowId xmlns:a16="http://schemas.microsoft.com/office/drawing/2014/main" val="2253564036"/>
                  </a:ext>
                </a:extLst>
              </a:tr>
              <a:tr h="1044880">
                <a:tc>
                  <a:txBody>
                    <a:bodyPr/>
                    <a:lstStyle/>
                    <a:p>
                      <a:r>
                        <a:rPr lang="en-US" sz="2100" dirty="0">
                          <a:latin typeface="Arial Black" panose="020B0A04020102020204" pitchFamily="34" charset="0"/>
                          <a:hlinkClick r:id="rId2"/>
                        </a:rPr>
                        <a:t>Second Impeachment</a:t>
                      </a:r>
                      <a:endParaRPr lang="en-US" sz="2100" dirty="0">
                        <a:latin typeface="Arial Black" panose="020B0A04020102020204" pitchFamily="34" charset="0"/>
                      </a:endParaRPr>
                    </a:p>
                  </a:txBody>
                  <a:tcPr marL="68580" marR="68580" marT="34290" marB="34290"/>
                </a:tc>
                <a:tc>
                  <a:txBody>
                    <a:bodyPr/>
                    <a:lstStyle/>
                    <a:p>
                      <a:r>
                        <a:rPr lang="en-US" sz="2100" b="0" i="0" kern="1200" dirty="0">
                          <a:solidFill>
                            <a:schemeClr val="dk1"/>
                          </a:solidFill>
                          <a:effectLst/>
                          <a:latin typeface="+mn-lt"/>
                          <a:ea typeface="+mn-ea"/>
                          <a:cs typeface="+mn-cs"/>
                        </a:rPr>
                        <a:t> January 13, 2021</a:t>
                      </a:r>
                      <a:endParaRPr lang="en-US" sz="2100" dirty="0"/>
                    </a:p>
                  </a:txBody>
                  <a:tcPr marL="68580" marR="68580" marT="34290" marB="34290"/>
                </a:tc>
                <a:tc>
                  <a:txBody>
                    <a:bodyPr/>
                    <a:lstStyle/>
                    <a:p>
                      <a:r>
                        <a:rPr lang="en-US" sz="2100" b="0" i="0" kern="1200" dirty="0">
                          <a:solidFill>
                            <a:schemeClr val="dk1"/>
                          </a:solidFill>
                          <a:effectLst/>
                          <a:latin typeface="+mn-lt"/>
                          <a:ea typeface="+mn-ea"/>
                          <a:cs typeface="+mn-cs"/>
                        </a:rPr>
                        <a:t> February 13, 2021</a:t>
                      </a:r>
                      <a:endParaRPr lang="en-US" sz="2100" dirty="0"/>
                    </a:p>
                  </a:txBody>
                  <a:tcPr marL="68580" marR="68580" marT="34290" marB="34290"/>
                </a:tc>
                <a:extLst>
                  <a:ext uri="{0D108BD9-81ED-4DB2-BD59-A6C34878D82A}">
                    <a16:rowId xmlns:a16="http://schemas.microsoft.com/office/drawing/2014/main" val="2869151923"/>
                  </a:ext>
                </a:extLst>
              </a:tr>
              <a:tr h="2874409">
                <a:tc>
                  <a:txBody>
                    <a:bodyPr/>
                    <a:lstStyle/>
                    <a:p>
                      <a:r>
                        <a:rPr lang="en-US" sz="2400" b="0" i="1" dirty="0">
                          <a:latin typeface="+mn-lt"/>
                          <a:hlinkClick r:id="rId3"/>
                        </a:rPr>
                        <a:t>Incitement</a:t>
                      </a:r>
                      <a:r>
                        <a:rPr lang="en-US" sz="2400" b="0" i="1" baseline="0" dirty="0">
                          <a:latin typeface="+mn-lt"/>
                          <a:hlinkClick r:id="rId3"/>
                        </a:rPr>
                        <a:t> of Insurrection</a:t>
                      </a:r>
                      <a:endParaRPr lang="en-US" sz="2400" b="0" i="1" dirty="0">
                        <a:latin typeface="+mn-lt"/>
                      </a:endParaRPr>
                    </a:p>
                  </a:txBody>
                  <a:tcPr marL="68580" marR="68580" marT="34290" marB="34290"/>
                </a:tc>
                <a:tc>
                  <a:txBody>
                    <a:bodyPr/>
                    <a:lstStyle/>
                    <a:p>
                      <a:r>
                        <a:rPr lang="en-US" sz="2400" i="1" dirty="0">
                          <a:hlinkClick r:id="rId4"/>
                        </a:rPr>
                        <a:t>232-197</a:t>
                      </a:r>
                      <a:endParaRPr lang="en-US" sz="2400" i="1" dirty="0"/>
                    </a:p>
                    <a:p>
                      <a:r>
                        <a:rPr lang="en-US" sz="1800" i="1" dirty="0"/>
                        <a:t>Ten</a:t>
                      </a:r>
                      <a:r>
                        <a:rPr lang="en-US" sz="1800" i="1" baseline="0" dirty="0"/>
                        <a:t> Republicans voted for charges</a:t>
                      </a:r>
                      <a:endParaRPr lang="en-US" sz="1800" i="1" dirty="0"/>
                    </a:p>
                  </a:txBody>
                  <a:tcPr marL="68580" marR="68580" marT="34290" marB="34290"/>
                </a:tc>
                <a:tc>
                  <a:txBody>
                    <a:bodyPr/>
                    <a:lstStyle/>
                    <a:p>
                      <a:r>
                        <a:rPr lang="en-US" sz="2400" i="1" dirty="0">
                          <a:hlinkClick r:id="rId5"/>
                        </a:rPr>
                        <a:t>57-43</a:t>
                      </a:r>
                      <a:endParaRPr lang="en-US" sz="2400" i="1" dirty="0"/>
                    </a:p>
                    <a:p>
                      <a:r>
                        <a:rPr lang="en-US" sz="1800" i="1" dirty="0"/>
                        <a:t>Seven Republicans</a:t>
                      </a:r>
                      <a:r>
                        <a:rPr lang="en-US" sz="1800" i="1" baseline="0" dirty="0"/>
                        <a:t> voted guilty</a:t>
                      </a:r>
                    </a:p>
                    <a:p>
                      <a:r>
                        <a:rPr lang="en-US" sz="1800" i="1" baseline="0" dirty="0"/>
                        <a:t>(Richard Burr (NC), Bill Cassidy (LA), Susan Collins (ME), Lisa Murkowski (AK), Mitt Romney (UT), Ben </a:t>
                      </a:r>
                      <a:r>
                        <a:rPr lang="en-US" sz="1800" i="1" baseline="0" dirty="0" err="1"/>
                        <a:t>Sasse</a:t>
                      </a:r>
                      <a:r>
                        <a:rPr lang="en-US" sz="1800" i="1" baseline="0" dirty="0"/>
                        <a:t> (NE), Pat </a:t>
                      </a:r>
                      <a:r>
                        <a:rPr lang="en-US" sz="1800" i="1" baseline="0" dirty="0" err="1"/>
                        <a:t>Toomay</a:t>
                      </a:r>
                      <a:r>
                        <a:rPr lang="en-US" sz="1800" i="1" baseline="0" dirty="0"/>
                        <a:t> (PA))</a:t>
                      </a:r>
                    </a:p>
                    <a:p>
                      <a:endParaRPr lang="en-US" sz="2400" i="1" dirty="0"/>
                    </a:p>
                  </a:txBody>
                  <a:tcPr marL="68580" marR="68580" marT="34290" marB="34290"/>
                </a:tc>
                <a:extLst>
                  <a:ext uri="{0D108BD9-81ED-4DB2-BD59-A6C34878D82A}">
                    <a16:rowId xmlns:a16="http://schemas.microsoft.com/office/drawing/2014/main" val="2605511920"/>
                  </a:ext>
                </a:extLst>
              </a:tr>
            </a:tbl>
          </a:graphicData>
        </a:graphic>
      </p:graphicFrame>
    </p:spTree>
    <p:extLst>
      <p:ext uri="{BB962C8B-B14F-4D97-AF65-F5344CB8AC3E}">
        <p14:creationId xmlns:p14="http://schemas.microsoft.com/office/powerpoint/2010/main" val="7429040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A617AD2-89E9-4E9B-93E7-95C14DC6B06A}"/>
              </a:ext>
            </a:extLst>
          </p:cNvPr>
          <p:cNvSpPr>
            <a:spLocks noGrp="1"/>
          </p:cNvSpPr>
          <p:nvPr>
            <p:ph type="title"/>
          </p:nvPr>
        </p:nvSpPr>
        <p:spPr>
          <a:xfrm>
            <a:off x="433667" y="402224"/>
            <a:ext cx="7886700" cy="450775"/>
          </a:xfrm>
        </p:spPr>
        <p:txBody>
          <a:bodyPr>
            <a:normAutofit fontScale="90000"/>
          </a:bodyPr>
          <a:lstStyle/>
          <a:p>
            <a:endParaRPr lang="en-US" dirty="0"/>
          </a:p>
        </p:txBody>
      </p:sp>
      <p:pic>
        <p:nvPicPr>
          <p:cNvPr id="3" name="Content Placeholder 2"/>
          <p:cNvPicPr>
            <a:picLocks noGrp="1" noChangeAspect="1"/>
          </p:cNvPicPr>
          <p:nvPr>
            <p:ph idx="1"/>
          </p:nvPr>
        </p:nvPicPr>
        <p:blipFill>
          <a:blip r:embed="rId2"/>
          <a:stretch>
            <a:fillRect/>
          </a:stretch>
        </p:blipFill>
        <p:spPr>
          <a:xfrm>
            <a:off x="619197" y="1616766"/>
            <a:ext cx="7886700" cy="4731026"/>
          </a:xfrm>
          <a:prstGeom prst="rect">
            <a:avLst/>
          </a:prstGeom>
        </p:spPr>
      </p:pic>
    </p:spTree>
    <p:extLst>
      <p:ext uri="{BB962C8B-B14F-4D97-AF65-F5344CB8AC3E}">
        <p14:creationId xmlns:p14="http://schemas.microsoft.com/office/powerpoint/2010/main" val="18374005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latin typeface="Arial Black" panose="020B0A04020102020204" pitchFamily="34" charset="0"/>
              </a:rPr>
              <a:t>Trump Job Approval 2021</a:t>
            </a:r>
          </a:p>
        </p:txBody>
      </p:sp>
      <p:pic>
        <p:nvPicPr>
          <p:cNvPr id="4" name="Content Placeholder 3"/>
          <p:cNvPicPr>
            <a:picLocks noGrp="1" noChangeAspect="1"/>
          </p:cNvPicPr>
          <p:nvPr>
            <p:ph idx="1"/>
          </p:nvPr>
        </p:nvPicPr>
        <p:blipFill>
          <a:blip r:embed="rId2"/>
          <a:stretch>
            <a:fillRect/>
          </a:stretch>
        </p:blipFill>
        <p:spPr>
          <a:xfrm>
            <a:off x="540572" y="1974574"/>
            <a:ext cx="7974778" cy="4412974"/>
          </a:xfrm>
          <a:prstGeom prst="rect">
            <a:avLst/>
          </a:prstGeom>
        </p:spPr>
      </p:pic>
    </p:spTree>
    <p:extLst>
      <p:ext uri="{BB962C8B-B14F-4D97-AF65-F5344CB8AC3E}">
        <p14:creationId xmlns:p14="http://schemas.microsoft.com/office/powerpoint/2010/main" val="2560443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dirty="0">
                <a:latin typeface="Arial Black" panose="020B0A04020102020204" pitchFamily="34" charset="0"/>
              </a:rPr>
              <a:t>“…of those men who have overturned the liberties of republics, the greatest number have begun their career by paying an obsequious court to the people; commencing demagogues, and ending tyrants.”</a:t>
            </a:r>
          </a:p>
          <a:p>
            <a:pPr marL="0" indent="0">
              <a:buNone/>
            </a:pPr>
            <a:endParaRPr lang="en-US" dirty="0">
              <a:latin typeface="Arial Black" panose="020B0A04020102020204" pitchFamily="34" charset="0"/>
            </a:endParaRPr>
          </a:p>
          <a:p>
            <a:pPr marL="0" indent="0">
              <a:buNone/>
            </a:pPr>
            <a:r>
              <a:rPr lang="en-US" dirty="0">
                <a:latin typeface="Arial Black" panose="020B0A04020102020204" pitchFamily="34" charset="0"/>
              </a:rPr>
              <a:t>Hamilton, Federalist No. 1</a:t>
            </a:r>
          </a:p>
          <a:p>
            <a:pPr marL="0" indent="0">
              <a:buNone/>
            </a:pPr>
            <a:r>
              <a:rPr lang="en-US" sz="1800" dirty="0">
                <a:latin typeface="Arial Black" panose="020B0A04020102020204" pitchFamily="34" charset="0"/>
              </a:rPr>
              <a:t>Avalon Project, </a:t>
            </a:r>
            <a:r>
              <a:rPr lang="en-US" sz="1800" dirty="0">
                <a:latin typeface="Arial Black" panose="020B0A04020102020204" pitchFamily="34" charset="0"/>
                <a:hlinkClick r:id="rId2"/>
              </a:rPr>
              <a:t>https://avalon.law.yale.edu/18th_century/fed01.asp</a:t>
            </a:r>
            <a:endParaRPr lang="en-US" sz="1800" dirty="0">
              <a:latin typeface="Arial Black" panose="020B0A04020102020204" pitchFamily="34" charset="0"/>
            </a:endParaRPr>
          </a:p>
          <a:p>
            <a:pPr marL="0" indent="0">
              <a:buNone/>
            </a:pPr>
            <a:endParaRPr lang="en-US" dirty="0"/>
          </a:p>
        </p:txBody>
      </p:sp>
    </p:spTree>
    <p:extLst>
      <p:ext uri="{BB962C8B-B14F-4D97-AF65-F5344CB8AC3E}">
        <p14:creationId xmlns:p14="http://schemas.microsoft.com/office/powerpoint/2010/main" val="10487472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01065"/>
          </a:xfrm>
        </p:spPr>
        <p:txBody>
          <a:bodyPr/>
          <a:lstStyle/>
          <a:p>
            <a:r>
              <a:rPr lang="en-US" dirty="0"/>
              <a:t>2020 Election</a:t>
            </a:r>
          </a:p>
        </p:txBody>
      </p:sp>
      <p:pic>
        <p:nvPicPr>
          <p:cNvPr id="4" name="Content Placeholder 3"/>
          <p:cNvPicPr>
            <a:picLocks noGrp="1" noChangeAspect="1"/>
          </p:cNvPicPr>
          <p:nvPr>
            <p:ph idx="1"/>
          </p:nvPr>
        </p:nvPicPr>
        <p:blipFill rotWithShape="1">
          <a:blip r:embed="rId2"/>
          <a:srcRect t="18863" r="49341"/>
          <a:stretch/>
        </p:blipFill>
        <p:spPr>
          <a:xfrm>
            <a:off x="552864" y="1444487"/>
            <a:ext cx="8038272" cy="4837044"/>
          </a:xfrm>
          <a:prstGeom prst="rect">
            <a:avLst/>
          </a:prstGeom>
        </p:spPr>
      </p:pic>
    </p:spTree>
    <p:extLst>
      <p:ext uri="{BB962C8B-B14F-4D97-AF65-F5344CB8AC3E}">
        <p14:creationId xmlns:p14="http://schemas.microsoft.com/office/powerpoint/2010/main" val="14627499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Black" panose="020B0A04020102020204" pitchFamily="34" charset="0"/>
              </a:rPr>
              <a:t>President Biden and VP Kamala Harris</a:t>
            </a:r>
          </a:p>
        </p:txBody>
      </p:sp>
      <p:pic>
        <p:nvPicPr>
          <p:cNvPr id="4" name="Content Placeholder 3"/>
          <p:cNvPicPr>
            <a:picLocks noGrp="1" noChangeAspect="1"/>
          </p:cNvPicPr>
          <p:nvPr>
            <p:ph idx="1"/>
          </p:nvPr>
        </p:nvPicPr>
        <p:blipFill>
          <a:blip r:embed="rId2"/>
          <a:stretch>
            <a:fillRect/>
          </a:stretch>
        </p:blipFill>
        <p:spPr>
          <a:xfrm>
            <a:off x="1874026" y="2199964"/>
            <a:ext cx="5395947" cy="4055061"/>
          </a:xfrm>
          <a:prstGeom prst="rect">
            <a:avLst/>
          </a:prstGeom>
        </p:spPr>
      </p:pic>
    </p:spTree>
    <p:extLst>
      <p:ext uri="{BB962C8B-B14F-4D97-AF65-F5344CB8AC3E}">
        <p14:creationId xmlns:p14="http://schemas.microsoft.com/office/powerpoint/2010/main" val="1890491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2E393-5CC9-3A1B-11C0-AC8AF09144B4}"/>
              </a:ext>
            </a:extLst>
          </p:cNvPr>
          <p:cNvSpPr>
            <a:spLocks noGrp="1"/>
          </p:cNvSpPr>
          <p:nvPr>
            <p:ph type="title"/>
          </p:nvPr>
        </p:nvSpPr>
        <p:spPr>
          <a:xfrm>
            <a:off x="452438" y="412750"/>
            <a:ext cx="8324850" cy="1436688"/>
          </a:xfrm>
        </p:spPr>
        <p:txBody>
          <a:bodyPr>
            <a:noAutofit/>
          </a:bodyPr>
          <a:lstStyle/>
          <a:p>
            <a:pPr>
              <a:defRPr/>
            </a:pPr>
            <a:r>
              <a:rPr lang="en-US" sz="3600" dirty="0">
                <a:latin typeface="Arial Black" panose="020B0A04020102020204" pitchFamily="34" charset="0"/>
              </a:rPr>
              <a:t>The Big Lie</a:t>
            </a:r>
            <a:r>
              <a:rPr lang="en-US" sz="2800" dirty="0">
                <a:latin typeface="Arial Black" panose="020B0A04020102020204" pitchFamily="34" charset="0"/>
              </a:rPr>
              <a:t/>
            </a:r>
            <a:br>
              <a:rPr lang="en-US" sz="2800" dirty="0">
                <a:latin typeface="Arial Black" panose="020B0A04020102020204" pitchFamily="34" charset="0"/>
              </a:rPr>
            </a:br>
            <a:r>
              <a:rPr lang="en-US" sz="2400" dirty="0">
                <a:latin typeface="Arial Black" panose="020B0A04020102020204" pitchFamily="34" charset="0"/>
                <a:hlinkClick r:id="rId2"/>
              </a:rPr>
              <a:t>Information </a:t>
            </a:r>
            <a:r>
              <a:rPr lang="en-US" sz="2400" dirty="0">
                <a:latin typeface="Arial Black" panose="020B0A04020102020204" pitchFamily="34" charset="0"/>
              </a:rPr>
              <a:t>on Investigations, Court Cases</a:t>
            </a:r>
            <a:r>
              <a:rPr lang="en-US" sz="2400" dirty="0" smtClean="0">
                <a:latin typeface="Arial Black" panose="020B0A04020102020204" pitchFamily="34" charset="0"/>
              </a:rPr>
              <a:t>…</a:t>
            </a:r>
            <a:br>
              <a:rPr lang="en-US" sz="2400" dirty="0" smtClean="0">
                <a:latin typeface="Arial Black" panose="020B0A04020102020204" pitchFamily="34" charset="0"/>
              </a:rPr>
            </a:br>
            <a:r>
              <a:rPr lang="en-US" sz="2000" dirty="0" smtClean="0">
                <a:latin typeface="Arial Black" panose="020B0A04020102020204" pitchFamily="34" charset="0"/>
              </a:rPr>
              <a:t>(Old Slide for reference)</a:t>
            </a:r>
            <a:endParaRPr lang="en-US" sz="2000" dirty="0">
              <a:latin typeface="Arial Black" panose="020B0A04020102020204" pitchFamily="34" charset="0"/>
            </a:endParaRPr>
          </a:p>
        </p:txBody>
      </p:sp>
      <p:pic>
        <p:nvPicPr>
          <p:cNvPr id="57347" name="Content Placeholder 3">
            <a:extLst>
              <a:ext uri="{FF2B5EF4-FFF2-40B4-BE49-F238E27FC236}">
                <a16:creationId xmlns:a16="http://schemas.microsoft.com/office/drawing/2014/main" id="{E26C26A3-4A52-C296-8672-9B233425868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34465"/>
          <a:stretch>
            <a:fillRect/>
          </a:stretch>
        </p:blipFill>
        <p:spPr>
          <a:xfrm>
            <a:off x="228600" y="1600200"/>
            <a:ext cx="4267200" cy="2646363"/>
          </a:xfrm>
        </p:spPr>
      </p:pic>
      <p:pic>
        <p:nvPicPr>
          <p:cNvPr id="57348" name="Picture 4">
            <a:extLst>
              <a:ext uri="{FF2B5EF4-FFF2-40B4-BE49-F238E27FC236}">
                <a16:creationId xmlns:a16="http://schemas.microsoft.com/office/drawing/2014/main" id="{C6303F6C-6420-0FFC-4E9D-8A56B19EF56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4432300"/>
            <a:ext cx="5410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5">
            <a:extLst>
              <a:ext uri="{FF2B5EF4-FFF2-40B4-BE49-F238E27FC236}">
                <a16:creationId xmlns:a16="http://schemas.microsoft.com/office/drawing/2014/main" id="{A5D49DE6-B613-9EA0-3933-C0BD999C24AA}"/>
              </a:ext>
            </a:extLst>
          </p:cNvPr>
          <p:cNvPicPr>
            <a:picLocks noChangeAspect="1"/>
          </p:cNvPicPr>
          <p:nvPr/>
        </p:nvPicPr>
        <p:blipFill>
          <a:blip r:embed="rId5">
            <a:extLst>
              <a:ext uri="{28A0092B-C50C-407E-A947-70E740481C1C}">
                <a14:useLocalDpi xmlns:a14="http://schemas.microsoft.com/office/drawing/2010/main" val="0"/>
              </a:ext>
            </a:extLst>
          </a:blip>
          <a:srcRect b="22195"/>
          <a:stretch>
            <a:fillRect/>
          </a:stretch>
        </p:blipFill>
        <p:spPr bwMode="auto">
          <a:xfrm>
            <a:off x="4495800" y="1849438"/>
            <a:ext cx="4281488"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5372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2350D-103F-6C13-8384-C458C1490367}"/>
              </a:ext>
            </a:extLst>
          </p:cNvPr>
          <p:cNvSpPr>
            <a:spLocks noGrp="1"/>
          </p:cNvSpPr>
          <p:nvPr>
            <p:ph type="title"/>
          </p:nvPr>
        </p:nvSpPr>
        <p:spPr>
          <a:xfrm>
            <a:off x="437356" y="277951"/>
            <a:ext cx="8116888" cy="899208"/>
          </a:xfrm>
        </p:spPr>
        <p:txBody>
          <a:bodyPr>
            <a:normAutofit/>
          </a:bodyPr>
          <a:lstStyle/>
          <a:p>
            <a:pPr>
              <a:defRPr/>
            </a:pPr>
            <a:r>
              <a:rPr lang="en-US" sz="2700" dirty="0">
                <a:latin typeface="Arial Black" panose="020B0A04020102020204" pitchFamily="34" charset="0"/>
              </a:rPr>
              <a:t>What Comparative Politics Tells Us</a:t>
            </a:r>
            <a:r>
              <a:rPr lang="en-US" sz="2700" dirty="0" smtClean="0">
                <a:latin typeface="Arial Black" panose="020B0A04020102020204" pitchFamily="34" charset="0"/>
              </a:rPr>
              <a:t>…</a:t>
            </a:r>
            <a:br>
              <a:rPr lang="en-US" sz="2700" dirty="0" smtClean="0">
                <a:latin typeface="Arial Black" panose="020B0A04020102020204" pitchFamily="34" charset="0"/>
              </a:rPr>
            </a:br>
            <a:r>
              <a:rPr lang="en-US" sz="2700" dirty="0" smtClean="0">
                <a:latin typeface="Arial Black" panose="020B0A04020102020204" pitchFamily="34" charset="0"/>
              </a:rPr>
              <a:t>(old slide for reference)</a:t>
            </a:r>
            <a:endParaRPr lang="en-US" sz="2700" dirty="0">
              <a:latin typeface="Arial Black" panose="020B0A04020102020204" pitchFamily="34" charset="0"/>
            </a:endParaRPr>
          </a:p>
        </p:txBody>
      </p:sp>
      <p:sp>
        <p:nvSpPr>
          <p:cNvPr id="3" name="Content Placeholder 2">
            <a:extLst>
              <a:ext uri="{FF2B5EF4-FFF2-40B4-BE49-F238E27FC236}">
                <a16:creationId xmlns:a16="http://schemas.microsoft.com/office/drawing/2014/main" id="{A6B4DB43-96FA-66B2-1F16-BE28BF3F3066}"/>
              </a:ext>
            </a:extLst>
          </p:cNvPr>
          <p:cNvSpPr>
            <a:spLocks noGrp="1"/>
          </p:cNvSpPr>
          <p:nvPr>
            <p:ph idx="1"/>
          </p:nvPr>
        </p:nvSpPr>
        <p:spPr>
          <a:xfrm>
            <a:off x="306388" y="1450428"/>
            <a:ext cx="8456612" cy="5026572"/>
          </a:xfrm>
        </p:spPr>
        <p:txBody>
          <a:bodyPr>
            <a:noAutofit/>
          </a:bodyPr>
          <a:lstStyle/>
          <a:p>
            <a:pPr marL="0" indent="0">
              <a:spcBef>
                <a:spcPts val="0"/>
              </a:spcBef>
              <a:buFont typeface="Wingdings" panose="05000000000000000000" pitchFamily="2" charset="2"/>
              <a:buNone/>
              <a:defRPr/>
            </a:pPr>
            <a:r>
              <a:rPr lang="en-US" sz="1400" dirty="0">
                <a:latin typeface="Arial Black" panose="020B0A04020102020204" pitchFamily="34" charset="0"/>
              </a:rPr>
              <a:t>Party or leader				Followers refuse to</a:t>
            </a:r>
          </a:p>
          <a:p>
            <a:pPr marL="0" indent="0">
              <a:spcBef>
                <a:spcPts val="0"/>
              </a:spcBef>
              <a:buFont typeface="Wingdings" panose="05000000000000000000" pitchFamily="2" charset="2"/>
              <a:buNone/>
              <a:defRPr/>
            </a:pPr>
            <a:r>
              <a:rPr lang="en-US" sz="1400" dirty="0">
                <a:latin typeface="Arial Black" panose="020B0A04020102020204" pitchFamily="34" charset="0"/>
              </a:rPr>
              <a:t>claims only it/he				accept opposition elected</a:t>
            </a:r>
          </a:p>
          <a:p>
            <a:pPr marL="0" indent="0">
              <a:spcBef>
                <a:spcPts val="0"/>
              </a:spcBef>
              <a:buFont typeface="Wingdings" panose="05000000000000000000" pitchFamily="2" charset="2"/>
              <a:buNone/>
              <a:defRPr/>
            </a:pPr>
            <a:r>
              <a:rPr lang="en-US" sz="1400" dirty="0">
                <a:latin typeface="Arial Black" panose="020B0A04020102020204" pitchFamily="34" charset="0"/>
              </a:rPr>
              <a:t>can be trusted				officials, reject facts; </a:t>
            </a:r>
          </a:p>
          <a:p>
            <a:pPr marL="0" indent="0">
              <a:spcBef>
                <a:spcPts val="0"/>
              </a:spcBef>
              <a:buFont typeface="Wingdings" panose="05000000000000000000" pitchFamily="2" charset="2"/>
              <a:buNone/>
              <a:defRPr/>
            </a:pPr>
            <a:r>
              <a:rPr lang="en-US" sz="1400" dirty="0">
                <a:latin typeface="Arial Black" panose="020B0A04020102020204" pitchFamily="34" charset="0"/>
              </a:rPr>
              <a:t>(discredits independent news)		only have faith and loyalty 							to leader</a:t>
            </a:r>
          </a:p>
          <a:p>
            <a:pPr marL="0" indent="0">
              <a:spcBef>
                <a:spcPts val="0"/>
              </a:spcBef>
              <a:buFont typeface="Wingdings" panose="05000000000000000000" pitchFamily="2" charset="2"/>
              <a:buNone/>
              <a:defRPr/>
            </a:pPr>
            <a:endParaRPr lang="en-US" sz="1400" dirty="0">
              <a:latin typeface="Arial Black" panose="020B0A04020102020204" pitchFamily="34" charset="0"/>
            </a:endParaRPr>
          </a:p>
          <a:p>
            <a:pPr marL="0" indent="0">
              <a:spcBef>
                <a:spcPts val="0"/>
              </a:spcBef>
              <a:buFont typeface="Wingdings" panose="05000000000000000000" pitchFamily="2" charset="2"/>
              <a:buNone/>
              <a:defRPr/>
            </a:pPr>
            <a:endParaRPr lang="en-US" sz="1400" dirty="0">
              <a:latin typeface="Arial Black" panose="020B0A04020102020204" pitchFamily="34" charset="0"/>
            </a:endParaRPr>
          </a:p>
          <a:p>
            <a:pPr marL="0" indent="0">
              <a:spcBef>
                <a:spcPts val="0"/>
              </a:spcBef>
              <a:buFont typeface="Wingdings" panose="05000000000000000000" pitchFamily="2" charset="2"/>
              <a:buNone/>
              <a:defRPr/>
            </a:pPr>
            <a:endParaRPr lang="en-US" sz="1400" dirty="0">
              <a:latin typeface="Arial Black" panose="020B0A04020102020204" pitchFamily="34" charset="0"/>
            </a:endParaRPr>
          </a:p>
          <a:p>
            <a:pPr marL="0" indent="0">
              <a:spcBef>
                <a:spcPts val="0"/>
              </a:spcBef>
              <a:buFont typeface="Wingdings" panose="05000000000000000000" pitchFamily="2" charset="2"/>
              <a:buNone/>
              <a:defRPr/>
            </a:pPr>
            <a:r>
              <a:rPr lang="en-US" sz="1400" dirty="0">
                <a:latin typeface="Arial Black" panose="020B0A04020102020204" pitchFamily="34" charset="0"/>
              </a:rPr>
              <a:t>Party or leader</a:t>
            </a:r>
          </a:p>
          <a:p>
            <a:pPr marL="0" indent="0">
              <a:spcBef>
                <a:spcPts val="0"/>
              </a:spcBef>
              <a:buFont typeface="Wingdings" panose="05000000000000000000" pitchFamily="2" charset="2"/>
              <a:buNone/>
              <a:defRPr/>
            </a:pPr>
            <a:r>
              <a:rPr lang="en-US" sz="1400" dirty="0">
                <a:latin typeface="Arial Black" panose="020B0A04020102020204" pitchFamily="34" charset="0"/>
              </a:rPr>
              <a:t>declares electoral 	Followers	         Followers lose</a:t>
            </a:r>
          </a:p>
          <a:p>
            <a:pPr marL="0" indent="0">
              <a:spcBef>
                <a:spcPts val="0"/>
              </a:spcBef>
              <a:buFont typeface="Wingdings" panose="05000000000000000000" pitchFamily="2" charset="2"/>
              <a:buNone/>
              <a:defRPr/>
            </a:pPr>
            <a:r>
              <a:rPr lang="en-US" sz="1400" dirty="0">
                <a:latin typeface="Arial Black" panose="020B0A04020102020204" pitchFamily="34" charset="0"/>
              </a:rPr>
              <a:t>fraud where there		believe the 	         faith in electoral</a:t>
            </a:r>
          </a:p>
          <a:p>
            <a:pPr marL="0" indent="0">
              <a:spcBef>
                <a:spcPts val="0"/>
              </a:spcBef>
              <a:buFont typeface="Wingdings" panose="05000000000000000000" pitchFamily="2" charset="2"/>
              <a:buNone/>
              <a:defRPr/>
            </a:pPr>
            <a:r>
              <a:rPr lang="en-US" sz="1400" dirty="0">
                <a:latin typeface="Arial Black" panose="020B0A04020102020204" pitchFamily="34" charset="0"/>
              </a:rPr>
              <a:t>is none			election was	         system and the</a:t>
            </a:r>
          </a:p>
          <a:p>
            <a:pPr marL="0" indent="0">
              <a:spcBef>
                <a:spcPts val="0"/>
              </a:spcBef>
              <a:buFont typeface="Wingdings" panose="05000000000000000000" pitchFamily="2" charset="2"/>
              <a:buNone/>
              <a:defRPr/>
            </a:pPr>
            <a:r>
              <a:rPr lang="en-US" sz="1400" dirty="0">
                <a:latin typeface="Arial Black" panose="020B0A04020102020204" pitchFamily="34" charset="0"/>
              </a:rPr>
              <a:t>			stolen		         need for 								         elections		</a:t>
            </a:r>
          </a:p>
          <a:p>
            <a:pPr marL="0" indent="0">
              <a:spcBef>
                <a:spcPts val="0"/>
              </a:spcBef>
              <a:buFont typeface="Wingdings" panose="05000000000000000000" pitchFamily="2" charset="2"/>
              <a:buNone/>
              <a:defRPr/>
            </a:pPr>
            <a:endParaRPr lang="en-US" sz="1400" dirty="0">
              <a:latin typeface="Arial Black" panose="020B0A04020102020204" pitchFamily="34" charset="0"/>
            </a:endParaRPr>
          </a:p>
          <a:p>
            <a:pPr marL="0" indent="0">
              <a:spcBef>
                <a:spcPts val="0"/>
              </a:spcBef>
              <a:buFont typeface="Wingdings" panose="05000000000000000000" pitchFamily="2" charset="2"/>
              <a:buNone/>
              <a:defRPr/>
            </a:pPr>
            <a:endParaRPr lang="en-US" sz="1400" dirty="0">
              <a:latin typeface="Arial Black" panose="020B0A04020102020204" pitchFamily="34" charset="0"/>
            </a:endParaRPr>
          </a:p>
          <a:p>
            <a:pPr marL="0" indent="0">
              <a:spcBef>
                <a:spcPts val="0"/>
              </a:spcBef>
              <a:buFont typeface="Wingdings" panose="05000000000000000000" pitchFamily="2" charset="2"/>
              <a:buNone/>
              <a:defRPr/>
            </a:pPr>
            <a:r>
              <a:rPr lang="en-US" sz="1400" dirty="0">
                <a:latin typeface="Arial Black" panose="020B0A04020102020204" pitchFamily="34" charset="0"/>
              </a:rPr>
              <a:t>				</a:t>
            </a:r>
          </a:p>
          <a:p>
            <a:pPr marL="0" indent="0">
              <a:spcBef>
                <a:spcPts val="0"/>
              </a:spcBef>
              <a:buFont typeface="Wingdings" panose="05000000000000000000" pitchFamily="2" charset="2"/>
              <a:buNone/>
              <a:defRPr/>
            </a:pPr>
            <a:r>
              <a:rPr lang="en-US" sz="1400" dirty="0">
                <a:latin typeface="Arial Black" panose="020B0A04020102020204" pitchFamily="34" charset="0"/>
              </a:rPr>
              <a:t>			Belief that since an 		End of free</a:t>
            </a:r>
          </a:p>
          <a:p>
            <a:pPr marL="0" indent="0">
              <a:spcBef>
                <a:spcPts val="0"/>
              </a:spcBef>
              <a:buFont typeface="Wingdings" panose="05000000000000000000" pitchFamily="2" charset="2"/>
              <a:buNone/>
              <a:defRPr/>
            </a:pPr>
            <a:r>
              <a:rPr lang="en-US" sz="1400" dirty="0">
                <a:latin typeface="Arial Black" panose="020B0A04020102020204" pitchFamily="34" charset="0"/>
              </a:rPr>
              <a:t>			election was stolen 		and fair </a:t>
            </a:r>
          </a:p>
          <a:p>
            <a:pPr marL="0" indent="0">
              <a:spcBef>
                <a:spcPts val="0"/>
              </a:spcBef>
              <a:buFont typeface="Wingdings" panose="05000000000000000000" pitchFamily="2" charset="2"/>
              <a:buNone/>
              <a:defRPr/>
            </a:pPr>
            <a:r>
              <a:rPr lang="en-US" sz="1400" dirty="0">
                <a:latin typeface="Arial Black" panose="020B0A04020102020204" pitchFamily="34" charset="0"/>
              </a:rPr>
              <a:t>			from them, they can		elections;</a:t>
            </a:r>
          </a:p>
          <a:p>
            <a:pPr marL="0" indent="0">
              <a:spcBef>
                <a:spcPts val="0"/>
              </a:spcBef>
              <a:buFont typeface="Wingdings" panose="05000000000000000000" pitchFamily="2" charset="2"/>
              <a:buNone/>
              <a:defRPr/>
            </a:pPr>
            <a:r>
              <a:rPr lang="en-US" sz="1400" dirty="0">
                <a:latin typeface="Arial Black" panose="020B0A04020102020204" pitchFamily="34" charset="0"/>
              </a:rPr>
              <a:t>			justifiably steal the next one	violence;									collapse of 								democracy</a:t>
            </a:r>
          </a:p>
        </p:txBody>
      </p:sp>
      <p:cxnSp>
        <p:nvCxnSpPr>
          <p:cNvPr id="7" name="Straight Arrow Connector 6">
            <a:extLst>
              <a:ext uri="{FF2B5EF4-FFF2-40B4-BE49-F238E27FC236}">
                <a16:creationId xmlns:a16="http://schemas.microsoft.com/office/drawing/2014/main" id="{C49347CA-435B-5BC8-A679-A2648C69CDB4}"/>
              </a:ext>
            </a:extLst>
          </p:cNvPr>
          <p:cNvCxnSpPr/>
          <p:nvPr/>
        </p:nvCxnSpPr>
        <p:spPr>
          <a:xfrm flipV="1">
            <a:off x="2292350" y="3357563"/>
            <a:ext cx="671513" cy="635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3A7CE25-BABD-1AE9-4D4C-E246A6EDE3A6}"/>
              </a:ext>
            </a:extLst>
          </p:cNvPr>
          <p:cNvCxnSpPr/>
          <p:nvPr/>
        </p:nvCxnSpPr>
        <p:spPr>
          <a:xfrm>
            <a:off x="2292350" y="1786759"/>
            <a:ext cx="2419350" cy="0"/>
          </a:xfrm>
          <a:prstGeom prst="straightConnector1">
            <a:avLst/>
          </a:pr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1446" name="Straight Arrow Connector 5">
            <a:extLst>
              <a:ext uri="{FF2B5EF4-FFF2-40B4-BE49-F238E27FC236}">
                <a16:creationId xmlns:a16="http://schemas.microsoft.com/office/drawing/2014/main" id="{0A389FC6-7301-91BC-CE05-D54D6FA78E83}"/>
              </a:ext>
            </a:extLst>
          </p:cNvPr>
          <p:cNvCxnSpPr>
            <a:cxnSpLocks noChangeShapeType="1"/>
          </p:cNvCxnSpPr>
          <p:nvPr/>
        </p:nvCxnSpPr>
        <p:spPr bwMode="auto">
          <a:xfrm>
            <a:off x="1229710" y="2249214"/>
            <a:ext cx="0" cy="762000"/>
          </a:xfrm>
          <a:prstGeom prst="straightConnector1">
            <a:avLst/>
          </a:prstGeom>
          <a:noFill/>
          <a:ln w="7620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1447" name="Straight Arrow Connector 8">
            <a:extLst>
              <a:ext uri="{FF2B5EF4-FFF2-40B4-BE49-F238E27FC236}">
                <a16:creationId xmlns:a16="http://schemas.microsoft.com/office/drawing/2014/main" id="{3BC3CABB-A539-4864-2BF0-FFBA0F78BBBC}"/>
              </a:ext>
            </a:extLst>
          </p:cNvPr>
          <p:cNvCxnSpPr>
            <a:cxnSpLocks noChangeShapeType="1"/>
          </p:cNvCxnSpPr>
          <p:nvPr/>
        </p:nvCxnSpPr>
        <p:spPr bwMode="auto">
          <a:xfrm>
            <a:off x="4495800" y="3429000"/>
            <a:ext cx="762000" cy="0"/>
          </a:xfrm>
          <a:prstGeom prst="straightConnector1">
            <a:avLst/>
          </a:prstGeom>
          <a:noFill/>
          <a:ln w="7620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1448" name="Straight Arrow Connector 12">
            <a:extLst>
              <a:ext uri="{FF2B5EF4-FFF2-40B4-BE49-F238E27FC236}">
                <a16:creationId xmlns:a16="http://schemas.microsoft.com/office/drawing/2014/main" id="{9CFBAF07-A6AD-7D95-564A-9BCD0B3444CB}"/>
              </a:ext>
            </a:extLst>
          </p:cNvPr>
          <p:cNvCxnSpPr>
            <a:cxnSpLocks noChangeShapeType="1"/>
          </p:cNvCxnSpPr>
          <p:nvPr/>
        </p:nvCxnSpPr>
        <p:spPr bwMode="auto">
          <a:xfrm flipV="1">
            <a:off x="6015585" y="2325414"/>
            <a:ext cx="609600" cy="685800"/>
          </a:xfrm>
          <a:prstGeom prst="straightConnector1">
            <a:avLst/>
          </a:prstGeom>
          <a:noFill/>
          <a:ln w="7620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1449" name="Straight Arrow Connector 16">
            <a:extLst>
              <a:ext uri="{FF2B5EF4-FFF2-40B4-BE49-F238E27FC236}">
                <a16:creationId xmlns:a16="http://schemas.microsoft.com/office/drawing/2014/main" id="{FF677C91-AC4C-3632-5123-8A1B0CAA4086}"/>
              </a:ext>
            </a:extLst>
          </p:cNvPr>
          <p:cNvCxnSpPr>
            <a:cxnSpLocks noChangeShapeType="1"/>
          </p:cNvCxnSpPr>
          <p:nvPr/>
        </p:nvCxnSpPr>
        <p:spPr bwMode="auto">
          <a:xfrm>
            <a:off x="7086600" y="2286000"/>
            <a:ext cx="533400" cy="2362200"/>
          </a:xfrm>
          <a:prstGeom prst="straightConnector1">
            <a:avLst/>
          </a:prstGeom>
          <a:noFill/>
          <a:ln w="7620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1450" name="Straight Arrow Connector 20">
            <a:extLst>
              <a:ext uri="{FF2B5EF4-FFF2-40B4-BE49-F238E27FC236}">
                <a16:creationId xmlns:a16="http://schemas.microsoft.com/office/drawing/2014/main" id="{4ACAC04E-CA47-F9EA-5403-DD25B33D8638}"/>
              </a:ext>
            </a:extLst>
          </p:cNvPr>
          <p:cNvCxnSpPr>
            <a:cxnSpLocks noChangeShapeType="1"/>
          </p:cNvCxnSpPr>
          <p:nvPr/>
        </p:nvCxnSpPr>
        <p:spPr bwMode="auto">
          <a:xfrm>
            <a:off x="6627813" y="3886200"/>
            <a:ext cx="382587" cy="685800"/>
          </a:xfrm>
          <a:prstGeom prst="straightConnector1">
            <a:avLst/>
          </a:prstGeom>
          <a:noFill/>
          <a:ln w="7620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1451" name="Straight Arrow Connector 23">
            <a:extLst>
              <a:ext uri="{FF2B5EF4-FFF2-40B4-BE49-F238E27FC236}">
                <a16:creationId xmlns:a16="http://schemas.microsoft.com/office/drawing/2014/main" id="{3015FF3A-303C-742B-391F-B97112685170}"/>
              </a:ext>
            </a:extLst>
          </p:cNvPr>
          <p:cNvCxnSpPr>
            <a:cxnSpLocks noChangeShapeType="1"/>
          </p:cNvCxnSpPr>
          <p:nvPr/>
        </p:nvCxnSpPr>
        <p:spPr bwMode="auto">
          <a:xfrm>
            <a:off x="3657600" y="4038600"/>
            <a:ext cx="381000" cy="609600"/>
          </a:xfrm>
          <a:prstGeom prst="straightConnector1">
            <a:avLst/>
          </a:prstGeom>
          <a:noFill/>
          <a:ln w="7620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1452" name="Straight Arrow Connector 25">
            <a:extLst>
              <a:ext uri="{FF2B5EF4-FFF2-40B4-BE49-F238E27FC236}">
                <a16:creationId xmlns:a16="http://schemas.microsoft.com/office/drawing/2014/main" id="{9703C003-315A-9AC7-B693-DA2C27AD8DC8}"/>
              </a:ext>
            </a:extLst>
          </p:cNvPr>
          <p:cNvCxnSpPr>
            <a:cxnSpLocks noChangeShapeType="1"/>
          </p:cNvCxnSpPr>
          <p:nvPr/>
        </p:nvCxnSpPr>
        <p:spPr bwMode="auto">
          <a:xfrm>
            <a:off x="5257800" y="5181600"/>
            <a:ext cx="1370013" cy="0"/>
          </a:xfrm>
          <a:prstGeom prst="straightConnector1">
            <a:avLst/>
          </a:prstGeom>
          <a:noFill/>
          <a:ln w="76200" algn="ctr">
            <a:solidFill>
              <a:schemeClr val="tx1"/>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317174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6252" y="508243"/>
            <a:ext cx="8455508" cy="856731"/>
          </a:xfrm>
        </p:spPr>
        <p:txBody>
          <a:bodyPr>
            <a:normAutofit/>
          </a:bodyPr>
          <a:lstStyle/>
          <a:p>
            <a:r>
              <a:rPr lang="en-US" sz="3200" dirty="0" smtClean="0">
                <a:latin typeface="Arial Black" panose="020B0A04020102020204" pitchFamily="34" charset="0"/>
              </a:rPr>
              <a:t>Red and Blue and the Pandemic</a:t>
            </a:r>
            <a:endParaRPr lang="en-US" sz="3200" dirty="0">
              <a:latin typeface="Arial Black" panose="020B0A04020102020204" pitchFamily="34" charset="0"/>
            </a:endParaRPr>
          </a:p>
        </p:txBody>
      </p:sp>
      <p:sp>
        <p:nvSpPr>
          <p:cNvPr id="3" name="Content Placeholder 2"/>
          <p:cNvSpPr>
            <a:spLocks noGrp="1"/>
          </p:cNvSpPr>
          <p:nvPr>
            <p:ph idx="1"/>
          </p:nvPr>
        </p:nvSpPr>
        <p:spPr>
          <a:xfrm>
            <a:off x="500230" y="1457739"/>
            <a:ext cx="7987553" cy="5022573"/>
          </a:xfrm>
        </p:spPr>
        <p:txBody>
          <a:bodyPr/>
          <a:lstStyle/>
          <a:p>
            <a:pPr marL="0" indent="0">
              <a:buNone/>
            </a:pPr>
            <a:endParaRPr lang="en-US" dirty="0"/>
          </a:p>
        </p:txBody>
      </p:sp>
      <p:pic>
        <p:nvPicPr>
          <p:cNvPr id="6" name="Picture 5"/>
          <p:cNvPicPr>
            <a:picLocks noChangeAspect="1"/>
          </p:cNvPicPr>
          <p:nvPr/>
        </p:nvPicPr>
        <p:blipFill rotWithShape="1">
          <a:blip r:embed="rId2" cstate="hqprint">
            <a:extLst>
              <a:ext uri="{28A0092B-C50C-407E-A947-70E740481C1C}">
                <a14:useLocalDpi xmlns:a14="http://schemas.microsoft.com/office/drawing/2010/main" val="0"/>
              </a:ext>
            </a:extLst>
          </a:blip>
          <a:srcRect t="32078" b="29468"/>
          <a:stretch/>
        </p:blipFill>
        <p:spPr>
          <a:xfrm>
            <a:off x="266252" y="1590262"/>
            <a:ext cx="8455507" cy="4890050"/>
          </a:xfrm>
          <a:prstGeom prst="rect">
            <a:avLst/>
          </a:prstGeom>
        </p:spPr>
      </p:pic>
    </p:spTree>
    <p:extLst>
      <p:ext uri="{BB962C8B-B14F-4D97-AF65-F5344CB8AC3E}">
        <p14:creationId xmlns:p14="http://schemas.microsoft.com/office/powerpoint/2010/main" val="2651863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8F4C6-F57A-41EA-8600-0546E3D198FC}"/>
              </a:ext>
            </a:extLst>
          </p:cNvPr>
          <p:cNvSpPr>
            <a:spLocks noGrp="1"/>
          </p:cNvSpPr>
          <p:nvPr>
            <p:ph type="title"/>
          </p:nvPr>
        </p:nvSpPr>
        <p:spPr/>
        <p:txBody>
          <a:bodyPr>
            <a:normAutofit/>
          </a:bodyPr>
          <a:lstStyle/>
          <a:p>
            <a:r>
              <a:rPr lang="en-US" sz="4050" b="1" dirty="0">
                <a:latin typeface="Arial Black" panose="020B0A04020102020204" pitchFamily="34" charset="0"/>
              </a:rPr>
              <a:t>Trump</a:t>
            </a:r>
          </a:p>
        </p:txBody>
      </p:sp>
      <p:sp>
        <p:nvSpPr>
          <p:cNvPr id="3" name="Content Placeholder 2">
            <a:extLst>
              <a:ext uri="{FF2B5EF4-FFF2-40B4-BE49-F238E27FC236}">
                <a16:creationId xmlns:a16="http://schemas.microsoft.com/office/drawing/2014/main" id="{7CFFA159-2194-432B-B6B2-8625B6A0FDBE}"/>
              </a:ext>
            </a:extLst>
          </p:cNvPr>
          <p:cNvSpPr>
            <a:spLocks noGrp="1"/>
          </p:cNvSpPr>
          <p:nvPr>
            <p:ph idx="1"/>
          </p:nvPr>
        </p:nvSpPr>
        <p:spPr>
          <a:xfrm>
            <a:off x="240631" y="1690688"/>
            <a:ext cx="8398043" cy="4710111"/>
          </a:xfrm>
        </p:spPr>
        <p:txBody>
          <a:bodyPr>
            <a:normAutofit/>
          </a:bodyPr>
          <a:lstStyle/>
          <a:p>
            <a:pPr marL="557213" indent="-557213">
              <a:buFont typeface="+mj-lt"/>
              <a:buAutoNum type="arabicPeriod"/>
            </a:pPr>
            <a:r>
              <a:rPr lang="en-US" sz="4000" b="1" dirty="0"/>
              <a:t>Election of 2016</a:t>
            </a:r>
          </a:p>
          <a:p>
            <a:pPr marL="557213" indent="-557213">
              <a:buFont typeface="+mj-lt"/>
              <a:buAutoNum type="arabicPeriod"/>
            </a:pPr>
            <a:r>
              <a:rPr lang="en-US" sz="4000" b="1" dirty="0"/>
              <a:t>Policy</a:t>
            </a:r>
          </a:p>
          <a:p>
            <a:pPr marL="557213" indent="-557213">
              <a:buFont typeface="+mj-lt"/>
              <a:buAutoNum type="arabicPeriod"/>
            </a:pPr>
            <a:r>
              <a:rPr lang="en-US" sz="4000" b="1" dirty="0"/>
              <a:t>Trump Style</a:t>
            </a:r>
          </a:p>
          <a:p>
            <a:pPr marL="557213" indent="-557213">
              <a:buFont typeface="+mj-lt"/>
              <a:buAutoNum type="arabicPeriod"/>
            </a:pPr>
            <a:r>
              <a:rPr lang="en-US" sz="4000" b="1" dirty="0" smtClean="0"/>
              <a:t>impeachments</a:t>
            </a:r>
            <a:endParaRPr lang="en-US" sz="4000" b="1" dirty="0"/>
          </a:p>
        </p:txBody>
      </p:sp>
      <p:pic>
        <p:nvPicPr>
          <p:cNvPr id="4" name="Picture 3">
            <a:extLst>
              <a:ext uri="{FF2B5EF4-FFF2-40B4-BE49-F238E27FC236}">
                <a16:creationId xmlns:a16="http://schemas.microsoft.com/office/drawing/2014/main" id="{1126D449-2884-4500-8502-43DC13023EA9}"/>
              </a:ext>
            </a:extLst>
          </p:cNvPr>
          <p:cNvPicPr>
            <a:picLocks noChangeAspect="1"/>
          </p:cNvPicPr>
          <p:nvPr/>
        </p:nvPicPr>
        <p:blipFill>
          <a:blip r:embed="rId2"/>
          <a:stretch>
            <a:fillRect/>
          </a:stretch>
        </p:blipFill>
        <p:spPr>
          <a:xfrm>
            <a:off x="5015113" y="2376764"/>
            <a:ext cx="3036071" cy="2962913"/>
          </a:xfrm>
          <a:prstGeom prst="rect">
            <a:avLst/>
          </a:prstGeom>
        </p:spPr>
      </p:pic>
    </p:spTree>
    <p:extLst>
      <p:ext uri="{BB962C8B-B14F-4D97-AF65-F5344CB8AC3E}">
        <p14:creationId xmlns:p14="http://schemas.microsoft.com/office/powerpoint/2010/main" val="3662231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CB02C-A26D-4307-9098-39637AE0C685}"/>
              </a:ext>
            </a:extLst>
          </p:cNvPr>
          <p:cNvSpPr>
            <a:spLocks noGrp="1"/>
          </p:cNvSpPr>
          <p:nvPr>
            <p:ph type="title"/>
          </p:nvPr>
        </p:nvSpPr>
        <p:spPr/>
        <p:txBody>
          <a:bodyPr/>
          <a:lstStyle/>
          <a:p>
            <a:r>
              <a:rPr lang="en-US" dirty="0">
                <a:latin typeface="Arial Black" panose="020B0A04020102020204" pitchFamily="34" charset="0"/>
              </a:rPr>
              <a:t>1. 2016 Election</a:t>
            </a:r>
          </a:p>
        </p:txBody>
      </p:sp>
      <p:pic>
        <p:nvPicPr>
          <p:cNvPr id="4" name="Content Placeholder 3">
            <a:extLst>
              <a:ext uri="{FF2B5EF4-FFF2-40B4-BE49-F238E27FC236}">
                <a16:creationId xmlns:a16="http://schemas.microsoft.com/office/drawing/2014/main" id="{0F43C0B9-B548-48C3-A663-838D7D36E5C7}"/>
              </a:ext>
            </a:extLst>
          </p:cNvPr>
          <p:cNvPicPr>
            <a:picLocks noGrp="1" noChangeAspect="1"/>
          </p:cNvPicPr>
          <p:nvPr>
            <p:ph idx="1"/>
          </p:nvPr>
        </p:nvPicPr>
        <p:blipFill>
          <a:blip r:embed="rId2"/>
          <a:stretch>
            <a:fillRect/>
          </a:stretch>
        </p:blipFill>
        <p:spPr>
          <a:xfrm>
            <a:off x="193913" y="1955970"/>
            <a:ext cx="4696267" cy="2601203"/>
          </a:xfrm>
          <a:prstGeom prst="rect">
            <a:avLst/>
          </a:prstGeom>
        </p:spPr>
      </p:pic>
      <p:pic>
        <p:nvPicPr>
          <p:cNvPr id="5" name="Picture 4">
            <a:extLst>
              <a:ext uri="{FF2B5EF4-FFF2-40B4-BE49-F238E27FC236}">
                <a16:creationId xmlns:a16="http://schemas.microsoft.com/office/drawing/2014/main" id="{C6EA5A8F-0747-4976-9D33-59A5D3EF17FC}"/>
              </a:ext>
            </a:extLst>
          </p:cNvPr>
          <p:cNvPicPr>
            <a:picLocks noChangeAspect="1"/>
          </p:cNvPicPr>
          <p:nvPr/>
        </p:nvPicPr>
        <p:blipFill>
          <a:blip r:embed="rId3"/>
          <a:stretch>
            <a:fillRect/>
          </a:stretch>
        </p:blipFill>
        <p:spPr>
          <a:xfrm>
            <a:off x="5053437" y="1690690"/>
            <a:ext cx="3625171" cy="2866484"/>
          </a:xfrm>
          <a:prstGeom prst="rect">
            <a:avLst/>
          </a:prstGeom>
        </p:spPr>
      </p:pic>
      <p:pic>
        <p:nvPicPr>
          <p:cNvPr id="6" name="Picture 5">
            <a:extLst>
              <a:ext uri="{FF2B5EF4-FFF2-40B4-BE49-F238E27FC236}">
                <a16:creationId xmlns:a16="http://schemas.microsoft.com/office/drawing/2014/main" id="{2457BE78-0E33-4648-86EE-B748CC09B49D}"/>
              </a:ext>
            </a:extLst>
          </p:cNvPr>
          <p:cNvPicPr>
            <a:picLocks noChangeAspect="1"/>
          </p:cNvPicPr>
          <p:nvPr/>
        </p:nvPicPr>
        <p:blipFill>
          <a:blip r:embed="rId4"/>
          <a:stretch>
            <a:fillRect/>
          </a:stretch>
        </p:blipFill>
        <p:spPr>
          <a:xfrm>
            <a:off x="350353" y="4822454"/>
            <a:ext cx="3532533" cy="1856642"/>
          </a:xfrm>
          <a:prstGeom prst="rect">
            <a:avLst/>
          </a:prstGeom>
        </p:spPr>
      </p:pic>
      <p:pic>
        <p:nvPicPr>
          <p:cNvPr id="7" name="Picture 6">
            <a:extLst>
              <a:ext uri="{FF2B5EF4-FFF2-40B4-BE49-F238E27FC236}">
                <a16:creationId xmlns:a16="http://schemas.microsoft.com/office/drawing/2014/main" id="{4EC66407-4492-4904-9E73-DA34038A0D83}"/>
              </a:ext>
            </a:extLst>
          </p:cNvPr>
          <p:cNvPicPr>
            <a:picLocks noChangeAspect="1"/>
          </p:cNvPicPr>
          <p:nvPr/>
        </p:nvPicPr>
        <p:blipFill>
          <a:blip r:embed="rId5"/>
          <a:stretch>
            <a:fillRect/>
          </a:stretch>
        </p:blipFill>
        <p:spPr>
          <a:xfrm>
            <a:off x="5185896" y="4763975"/>
            <a:ext cx="3360254" cy="1915121"/>
          </a:xfrm>
          <a:prstGeom prst="rect">
            <a:avLst/>
          </a:prstGeom>
        </p:spPr>
      </p:pic>
    </p:spTree>
    <p:extLst>
      <p:ext uri="{BB962C8B-B14F-4D97-AF65-F5344CB8AC3E}">
        <p14:creationId xmlns:p14="http://schemas.microsoft.com/office/powerpoint/2010/main" val="2426775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495</TotalTime>
  <Words>1296</Words>
  <Application>Microsoft Office PowerPoint</Application>
  <PresentationFormat>On-screen Show (4:3)</PresentationFormat>
  <Paragraphs>248</Paragraphs>
  <Slides>41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Arial Black</vt:lpstr>
      <vt:lpstr>Calibri</vt:lpstr>
      <vt:lpstr>Calibri Light</vt:lpstr>
      <vt:lpstr>Times New Roman</vt:lpstr>
      <vt:lpstr>Wingdings</vt:lpstr>
      <vt:lpstr>Office Theme</vt:lpstr>
      <vt:lpstr>Trump</vt:lpstr>
      <vt:lpstr>January 6, 2021</vt:lpstr>
      <vt:lpstr>The Crisis in US Democracy Is Trump the demagogue the founders feared?</vt:lpstr>
      <vt:lpstr>PowerPoint Presentation</vt:lpstr>
      <vt:lpstr>The Big Lie Information on Investigations, Court Cases… (Old Slide for reference)</vt:lpstr>
      <vt:lpstr>What Comparative Politics Tells Us… (old slide for reference)</vt:lpstr>
      <vt:lpstr>Red and Blue and the Pandemic</vt:lpstr>
      <vt:lpstr>Trump</vt:lpstr>
      <vt:lpstr>1. 2016 Election</vt:lpstr>
      <vt:lpstr>Clinton vs. Trump</vt:lpstr>
      <vt:lpstr>The Controversies</vt:lpstr>
      <vt:lpstr>2016 Election</vt:lpstr>
      <vt:lpstr>2016 Election by County</vt:lpstr>
      <vt:lpstr>2016 By the Numbers</vt:lpstr>
      <vt:lpstr>States that Voted for Obama and Trump</vt:lpstr>
      <vt:lpstr>2016 Coalitions? (reference only)</vt:lpstr>
      <vt:lpstr>The Meaning of Trump (reference)</vt:lpstr>
      <vt:lpstr>Social Media, Disinformation, and Russia</vt:lpstr>
      <vt:lpstr>A Question</vt:lpstr>
      <vt:lpstr>Mueller Report, April 18, 2019 Appointed May 2017</vt:lpstr>
      <vt:lpstr>Convicted of Crimes Related to Russia Connections and financial fraud (reference)</vt:lpstr>
      <vt:lpstr>2. Trump Policies</vt:lpstr>
      <vt:lpstr>Evangelical Support</vt:lpstr>
      <vt:lpstr>Immigration and Trade</vt:lpstr>
      <vt:lpstr>3.Trump Style: Twitter</vt:lpstr>
      <vt:lpstr>Demagoguery</vt:lpstr>
      <vt:lpstr>Roy Cohn Style</vt:lpstr>
      <vt:lpstr>Trump and Cohn (1984) </vt:lpstr>
      <vt:lpstr>4. Impeachment Number 1</vt:lpstr>
      <vt:lpstr>Allegations against VP Joe Biden Russian Disinformation Campaign (reference)</vt:lpstr>
      <vt:lpstr>Trump and Ukraine</vt:lpstr>
      <vt:lpstr>First Impeachment, 2019-2020</vt:lpstr>
      <vt:lpstr>Trump Impeached   December 18, 2019 (reference)</vt:lpstr>
      <vt:lpstr>Trump Response</vt:lpstr>
      <vt:lpstr>Senate Finds Trump Not Guilty</vt:lpstr>
      <vt:lpstr>Second Impeachment: Incitement of Insurrection</vt:lpstr>
      <vt:lpstr>Second Impeachment</vt:lpstr>
      <vt:lpstr>PowerPoint Presentation</vt:lpstr>
      <vt:lpstr>Trump Job Approval 2021</vt:lpstr>
      <vt:lpstr>2020 Election</vt:lpstr>
      <vt:lpstr>President Biden and VP Kamala Harris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Trump</dc:title>
  <dc:creator>William Newmann</dc:creator>
  <cp:lastModifiedBy>William W Newmann</cp:lastModifiedBy>
  <cp:revision>115</cp:revision>
  <dcterms:created xsi:type="dcterms:W3CDTF">2018-12-01T15:03:54Z</dcterms:created>
  <dcterms:modified xsi:type="dcterms:W3CDTF">2022-12-05T19:29:00Z</dcterms:modified>
</cp:coreProperties>
</file>