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368" r:id="rId2"/>
    <p:sldId id="370" r:id="rId3"/>
    <p:sldId id="374" r:id="rId4"/>
    <p:sldId id="344" r:id="rId5"/>
    <p:sldId id="375" r:id="rId6"/>
    <p:sldId id="317" r:id="rId7"/>
    <p:sldId id="318" r:id="rId8"/>
    <p:sldId id="319" r:id="rId9"/>
    <p:sldId id="320" r:id="rId10"/>
    <p:sldId id="257" r:id="rId11"/>
    <p:sldId id="261" r:id="rId12"/>
    <p:sldId id="260" r:id="rId13"/>
    <p:sldId id="262" r:id="rId14"/>
    <p:sldId id="321" r:id="rId15"/>
    <p:sldId id="323" r:id="rId16"/>
    <p:sldId id="334" r:id="rId17"/>
    <p:sldId id="324" r:id="rId18"/>
    <p:sldId id="322" r:id="rId19"/>
    <p:sldId id="371" r:id="rId20"/>
    <p:sldId id="373" r:id="rId21"/>
    <p:sldId id="372" r:id="rId22"/>
    <p:sldId id="357" r:id="rId23"/>
    <p:sldId id="346" r:id="rId24"/>
    <p:sldId id="347" r:id="rId25"/>
    <p:sldId id="345" r:id="rId26"/>
    <p:sldId id="349" r:id="rId27"/>
    <p:sldId id="351" r:id="rId28"/>
    <p:sldId id="354" r:id="rId29"/>
    <p:sldId id="353" r:id="rId30"/>
    <p:sldId id="335" r:id="rId31"/>
    <p:sldId id="337" r:id="rId32"/>
    <p:sldId id="358" r:id="rId33"/>
    <p:sldId id="359"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98" autoAdjust="0"/>
    <p:restoredTop sz="73368" autoAdjust="0"/>
  </p:normalViewPr>
  <p:slideViewPr>
    <p:cSldViewPr snapToGrid="0">
      <p:cViewPr varScale="1">
        <p:scale>
          <a:sx n="71" d="100"/>
          <a:sy n="71" d="100"/>
        </p:scale>
        <p:origin x="1608" y="78"/>
      </p:cViewPr>
      <p:guideLst/>
    </p:cSldViewPr>
  </p:slideViewPr>
  <p:notesTextViewPr>
    <p:cViewPr>
      <p:scale>
        <a:sx n="200" d="100"/>
        <a:sy n="200" d="100"/>
      </p:scale>
      <p:origin x="0" y="0"/>
    </p:cViewPr>
  </p:notesTextViewPr>
  <p:notesViewPr>
    <p:cSldViewPr snapToGrid="0">
      <p:cViewPr varScale="1">
        <p:scale>
          <a:sx n="83" d="100"/>
          <a:sy n="83" d="100"/>
        </p:scale>
        <p:origin x="244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988A7-BD27-4E81-9829-60182BE8FE05}" type="datetimeFigureOut">
              <a:rPr lang="en-US" smtClean="0"/>
              <a:t>12/8/2023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BEF08-9E8C-4081-9FD4-20BB4C132F89}" type="slidenum">
              <a:rPr lang="en-US" smtClean="0"/>
              <a:t>‹#›</a:t>
            </a:fld>
            <a:endParaRPr lang="en-US"/>
          </a:p>
        </p:txBody>
      </p:sp>
    </p:spTree>
    <p:extLst>
      <p:ext uri="{BB962C8B-B14F-4D97-AF65-F5344CB8AC3E}">
        <p14:creationId xmlns:p14="http://schemas.microsoft.com/office/powerpoint/2010/main" val="3232868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30,000 emails</a:t>
            </a:r>
          </a:p>
          <a:p>
            <a:pPr marL="171450" indent="-171450">
              <a:buFont typeface="Arial" panose="020B0604020202020204" pitchFamily="34" charset="0"/>
              <a:buChar char="•"/>
            </a:pPr>
            <a:r>
              <a:rPr lang="en-US" dirty="0"/>
              <a:t>110</a:t>
            </a:r>
            <a:r>
              <a:rPr lang="en-US" baseline="0" dirty="0"/>
              <a:t> had references to classified information</a:t>
            </a:r>
          </a:p>
          <a:p>
            <a:pPr marL="171450" indent="-171450">
              <a:buFont typeface="Arial" panose="020B0604020202020204" pitchFamily="34" charset="0"/>
              <a:buChar char="•"/>
            </a:pPr>
            <a:r>
              <a:rPr lang="en-US" baseline="0" dirty="0"/>
              <a:t>3 emails had classified information in them</a:t>
            </a:r>
          </a:p>
          <a:p>
            <a:pPr marL="171450" indent="-171450">
              <a:buFont typeface="Arial" panose="020B0604020202020204" pitchFamily="34" charset="0"/>
              <a:buChar char="•"/>
            </a:pPr>
            <a:r>
              <a:rPr lang="en-US" baseline="0" dirty="0"/>
              <a:t>All sent by other people to Clinton</a:t>
            </a:r>
            <a:endParaRPr lang="en-US" dirty="0"/>
          </a:p>
          <a:p>
            <a:endParaRPr lang="en-US" dirty="0"/>
          </a:p>
        </p:txBody>
      </p:sp>
      <p:sp>
        <p:nvSpPr>
          <p:cNvPr id="4" name="Slide Number Placeholder 3"/>
          <p:cNvSpPr>
            <a:spLocks noGrp="1"/>
          </p:cNvSpPr>
          <p:nvPr>
            <p:ph type="sldNum" sz="quarter" idx="10"/>
          </p:nvPr>
        </p:nvSpPr>
        <p:spPr/>
        <p:txBody>
          <a:bodyPr/>
          <a:lstStyle/>
          <a:p>
            <a:fld id="{982BEF08-9E8C-4081-9FD4-20BB4C132F89}" type="slidenum">
              <a:rPr lang="en-US" smtClean="0"/>
              <a:t>9</a:t>
            </a:fld>
            <a:endParaRPr lang="en-US"/>
          </a:p>
        </p:txBody>
      </p:sp>
    </p:spTree>
    <p:extLst>
      <p:ext uri="{BB962C8B-B14F-4D97-AF65-F5344CB8AC3E}">
        <p14:creationId xmlns:p14="http://schemas.microsoft.com/office/powerpoint/2010/main" val="1905739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Trump’s approval ratings during his term in office. Notice the big drop after January 6.</a:t>
            </a:r>
          </a:p>
        </p:txBody>
      </p:sp>
      <p:sp>
        <p:nvSpPr>
          <p:cNvPr id="4" name="Slide Number Placeholder 3"/>
          <p:cNvSpPr>
            <a:spLocks noGrp="1"/>
          </p:cNvSpPr>
          <p:nvPr>
            <p:ph type="sldNum" sz="quarter" idx="5"/>
          </p:nvPr>
        </p:nvSpPr>
        <p:spPr/>
        <p:txBody>
          <a:bodyPr/>
          <a:lstStyle/>
          <a:p>
            <a:fld id="{982BEF08-9E8C-4081-9FD4-20BB4C132F89}" type="slidenum">
              <a:rPr lang="en-US" smtClean="0"/>
              <a:t>30</a:t>
            </a:fld>
            <a:endParaRPr lang="en-US"/>
          </a:p>
        </p:txBody>
      </p:sp>
    </p:spTree>
    <p:extLst>
      <p:ext uri="{BB962C8B-B14F-4D97-AF65-F5344CB8AC3E}">
        <p14:creationId xmlns:p14="http://schemas.microsoft.com/office/powerpoint/2010/main" val="8464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job approval ratings.</a:t>
            </a:r>
          </a:p>
        </p:txBody>
      </p:sp>
      <p:sp>
        <p:nvSpPr>
          <p:cNvPr id="4" name="Slide Number Placeholder 3"/>
          <p:cNvSpPr>
            <a:spLocks noGrp="1"/>
          </p:cNvSpPr>
          <p:nvPr>
            <p:ph type="sldNum" sz="quarter" idx="5"/>
          </p:nvPr>
        </p:nvSpPr>
        <p:spPr/>
        <p:txBody>
          <a:bodyPr/>
          <a:lstStyle/>
          <a:p>
            <a:fld id="{982BEF08-9E8C-4081-9FD4-20BB4C132F89}" type="slidenum">
              <a:rPr lang="en-US" smtClean="0"/>
              <a:t>31</a:t>
            </a:fld>
            <a:endParaRPr lang="en-US"/>
          </a:p>
        </p:txBody>
      </p:sp>
    </p:spTree>
    <p:extLst>
      <p:ext uri="{BB962C8B-B14F-4D97-AF65-F5344CB8AC3E}">
        <p14:creationId xmlns:p14="http://schemas.microsoft.com/office/powerpoint/2010/main" val="408469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2020 election. Biden takes back Michigan, Pennsylvania, and Wisconsin which Trump had won in 2016. And he takes Georgia and Arizona. These were upsets to a certain extent.</a:t>
            </a:r>
          </a:p>
        </p:txBody>
      </p:sp>
      <p:sp>
        <p:nvSpPr>
          <p:cNvPr id="4" name="Slide Number Placeholder 3"/>
          <p:cNvSpPr>
            <a:spLocks noGrp="1"/>
          </p:cNvSpPr>
          <p:nvPr>
            <p:ph type="sldNum" sz="quarter" idx="5"/>
          </p:nvPr>
        </p:nvSpPr>
        <p:spPr/>
        <p:txBody>
          <a:bodyPr/>
          <a:lstStyle/>
          <a:p>
            <a:fld id="{982BEF08-9E8C-4081-9FD4-20BB4C132F89}" type="slidenum">
              <a:rPr lang="en-US" smtClean="0"/>
              <a:t>32</a:t>
            </a:fld>
            <a:endParaRPr lang="en-US"/>
          </a:p>
        </p:txBody>
      </p:sp>
    </p:spTree>
    <p:extLst>
      <p:ext uri="{BB962C8B-B14F-4D97-AF65-F5344CB8AC3E}">
        <p14:creationId xmlns:p14="http://schemas.microsoft.com/office/powerpoint/2010/main" val="111649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team after the 2020 election.</a:t>
            </a:r>
          </a:p>
        </p:txBody>
      </p:sp>
      <p:sp>
        <p:nvSpPr>
          <p:cNvPr id="4" name="Slide Number Placeholder 3"/>
          <p:cNvSpPr>
            <a:spLocks noGrp="1"/>
          </p:cNvSpPr>
          <p:nvPr>
            <p:ph type="sldNum" sz="quarter" idx="5"/>
          </p:nvPr>
        </p:nvSpPr>
        <p:spPr/>
        <p:txBody>
          <a:bodyPr/>
          <a:lstStyle/>
          <a:p>
            <a:fld id="{982BEF08-9E8C-4081-9FD4-20BB4C132F89}" type="slidenum">
              <a:rPr lang="en-US" smtClean="0"/>
              <a:t>33</a:t>
            </a:fld>
            <a:endParaRPr lang="en-US"/>
          </a:p>
        </p:txBody>
      </p:sp>
    </p:spTree>
    <p:extLst>
      <p:ext uri="{BB962C8B-B14F-4D97-AF65-F5344CB8AC3E}">
        <p14:creationId xmlns:p14="http://schemas.microsoft.com/office/powerpoint/2010/main" val="420071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imes New Roman" panose="02020603050405020304" pitchFamily="18" charset="0"/>
                <a:cs typeface="Times New Roman" panose="02020603050405020304" pitchFamily="18" charset="0"/>
              </a:rPr>
              <a:t>Trump was impeached twice.  In both cases, the impeachment was mostly along party lines.</a:t>
            </a:r>
          </a:p>
        </p:txBody>
      </p:sp>
      <p:sp>
        <p:nvSpPr>
          <p:cNvPr id="4" name="Slide Number Placeholder 3"/>
          <p:cNvSpPr>
            <a:spLocks noGrp="1"/>
          </p:cNvSpPr>
          <p:nvPr>
            <p:ph type="sldNum" sz="quarter" idx="5"/>
          </p:nvPr>
        </p:nvSpPr>
        <p:spPr/>
        <p:txBody>
          <a:bodyPr/>
          <a:lstStyle/>
          <a:p>
            <a:fld id="{982BEF08-9E8C-4081-9FD4-20BB4C132F89}" type="slidenum">
              <a:rPr lang="en-US" smtClean="0"/>
              <a:t>22</a:t>
            </a:fld>
            <a:endParaRPr lang="en-US"/>
          </a:p>
        </p:txBody>
      </p:sp>
    </p:spTree>
    <p:extLst>
      <p:ext uri="{BB962C8B-B14F-4D97-AF65-F5344CB8AC3E}">
        <p14:creationId xmlns:p14="http://schemas.microsoft.com/office/powerpoint/2010/main" val="11381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Disinformation about Joe Biden all over the internet said that he had threatened to withhold aid to Ukraine if Ukraine investigated his son’s dealings with Ukrainian companies (Hunter Biden and a company called Burisma). The reality is that during the Obama administration Ukraine had been told to end corruption or it wouldn’t get aid from the US and Europe. Victor </a:t>
            </a:r>
            <a:r>
              <a:rPr lang="en-US" dirty="0" err="1"/>
              <a:t>Shokin</a:t>
            </a:r>
            <a:r>
              <a:rPr lang="en-US" dirty="0"/>
              <a:t> was the Ukrainian official who was supposed to investigate corruption. Notice I say “supposed to.” He didn’t investigate it. Biden was the Obama administration's Ukraine go to guy on Ukraine and he did tell Ukraine to fire </a:t>
            </a:r>
            <a:r>
              <a:rPr lang="en-US" dirty="0" err="1"/>
              <a:t>Shokin</a:t>
            </a:r>
            <a:r>
              <a:rPr lang="en-US" dirty="0"/>
              <a:t>, but there is no evidence it was to protect Burisma and Hunter Biden. There were no investigations into that yet. But after Ukraine fired </a:t>
            </a:r>
            <a:r>
              <a:rPr lang="en-US" dirty="0" err="1"/>
              <a:t>Shokin</a:t>
            </a:r>
            <a:r>
              <a:rPr lang="en-US" dirty="0"/>
              <a:t>, the new Chief Prosecutor – Lutsenko – did investigate Hunter Biden and Burisma and found nothing. So, in the real world, the firing of </a:t>
            </a:r>
            <a:r>
              <a:rPr lang="en-US" dirty="0" err="1"/>
              <a:t>Shokin</a:t>
            </a:r>
            <a:r>
              <a:rPr lang="en-US" dirty="0"/>
              <a:t> led to the investigation. In the alternate world, the firing of </a:t>
            </a:r>
            <a:r>
              <a:rPr lang="en-US" dirty="0" err="1"/>
              <a:t>Shokin</a:t>
            </a:r>
            <a:r>
              <a:rPr lang="en-US" dirty="0"/>
              <a:t> ended an investigation. The alternate world didn’t happen in this corner of the multiverse; however, most Republicans believe it did.</a:t>
            </a:r>
          </a:p>
        </p:txBody>
      </p:sp>
      <p:sp>
        <p:nvSpPr>
          <p:cNvPr id="4" name="Slide Number Placeholder 3"/>
          <p:cNvSpPr>
            <a:spLocks noGrp="1"/>
          </p:cNvSpPr>
          <p:nvPr>
            <p:ph type="sldNum" sz="quarter" idx="5"/>
          </p:nvPr>
        </p:nvSpPr>
        <p:spPr/>
        <p:txBody>
          <a:bodyPr/>
          <a:lstStyle/>
          <a:p>
            <a:fld id="{982BEF08-9E8C-4081-9FD4-20BB4C132F89}" type="slidenum">
              <a:rPr lang="en-US" smtClean="0"/>
              <a:t>23</a:t>
            </a:fld>
            <a:endParaRPr lang="en-US"/>
          </a:p>
        </p:txBody>
      </p:sp>
    </p:spTree>
    <p:extLst>
      <p:ext uri="{BB962C8B-B14F-4D97-AF65-F5344CB8AC3E}">
        <p14:creationId xmlns:p14="http://schemas.microsoft.com/office/powerpoint/2010/main" val="6901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impeachment, the key details:</a:t>
            </a:r>
          </a:p>
          <a:p>
            <a:pPr marL="171450" indent="-171450">
              <a:buFont typeface="Arial" panose="020B0604020202020204" pitchFamily="34" charset="0"/>
              <a:buChar char="•"/>
            </a:pPr>
            <a:r>
              <a:rPr lang="en-US" dirty="0"/>
              <a:t>The US promised $391 million dollars in aid to Ukraine. Foreign aid is given to other countries as part of specific laws which grant aid to other nations. The point here is that when the US passes a law that says a nation will get foreign aid, then the money is not a suggestion or a desire, it is the law of the US.</a:t>
            </a:r>
          </a:p>
          <a:p>
            <a:pPr marL="171450" indent="-171450">
              <a:buFont typeface="Arial" panose="020B0604020202020204" pitchFamily="34" charset="0"/>
              <a:buChar char="•"/>
            </a:pPr>
            <a:r>
              <a:rPr lang="en-US" dirty="0"/>
              <a:t>That means that it is subject to the Congressional Budget and Impoundment Control Act of 1974 (a piece of legislation which you all know and love).  That money must be spent by the end of the fiscal year or the executive branch is in violation of the law. </a:t>
            </a:r>
          </a:p>
          <a:p>
            <a:pPr marL="171450" indent="-171450">
              <a:buFont typeface="Arial" panose="020B0604020202020204" pitchFamily="34" charset="0"/>
              <a:buChar char="•"/>
            </a:pPr>
            <a:r>
              <a:rPr lang="en-US" dirty="0"/>
              <a:t>Trump stopped the flow of money to Ukraine on July 3 and 12, 2019 (through orders to the Office of Management and Budget).</a:t>
            </a:r>
          </a:p>
          <a:p>
            <a:pPr marL="171450" indent="-171450">
              <a:buFont typeface="Arial" panose="020B0604020202020204" pitchFamily="34" charset="0"/>
              <a:buChar char="•"/>
            </a:pPr>
            <a:r>
              <a:rPr lang="en-US" dirty="0"/>
              <a:t>During July, US officials told President Zelensky of Ukraine that he needed to open an investigation into Joe Biden or announce an investigation into Joe Biden if he wants the aid to keep flowing, an investigation, in part, into the issues mentioned in the previous slide.</a:t>
            </a:r>
          </a:p>
          <a:p>
            <a:pPr marL="171450" indent="-171450">
              <a:buFont typeface="Arial" panose="020B0604020202020204" pitchFamily="34" charset="0"/>
              <a:buChar char="•"/>
            </a:pPr>
            <a:r>
              <a:rPr lang="en-US" dirty="0"/>
              <a:t>July 25: In a phone call to Zelensky Trump explained that he needed Zelensky to do him a favor…See the quote in the slide, or read the transcript, or read the whistleblower report. The phone call was recorded. </a:t>
            </a:r>
          </a:p>
          <a:p>
            <a:pPr marL="171450" indent="-171450">
              <a:buFont typeface="Arial" panose="020B0604020202020204" pitchFamily="34" charset="0"/>
              <a:buChar char="•"/>
            </a:pPr>
            <a:r>
              <a:rPr lang="en-US" dirty="0"/>
              <a:t>In short, on tape President Trump tried to extort a foreign leader whose country had been invaded by Russia: Announce that you are investigating my political rival for corruption or else I will end US aid to Ukraine.</a:t>
            </a:r>
          </a:p>
          <a:p>
            <a:pPr marL="171450" indent="-171450">
              <a:buFont typeface="Arial" panose="020B0604020202020204" pitchFamily="34" charset="0"/>
              <a:buChar char="•"/>
            </a:pPr>
            <a:r>
              <a:rPr lang="en-US" dirty="0"/>
              <a:t>Holy &amp;$#%</a:t>
            </a:r>
          </a:p>
          <a:p>
            <a:pPr marL="171450" indent="-171450">
              <a:buFont typeface="Arial" panose="020B0604020202020204" pitchFamily="34" charset="0"/>
              <a:buChar char="•"/>
            </a:pPr>
            <a:r>
              <a:rPr lang="en-US" dirty="0"/>
              <a:t>The US has whistleblower laws which allow officials who think they have seen an illegal act in their department or agency to report it to a specific official in that agency.  A CIA officer files a whistleblower report.</a:t>
            </a:r>
          </a:p>
          <a:p>
            <a:pPr marL="171450" indent="-171450">
              <a:buFont typeface="Arial" panose="020B0604020202020204" pitchFamily="34" charset="0"/>
              <a:buChar char="•"/>
            </a:pPr>
            <a:r>
              <a:rPr lang="en-US" dirty="0"/>
              <a:t>Congress finds out about the suspension of aid because Ukraine begins asking officials in several agencies about it: Why have you blocked aid to Ukraine?  Congress informs the administration that blocking this aid is probably illegal.</a:t>
            </a:r>
          </a:p>
          <a:p>
            <a:pPr marL="171450" indent="-171450">
              <a:buFont typeface="Arial" panose="020B0604020202020204" pitchFamily="34" charset="0"/>
              <a:buChar char="•"/>
            </a:pPr>
            <a:r>
              <a:rPr lang="en-US" dirty="0"/>
              <a:t>Mid September: the aid is released because on September 30 the fiscal year ends and if the aid had not been released by then, the administration would be in violation of the law.</a:t>
            </a:r>
          </a:p>
          <a:p>
            <a:pPr marL="171450" indent="-171450">
              <a:buFont typeface="Arial" panose="020B0604020202020204" pitchFamily="34" charset="0"/>
              <a:buChar char="•"/>
            </a:pPr>
            <a:r>
              <a:rPr lang="en-US" dirty="0"/>
              <a:t>Congress begins investigating this.  They get a transcript of the Trump-Zelensky conversation. Eventually, the transcript is released to the public.</a:t>
            </a:r>
          </a:p>
          <a:p>
            <a:pPr marL="171450" indent="-171450">
              <a:buFont typeface="Arial" panose="020B0604020202020204" pitchFamily="34" charset="0"/>
              <a:buChar char="•"/>
            </a:pPr>
            <a:r>
              <a:rPr lang="en-US" dirty="0"/>
              <a:t>Trump says the transcript exonerates him because it shows the call was “perfect.”</a:t>
            </a:r>
          </a:p>
        </p:txBody>
      </p:sp>
      <p:sp>
        <p:nvSpPr>
          <p:cNvPr id="4" name="Slide Number Placeholder 3"/>
          <p:cNvSpPr>
            <a:spLocks noGrp="1"/>
          </p:cNvSpPr>
          <p:nvPr>
            <p:ph type="sldNum" sz="quarter" idx="5"/>
          </p:nvPr>
        </p:nvSpPr>
        <p:spPr/>
        <p:txBody>
          <a:bodyPr/>
          <a:lstStyle/>
          <a:p>
            <a:fld id="{982BEF08-9E8C-4081-9FD4-20BB4C132F89}" type="slidenum">
              <a:rPr lang="en-US" smtClean="0"/>
              <a:t>24</a:t>
            </a:fld>
            <a:endParaRPr lang="en-US"/>
          </a:p>
        </p:txBody>
      </p:sp>
    </p:spTree>
    <p:extLst>
      <p:ext uri="{BB962C8B-B14F-4D97-AF65-F5344CB8AC3E}">
        <p14:creationId xmlns:p14="http://schemas.microsoft.com/office/powerpoint/2010/main" val="102236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charges, links to the charges, and the votes.</a:t>
            </a:r>
          </a:p>
        </p:txBody>
      </p:sp>
      <p:sp>
        <p:nvSpPr>
          <p:cNvPr id="4" name="Slide Number Placeholder 3"/>
          <p:cNvSpPr>
            <a:spLocks noGrp="1"/>
          </p:cNvSpPr>
          <p:nvPr>
            <p:ph type="sldNum" sz="quarter" idx="5"/>
          </p:nvPr>
        </p:nvSpPr>
        <p:spPr/>
        <p:txBody>
          <a:bodyPr/>
          <a:lstStyle/>
          <a:p>
            <a:fld id="{982BEF08-9E8C-4081-9FD4-20BB4C132F89}" type="slidenum">
              <a:rPr lang="en-US" smtClean="0"/>
              <a:t>25</a:t>
            </a:fld>
            <a:endParaRPr lang="en-US"/>
          </a:p>
        </p:txBody>
      </p:sp>
    </p:spTree>
    <p:extLst>
      <p:ext uri="{BB962C8B-B14F-4D97-AF65-F5344CB8AC3E}">
        <p14:creationId xmlns:p14="http://schemas.microsoft.com/office/powerpoint/2010/main" val="2999349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Trump’s response: angry tweets.</a:t>
            </a:r>
          </a:p>
        </p:txBody>
      </p:sp>
      <p:sp>
        <p:nvSpPr>
          <p:cNvPr id="4" name="Slide Number Placeholder 3"/>
          <p:cNvSpPr>
            <a:spLocks noGrp="1"/>
          </p:cNvSpPr>
          <p:nvPr>
            <p:ph type="sldNum" sz="quarter" idx="5"/>
          </p:nvPr>
        </p:nvSpPr>
        <p:spPr/>
        <p:txBody>
          <a:bodyPr/>
          <a:lstStyle/>
          <a:p>
            <a:fld id="{982BEF08-9E8C-4081-9FD4-20BB4C132F89}" type="slidenum">
              <a:rPr lang="en-US" smtClean="0"/>
              <a:t>26</a:t>
            </a:fld>
            <a:endParaRPr lang="en-US"/>
          </a:p>
        </p:txBody>
      </p:sp>
    </p:spTree>
    <p:extLst>
      <p:ext uri="{BB962C8B-B14F-4D97-AF65-F5344CB8AC3E}">
        <p14:creationId xmlns:p14="http://schemas.microsoft.com/office/powerpoint/2010/main" val="343790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Trump is found not guilty in the Senate. Like the House impeachment vote, it is mostly on partisan lines.</a:t>
            </a:r>
          </a:p>
        </p:txBody>
      </p:sp>
      <p:sp>
        <p:nvSpPr>
          <p:cNvPr id="4" name="Slide Number Placeholder 3"/>
          <p:cNvSpPr>
            <a:spLocks noGrp="1"/>
          </p:cNvSpPr>
          <p:nvPr>
            <p:ph type="sldNum" sz="quarter" idx="5"/>
          </p:nvPr>
        </p:nvSpPr>
        <p:spPr/>
        <p:txBody>
          <a:bodyPr/>
          <a:lstStyle/>
          <a:p>
            <a:fld id="{982BEF08-9E8C-4081-9FD4-20BB4C132F89}" type="slidenum">
              <a:rPr lang="en-US" smtClean="0"/>
              <a:t>27</a:t>
            </a:fld>
            <a:endParaRPr lang="en-US"/>
          </a:p>
        </p:txBody>
      </p:sp>
    </p:spTree>
    <p:extLst>
      <p:ext uri="{BB962C8B-B14F-4D97-AF65-F5344CB8AC3E}">
        <p14:creationId xmlns:p14="http://schemas.microsoft.com/office/powerpoint/2010/main" val="56272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impeachment is over January 6 and charges that Trump encouraged an insurrection against the US government.</a:t>
            </a:r>
          </a:p>
        </p:txBody>
      </p:sp>
      <p:sp>
        <p:nvSpPr>
          <p:cNvPr id="4" name="Slide Number Placeholder 3"/>
          <p:cNvSpPr>
            <a:spLocks noGrp="1"/>
          </p:cNvSpPr>
          <p:nvPr>
            <p:ph type="sldNum" sz="quarter" idx="5"/>
          </p:nvPr>
        </p:nvSpPr>
        <p:spPr/>
        <p:txBody>
          <a:bodyPr/>
          <a:lstStyle/>
          <a:p>
            <a:fld id="{982BEF08-9E8C-4081-9FD4-20BB4C132F89}" type="slidenum">
              <a:rPr lang="en-US" smtClean="0"/>
              <a:t>28</a:t>
            </a:fld>
            <a:endParaRPr lang="en-US"/>
          </a:p>
        </p:txBody>
      </p:sp>
    </p:spTree>
    <p:extLst>
      <p:ext uri="{BB962C8B-B14F-4D97-AF65-F5344CB8AC3E}">
        <p14:creationId xmlns:p14="http://schemas.microsoft.com/office/powerpoint/2010/main" val="138772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Vote.  You might ask: why would they even bother impeaching him when he was leaving office anyway.  First, Trump tried to stay in office (that was what January 6 was about).  But even after he did leave office on January 20, why bother having the Senate vote?  One of the punishments in a conviction of this type can be barring someone from ever holding federal office, which would prevent Trump from running for president again.  Also, if impeached and convicted for encouraging an insurrection, Section 3 of the 14</a:t>
            </a:r>
            <a:r>
              <a:rPr lang="en-US" baseline="30000" dirty="0"/>
              <a:t>th</a:t>
            </a:r>
            <a:r>
              <a:rPr lang="en-US" dirty="0"/>
              <a:t> Amendment could come into play. It bars anyone involved in an insurrection from holding federal office:</a:t>
            </a:r>
          </a:p>
          <a:p>
            <a:pPr algn="l"/>
            <a:endParaRPr lang="en-US" b="1" i="0" dirty="0">
              <a:solidFill>
                <a:srgbClr val="000000"/>
              </a:solidFill>
              <a:effectLst/>
              <a:latin typeface="Georgia" panose="02040502050405020303" pitchFamily="18" charset="0"/>
            </a:endParaRPr>
          </a:p>
          <a:p>
            <a:pPr algn="l"/>
            <a:r>
              <a:rPr lang="en-US" b="1" i="0" dirty="0">
                <a:solidFill>
                  <a:srgbClr val="000000"/>
                </a:solidFill>
                <a:effectLst/>
                <a:latin typeface="Georgia" panose="02040502050405020303" pitchFamily="18" charset="0"/>
              </a:rPr>
              <a:t>“Section 3</a:t>
            </a:r>
          </a:p>
          <a:p>
            <a:pPr algn="l"/>
            <a:r>
              <a:rPr lang="en-US" b="0" i="0" dirty="0">
                <a:solidFill>
                  <a:srgbClr val="000000"/>
                </a:solidFill>
                <a:effectLst/>
                <a:latin typeface="Georgia" panose="02040502050405020303" pitchFamily="18" charset="0"/>
              </a:rPr>
              <a:t>No person shall be a Senator or Representative in Congress, or elector of President and Vice-President, or hold any office, civil or military, under the United States, or under any State, who, having previously taken an oath, as a member of Congress, or as an officer of the United States, or as a member of any State legislature, or as an executive or judicial officer of any State, to support the Constitution of the United States, shall have engaged in insurrection or rebellion against the same, or given aid or comfort to the enemies thereof. But Congress may by a vote of two-thirds of each House, remove such disability.”</a:t>
            </a:r>
          </a:p>
          <a:p>
            <a:endParaRPr lang="en-US" dirty="0"/>
          </a:p>
        </p:txBody>
      </p:sp>
      <p:sp>
        <p:nvSpPr>
          <p:cNvPr id="4" name="Slide Number Placeholder 3"/>
          <p:cNvSpPr>
            <a:spLocks noGrp="1"/>
          </p:cNvSpPr>
          <p:nvPr>
            <p:ph type="sldNum" sz="quarter" idx="5"/>
          </p:nvPr>
        </p:nvSpPr>
        <p:spPr/>
        <p:txBody>
          <a:bodyPr/>
          <a:lstStyle/>
          <a:p>
            <a:fld id="{982BEF08-9E8C-4081-9FD4-20BB4C132F89}" type="slidenum">
              <a:rPr lang="en-US" smtClean="0"/>
              <a:t>29</a:t>
            </a:fld>
            <a:endParaRPr lang="en-US"/>
          </a:p>
        </p:txBody>
      </p:sp>
    </p:spTree>
    <p:extLst>
      <p:ext uri="{BB962C8B-B14F-4D97-AF65-F5344CB8AC3E}">
        <p14:creationId xmlns:p14="http://schemas.microsoft.com/office/powerpoint/2010/main" val="421336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899177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09338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199963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1978042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91A8D8-38E4-4AB2-94BA-95EA75412AA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76385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91A8D8-38E4-4AB2-94BA-95EA75412AA1}"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154854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91A8D8-38E4-4AB2-94BA-95EA75412AA1}"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06534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91A8D8-38E4-4AB2-94BA-95EA75412AA1}"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31944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1A8D8-38E4-4AB2-94BA-95EA75412AA1}"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56343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91A8D8-38E4-4AB2-94BA-95EA75412AA1}"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69778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91A8D8-38E4-4AB2-94BA-95EA75412AA1}"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42731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1A8D8-38E4-4AB2-94BA-95EA75412AA1}" type="datetimeFigureOut">
              <a:rPr lang="en-US" smtClean="0"/>
              <a:t>12/8/2023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D055A-AE21-4D30-B818-72502BFCE86E}" type="slidenum">
              <a:rPr lang="en-US" smtClean="0"/>
              <a:t>‹#›</a:t>
            </a:fld>
            <a:endParaRPr lang="en-US"/>
          </a:p>
        </p:txBody>
      </p:sp>
    </p:spTree>
    <p:extLst>
      <p:ext uri="{BB962C8B-B14F-4D97-AF65-F5344CB8AC3E}">
        <p14:creationId xmlns:p14="http://schemas.microsoft.com/office/powerpoint/2010/main" val="2020238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intelligence.house.gov/uploadedfiles/final_russia_investigation_report.pdf" TargetMode="External"/><Relationship Id="rId7" Type="http://schemas.openxmlformats.org/officeDocument/2006/relationships/image" Target="../media/image18.png"/><Relationship Id="rId2" Type="http://schemas.openxmlformats.org/officeDocument/2006/relationships/hyperlink" Target="https://www.dni.gov/files/documents/ICA_2017_01.pdf"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www.intelligence.senate.gov/sites/default/files/documents/Report_Volume4.pdf" TargetMode="External"/><Relationship Id="rId4" Type="http://schemas.openxmlformats.org/officeDocument/2006/relationships/hyperlink" Target="https://www.intelligence.senate.gov/publications/report-select-committee-intelligence-united-states-senate-russian-active-measur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justice.gov/storage/report.pdf"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nytimes.com/2018/05/27/us/politics/franklin-graham-evangelicals-california.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hyperlink" Target="https://www.nytimes.com/interactive/2019/11/02/us/politics/trump-twitter-presidency.html" TargetMode="External"/><Relationship Id="rId1" Type="http://schemas.openxmlformats.org/officeDocument/2006/relationships/slideLayout" Target="../slideLayouts/slideLayout5.xml"/><Relationship Id="rId6" Type="http://schemas.openxmlformats.org/officeDocument/2006/relationships/hyperlink" Target="https://www.washingtonpost.com/politics/2020/04/22/trumps-strange-quibble-with-his-cdc-directors-quote-reinforces-danger-his-coronavirus-alternate-reality/" TargetMode="External"/><Relationship Id="rId5" Type="http://schemas.openxmlformats.org/officeDocument/2006/relationships/hyperlink" Target="https://www.washingtonpost.com/graphics/politics/trump-claims-database/?itid=lk_interstitial_manual_9" TargetMode="External"/><Relationship Id="rId4" Type="http://schemas.openxmlformats.org/officeDocument/2006/relationships/hyperlink" Target="https://www.politifact.com/personalities/donald-trump/"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hyperlink" Target="https://intelligence.house.gov/uploadedfiles/20190812_-_whistleblower_complaint_unclass.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publicintegrity.org/national-security/timeline-how-trump-withheld-ukraine-aid/" TargetMode="External"/><Relationship Id="rId4" Type="http://schemas.openxmlformats.org/officeDocument/2006/relationships/hyperlink" Target="https://www.whitehouse.gov/wp-content/uploads/2019/09/Unclassified09.2019.pdf"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enate.gov/legislative/LIS/roll_call_lists/roll_call_vote_cfm.cfm?congress=116&amp;session=2&amp;vote=00034" TargetMode="External"/><Relationship Id="rId3" Type="http://schemas.openxmlformats.org/officeDocument/2006/relationships/hyperlink" Target="https://ballotpedia.org/Impeachment_of_Donald_Trump,_2019-2020#U.S._House_vote_on_articles_of_impeachment" TargetMode="External"/><Relationship Id="rId7" Type="http://schemas.openxmlformats.org/officeDocument/2006/relationships/hyperlink" Target="https://clerk.house.gov/evs/2019/roll696.x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senate.gov/legislative/LIS/roll_call_lists/roll_call_vote_cfm.cfm?congress=116&amp;session=2&amp;vote=00033" TargetMode="External"/><Relationship Id="rId5" Type="http://schemas.openxmlformats.org/officeDocument/2006/relationships/hyperlink" Target="https://clerk.house.gov/evs/2019/roll695.xml" TargetMode="External"/><Relationship Id="rId4" Type="http://schemas.openxmlformats.org/officeDocument/2006/relationships/hyperlink" Target="https://docs.house.gov/meetings/JU/JU00/20191211/110331/BILLS-116755ih-U1.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nbcnews.com/politics/trump-impeachment-inquiry/white-house-refuses-turn-over-documents-democrats-impeachment-inquiry-n106377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hyperlink" Target="https://ballotpedia.org/Impeachment_of_Donald_Trump,_202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senate.gov/legislative/LIS/roll_call_lists/roll_call_vote_cfm.cfm?congress=117&amp;session=1&amp;vote=00059" TargetMode="External"/><Relationship Id="rId5" Type="http://schemas.openxmlformats.org/officeDocument/2006/relationships/hyperlink" Target="https://clerk.house.gov/Votes/202117" TargetMode="External"/><Relationship Id="rId4" Type="http://schemas.openxmlformats.org/officeDocument/2006/relationships/hyperlink" Target="https://ballotpedia.org/Impeachment_of_Donald_Trump,_2021#U.S._House_vote_on_article_of_impeachmen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documentcloud.org/documents/23741570-new-york-v-trump-indictment" TargetMode="External"/><Relationship Id="rId2" Type="http://schemas.openxmlformats.org/officeDocument/2006/relationships/hyperlink" Target="https://int.nyt.com/data/documenttools/trump-jan-6-indictment-2020-election/1f1c76972b25c802/full.pdf" TargetMode="External"/><Relationship Id="rId1" Type="http://schemas.openxmlformats.org/officeDocument/2006/relationships/slideLayout" Target="../slideLayouts/slideLayout2.xml"/><Relationship Id="rId5" Type="http://schemas.openxmlformats.org/officeDocument/2006/relationships/hyperlink" Target="https://www.washingtonpost.com/documents/1ccdf52e-1ba2-434c-93f8-2a7020293967.pdf?itid=lk_inline_manual_5" TargetMode="External"/><Relationship Id="rId4" Type="http://schemas.openxmlformats.org/officeDocument/2006/relationships/hyperlink" Target="https://www.politico.com/f/?id=00000188-a12f-db74-ab98-b3ff4de5000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hyperlink" Target="https://foia.state.gov/search/collections.aspx" TargetMode="External"/><Relationship Id="rId3" Type="http://schemas.openxmlformats.org/officeDocument/2006/relationships/hyperlink" Target="https://www.washingtonpost.com/politics/trump-recorded-having-extremely-lewd-conversation-about-women-in-2005/2016/10/07/3b9ce776-8cb4-11e6-bf8a-3d26847eeed4_story.html" TargetMode="External"/><Relationship Id="rId7" Type="http://schemas.openxmlformats.org/officeDocument/2006/relationships/hyperlink" Target="https://int.nyt.com/data/documenthelper/39-justice-department-report-fbi-clinton-comey/5e54a6bfd23e7b94fbad/optimized/full.pdf#page=1"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www.fbi.gov/news/pressrel/press-releases/statement-by-fbi-director-james-b-comey-on-the-investigation-of-secretary-hillary-clinton2019s-use-of-a-personal-e-mail-system" TargetMode="External"/><Relationship Id="rId5" Type="http://schemas.openxmlformats.org/officeDocument/2006/relationships/hyperlink" Target="https://assets.documentcloud.org/documents/2842429/ESP-16-03-Final.pdf" TargetMode="External"/><Relationship Id="rId4" Type="http://schemas.openxmlformats.org/officeDocument/2006/relationships/hyperlink" Target="https://www.bbc.com/news/world-us-canada-31806907"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EAA4-6787-2541-02DC-F89427D83CFE}"/>
              </a:ext>
            </a:extLst>
          </p:cNvPr>
          <p:cNvSpPr>
            <a:spLocks noGrp="1"/>
          </p:cNvSpPr>
          <p:nvPr>
            <p:ph type="title"/>
          </p:nvPr>
        </p:nvSpPr>
        <p:spPr>
          <a:xfrm>
            <a:off x="228600" y="365127"/>
            <a:ext cx="8286750" cy="790574"/>
          </a:xfrm>
        </p:spPr>
        <p:txBody>
          <a:bodyPr>
            <a:normAutofit/>
          </a:bodyPr>
          <a:lstStyle/>
          <a:p>
            <a:pPr>
              <a:defRPr/>
            </a:pPr>
            <a:r>
              <a:rPr lang="en-US" sz="3600" dirty="0">
                <a:latin typeface="Arial Black" panose="020B0A04020102020204" pitchFamily="34" charset="0"/>
              </a:rPr>
              <a:t>The Big Lie and January 6, 2021</a:t>
            </a:r>
          </a:p>
        </p:txBody>
      </p:sp>
      <p:pic>
        <p:nvPicPr>
          <p:cNvPr id="56323" name="Content Placeholder 3">
            <a:extLst>
              <a:ext uri="{FF2B5EF4-FFF2-40B4-BE49-F238E27FC236}">
                <a16:creationId xmlns:a16="http://schemas.microsoft.com/office/drawing/2014/main" id="{3CF0FB79-5B01-F9C3-1800-49889DCFF9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417638"/>
            <a:ext cx="4864100" cy="3124200"/>
          </a:xfrm>
        </p:spPr>
      </p:pic>
      <p:pic>
        <p:nvPicPr>
          <p:cNvPr id="56324" name="Picture 4">
            <a:extLst>
              <a:ext uri="{FF2B5EF4-FFF2-40B4-BE49-F238E27FC236}">
                <a16:creationId xmlns:a16="http://schemas.microsoft.com/office/drawing/2014/main" id="{A9F58B2C-EC71-892F-B28A-7F79B69EEC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9413" y="1600200"/>
            <a:ext cx="3322637"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a:extLst>
              <a:ext uri="{FF2B5EF4-FFF2-40B4-BE49-F238E27FC236}">
                <a16:creationId xmlns:a16="http://schemas.microsoft.com/office/drawing/2014/main" id="{ECF1C372-A482-8E2E-8B36-48802306C4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579938"/>
            <a:ext cx="426720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971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28C8-9368-4BE2-B456-CE5455F36863}"/>
              </a:ext>
            </a:extLst>
          </p:cNvPr>
          <p:cNvSpPr>
            <a:spLocks noGrp="1"/>
          </p:cNvSpPr>
          <p:nvPr>
            <p:ph type="title"/>
          </p:nvPr>
        </p:nvSpPr>
        <p:spPr>
          <a:xfrm>
            <a:off x="469624" y="481738"/>
            <a:ext cx="7886700" cy="620146"/>
          </a:xfrm>
        </p:spPr>
        <p:txBody>
          <a:bodyPr>
            <a:normAutofit fontScale="90000"/>
          </a:bodyPr>
          <a:lstStyle/>
          <a:p>
            <a:r>
              <a:rPr lang="en-US" dirty="0">
                <a:latin typeface="Arial Black" panose="020B0A04020102020204" pitchFamily="34" charset="0"/>
              </a:rPr>
              <a:t>2016 Election</a:t>
            </a:r>
          </a:p>
        </p:txBody>
      </p:sp>
      <p:pic>
        <p:nvPicPr>
          <p:cNvPr id="4" name="Content Placeholder 3">
            <a:extLst>
              <a:ext uri="{FF2B5EF4-FFF2-40B4-BE49-F238E27FC236}">
                <a16:creationId xmlns:a16="http://schemas.microsoft.com/office/drawing/2014/main" id="{E6BEFC39-B7E6-4815-AED9-1CB4E382980D}"/>
              </a:ext>
            </a:extLst>
          </p:cNvPr>
          <p:cNvPicPr>
            <a:picLocks noGrp="1" noChangeAspect="1"/>
          </p:cNvPicPr>
          <p:nvPr>
            <p:ph idx="1"/>
          </p:nvPr>
        </p:nvPicPr>
        <p:blipFill>
          <a:blip r:embed="rId2"/>
          <a:stretch>
            <a:fillRect/>
          </a:stretch>
        </p:blipFill>
        <p:spPr>
          <a:xfrm>
            <a:off x="689113" y="1470991"/>
            <a:ext cx="7938052" cy="4823792"/>
          </a:xfrm>
          <a:prstGeom prst="rect">
            <a:avLst/>
          </a:prstGeom>
        </p:spPr>
      </p:pic>
    </p:spTree>
    <p:extLst>
      <p:ext uri="{BB962C8B-B14F-4D97-AF65-F5344CB8AC3E}">
        <p14:creationId xmlns:p14="http://schemas.microsoft.com/office/powerpoint/2010/main" val="2733775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EBC0-36C8-4CFD-BB0E-392B26B46F3F}"/>
              </a:ext>
            </a:extLst>
          </p:cNvPr>
          <p:cNvSpPr>
            <a:spLocks noGrp="1"/>
          </p:cNvSpPr>
          <p:nvPr>
            <p:ph type="title"/>
          </p:nvPr>
        </p:nvSpPr>
        <p:spPr>
          <a:xfrm>
            <a:off x="474345" y="494990"/>
            <a:ext cx="7886700" cy="654195"/>
          </a:xfrm>
        </p:spPr>
        <p:txBody>
          <a:bodyPr>
            <a:normAutofit/>
          </a:bodyPr>
          <a:lstStyle/>
          <a:p>
            <a:r>
              <a:rPr lang="en-US" sz="2700" dirty="0">
                <a:latin typeface="Arial Black" panose="020B0A04020102020204" pitchFamily="34" charset="0"/>
              </a:rPr>
              <a:t>States that Voted for Obama and Trump</a:t>
            </a:r>
          </a:p>
        </p:txBody>
      </p:sp>
      <p:sp>
        <p:nvSpPr>
          <p:cNvPr id="3" name="Content Placeholder 2">
            <a:extLst>
              <a:ext uri="{FF2B5EF4-FFF2-40B4-BE49-F238E27FC236}">
                <a16:creationId xmlns:a16="http://schemas.microsoft.com/office/drawing/2014/main" id="{D1E0E733-6CDE-44B2-84AE-0CCE9950294A}"/>
              </a:ext>
            </a:extLst>
          </p:cNvPr>
          <p:cNvSpPr>
            <a:spLocks noGrp="1"/>
          </p:cNvSpPr>
          <p:nvPr>
            <p:ph idx="1"/>
          </p:nvPr>
        </p:nvSpPr>
        <p:spPr>
          <a:xfrm>
            <a:off x="320040" y="1457740"/>
            <a:ext cx="8195310" cy="5102086"/>
          </a:xfrm>
        </p:spPr>
        <p:txBody>
          <a:bodyPr>
            <a:normAutofit/>
          </a:bodyPr>
          <a:lstStyle/>
          <a:p>
            <a:r>
              <a:rPr lang="en-US" sz="2700" dirty="0">
                <a:latin typeface="Arial Black" panose="020B0A04020102020204" pitchFamily="34" charset="0"/>
              </a:rPr>
              <a:t>Florida</a:t>
            </a:r>
          </a:p>
          <a:p>
            <a:r>
              <a:rPr lang="en-US" sz="2700" dirty="0">
                <a:latin typeface="Arial Black" panose="020B0A04020102020204" pitchFamily="34" charset="0"/>
              </a:rPr>
              <a:t>Michigan</a:t>
            </a:r>
          </a:p>
          <a:p>
            <a:r>
              <a:rPr lang="en-US" sz="2700" dirty="0">
                <a:latin typeface="Arial Black" panose="020B0A04020102020204" pitchFamily="34" charset="0"/>
              </a:rPr>
              <a:t>Iowa</a:t>
            </a:r>
          </a:p>
          <a:p>
            <a:r>
              <a:rPr lang="en-US" sz="2700" dirty="0">
                <a:latin typeface="Arial Black" panose="020B0A04020102020204" pitchFamily="34" charset="0"/>
              </a:rPr>
              <a:t>Ohio</a:t>
            </a:r>
          </a:p>
          <a:p>
            <a:r>
              <a:rPr lang="en-US" sz="2700" dirty="0">
                <a:latin typeface="Arial Black" panose="020B0A04020102020204" pitchFamily="34" charset="0"/>
              </a:rPr>
              <a:t>Pennsylvania</a:t>
            </a:r>
          </a:p>
          <a:p>
            <a:r>
              <a:rPr lang="en-US" sz="2700" dirty="0">
                <a:latin typeface="Arial Black" panose="020B0A04020102020204" pitchFamily="34" charset="0"/>
              </a:rPr>
              <a:t>Wisconsin</a:t>
            </a:r>
          </a:p>
        </p:txBody>
      </p:sp>
      <p:pic>
        <p:nvPicPr>
          <p:cNvPr id="4" name="Picture 3">
            <a:extLst>
              <a:ext uri="{FF2B5EF4-FFF2-40B4-BE49-F238E27FC236}">
                <a16:creationId xmlns:a16="http://schemas.microsoft.com/office/drawing/2014/main" id="{507F273B-5FE9-413E-AEDF-C74AAF1992F9}"/>
              </a:ext>
            </a:extLst>
          </p:cNvPr>
          <p:cNvPicPr>
            <a:picLocks noChangeAspect="1"/>
          </p:cNvPicPr>
          <p:nvPr/>
        </p:nvPicPr>
        <p:blipFill>
          <a:blip r:embed="rId2"/>
          <a:stretch>
            <a:fillRect/>
          </a:stretch>
        </p:blipFill>
        <p:spPr>
          <a:xfrm>
            <a:off x="3366655" y="1457739"/>
            <a:ext cx="5148695" cy="4903304"/>
          </a:xfrm>
          <a:prstGeom prst="rect">
            <a:avLst/>
          </a:prstGeom>
        </p:spPr>
      </p:pic>
    </p:spTree>
    <p:extLst>
      <p:ext uri="{BB962C8B-B14F-4D97-AF65-F5344CB8AC3E}">
        <p14:creationId xmlns:p14="http://schemas.microsoft.com/office/powerpoint/2010/main" val="1515061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9423-0B51-41F2-B0EF-499670D91426}"/>
              </a:ext>
            </a:extLst>
          </p:cNvPr>
          <p:cNvSpPr>
            <a:spLocks noGrp="1"/>
          </p:cNvSpPr>
          <p:nvPr>
            <p:ph type="title"/>
          </p:nvPr>
        </p:nvSpPr>
        <p:spPr/>
        <p:txBody>
          <a:bodyPr/>
          <a:lstStyle/>
          <a:p>
            <a:r>
              <a:rPr lang="en-US" b="1" dirty="0">
                <a:latin typeface="Arial Black" panose="020B0A04020102020204" pitchFamily="34" charset="0"/>
              </a:rPr>
              <a:t>2016 By the Numbers</a:t>
            </a:r>
            <a:br>
              <a:rPr lang="en-US" b="1" dirty="0">
                <a:latin typeface="Arial Black" panose="020B0A04020102020204" pitchFamily="34" charset="0"/>
              </a:rPr>
            </a:br>
            <a:r>
              <a:rPr lang="en-US" sz="2800" b="1" dirty="0">
                <a:latin typeface="Arial Black" panose="020B0A04020102020204" pitchFamily="34" charset="0"/>
              </a:rPr>
              <a:t>(Reference)</a:t>
            </a:r>
            <a:endParaRPr lang="en-US" b="1" dirty="0">
              <a:latin typeface="Arial Black" panose="020B0A04020102020204" pitchFamily="34" charset="0"/>
            </a:endParaRPr>
          </a:p>
        </p:txBody>
      </p:sp>
      <p:graphicFrame>
        <p:nvGraphicFramePr>
          <p:cNvPr id="18" name="Content Placeholder 17">
            <a:extLst>
              <a:ext uri="{FF2B5EF4-FFF2-40B4-BE49-F238E27FC236}">
                <a16:creationId xmlns:a16="http://schemas.microsoft.com/office/drawing/2014/main" id="{87B890E8-9D68-4FDC-A0F9-5B6C18D96533}"/>
              </a:ext>
            </a:extLst>
          </p:cNvPr>
          <p:cNvGraphicFramePr>
            <a:graphicFrameLocks noGrp="1"/>
          </p:cNvGraphicFramePr>
          <p:nvPr>
            <p:ph idx="1"/>
            <p:extLst>
              <p:ext uri="{D42A27DB-BD31-4B8C-83A1-F6EECF244321}">
                <p14:modId xmlns:p14="http://schemas.microsoft.com/office/powerpoint/2010/main" val="2494345679"/>
              </p:ext>
            </p:extLst>
          </p:nvPr>
        </p:nvGraphicFramePr>
        <p:xfrm>
          <a:off x="628650" y="1690687"/>
          <a:ext cx="7886700" cy="4484826"/>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460672665"/>
                    </a:ext>
                  </a:extLst>
                </a:gridCol>
                <a:gridCol w="3943350">
                  <a:extLst>
                    <a:ext uri="{9D8B030D-6E8A-4147-A177-3AD203B41FA5}">
                      <a16:colId xmlns:a16="http://schemas.microsoft.com/office/drawing/2014/main" val="2513539855"/>
                    </a:ext>
                  </a:extLst>
                </a:gridCol>
              </a:tblGrid>
              <a:tr h="747471">
                <a:tc>
                  <a:txBody>
                    <a:bodyPr/>
                    <a:lstStyle/>
                    <a:p>
                      <a:r>
                        <a:rPr lang="en-US" sz="2400" dirty="0">
                          <a:latin typeface="Arial Black" panose="020B0A04020102020204" pitchFamily="34" charset="0"/>
                        </a:rPr>
                        <a:t>Candidate</a:t>
                      </a:r>
                    </a:p>
                  </a:txBody>
                  <a:tcPr marL="68580" marR="68580" marT="34290" marB="34290"/>
                </a:tc>
                <a:tc>
                  <a:txBody>
                    <a:bodyPr/>
                    <a:lstStyle/>
                    <a:p>
                      <a:r>
                        <a:rPr lang="en-US" sz="2400" dirty="0">
                          <a:latin typeface="Arial Black" panose="020B0A04020102020204" pitchFamily="34" charset="0"/>
                        </a:rPr>
                        <a:t>Popular Vote</a:t>
                      </a:r>
                    </a:p>
                  </a:txBody>
                  <a:tcPr marL="68580" marR="68580" marT="34290" marB="34290"/>
                </a:tc>
                <a:extLst>
                  <a:ext uri="{0D108BD9-81ED-4DB2-BD59-A6C34878D82A}">
                    <a16:rowId xmlns:a16="http://schemas.microsoft.com/office/drawing/2014/main" val="2652056114"/>
                  </a:ext>
                </a:extLst>
              </a:tr>
              <a:tr h="747471">
                <a:tc>
                  <a:txBody>
                    <a:bodyPr/>
                    <a:lstStyle/>
                    <a:p>
                      <a:r>
                        <a:rPr lang="en-US" sz="2400" dirty="0">
                          <a:latin typeface="Arial Black" panose="020B0A04020102020204" pitchFamily="34" charset="0"/>
                        </a:rPr>
                        <a:t>Donald Trump</a:t>
                      </a:r>
                    </a:p>
                  </a:txBody>
                  <a:tcPr marL="68580" marR="68580" marT="34290" marB="34290"/>
                </a:tc>
                <a:tc>
                  <a:txBody>
                    <a:bodyPr/>
                    <a:lstStyle/>
                    <a:p>
                      <a:r>
                        <a:rPr lang="en-US" sz="2400" b="0" i="0" kern="1200" dirty="0">
                          <a:solidFill>
                            <a:schemeClr val="dk1"/>
                          </a:solidFill>
                          <a:effectLst/>
                          <a:latin typeface="Arial Black" panose="020B0A04020102020204" pitchFamily="34" charset="0"/>
                          <a:ea typeface="+mn-ea"/>
                          <a:cs typeface="+mn-cs"/>
                        </a:rPr>
                        <a:t>62,980,160</a:t>
                      </a:r>
                      <a:endParaRPr lang="en-US" sz="2400" dirty="0">
                        <a:latin typeface="Arial Black" panose="020B0A04020102020204" pitchFamily="34" charset="0"/>
                      </a:endParaRPr>
                    </a:p>
                  </a:txBody>
                  <a:tcPr marL="68580" marR="68580" marT="34290" marB="34290"/>
                </a:tc>
                <a:extLst>
                  <a:ext uri="{0D108BD9-81ED-4DB2-BD59-A6C34878D82A}">
                    <a16:rowId xmlns:a16="http://schemas.microsoft.com/office/drawing/2014/main" val="503345397"/>
                  </a:ext>
                </a:extLst>
              </a:tr>
              <a:tr h="747471">
                <a:tc>
                  <a:txBody>
                    <a:bodyPr/>
                    <a:lstStyle/>
                    <a:p>
                      <a:r>
                        <a:rPr lang="en-US" sz="2400" dirty="0">
                          <a:latin typeface="Arial Black" panose="020B0A04020102020204" pitchFamily="34" charset="0"/>
                        </a:rPr>
                        <a:t>Hillary Clinton</a:t>
                      </a:r>
                    </a:p>
                  </a:txBody>
                  <a:tcPr marL="68580" marR="68580" marT="34290" marB="34290"/>
                </a:tc>
                <a:tc>
                  <a:txBody>
                    <a:bodyPr/>
                    <a:lstStyle/>
                    <a:p>
                      <a:r>
                        <a:rPr lang="en-US" sz="2400" dirty="0">
                          <a:latin typeface="Arial Black" panose="020B0A04020102020204" pitchFamily="34" charset="0"/>
                        </a:rPr>
                        <a:t>65,845,063</a:t>
                      </a:r>
                    </a:p>
                  </a:txBody>
                  <a:tcPr marL="68580" marR="68580" marT="34290" marB="34290"/>
                </a:tc>
                <a:extLst>
                  <a:ext uri="{0D108BD9-81ED-4DB2-BD59-A6C34878D82A}">
                    <a16:rowId xmlns:a16="http://schemas.microsoft.com/office/drawing/2014/main" val="861111685"/>
                  </a:ext>
                </a:extLst>
              </a:tr>
              <a:tr h="747471">
                <a:tc>
                  <a:txBody>
                    <a:bodyPr/>
                    <a:lstStyle/>
                    <a:p>
                      <a:r>
                        <a:rPr lang="en-US" sz="2400" dirty="0">
                          <a:latin typeface="Arial Black" panose="020B0A04020102020204" pitchFamily="34" charset="0"/>
                        </a:rPr>
                        <a:t>Gary Johnson</a:t>
                      </a:r>
                    </a:p>
                  </a:txBody>
                  <a:tcPr marL="68580" marR="68580" marT="34290" marB="34290"/>
                </a:tc>
                <a:tc>
                  <a:txBody>
                    <a:bodyPr/>
                    <a:lstStyle/>
                    <a:p>
                      <a:r>
                        <a:rPr lang="en-US" sz="2400" dirty="0">
                          <a:latin typeface="Arial Black" panose="020B0A04020102020204" pitchFamily="34" charset="0"/>
                        </a:rPr>
                        <a:t>4,488,931</a:t>
                      </a:r>
                    </a:p>
                  </a:txBody>
                  <a:tcPr marL="68580" marR="68580" marT="34290" marB="34290"/>
                </a:tc>
                <a:extLst>
                  <a:ext uri="{0D108BD9-81ED-4DB2-BD59-A6C34878D82A}">
                    <a16:rowId xmlns:a16="http://schemas.microsoft.com/office/drawing/2014/main" val="190152144"/>
                  </a:ext>
                </a:extLst>
              </a:tr>
              <a:tr h="747471">
                <a:tc>
                  <a:txBody>
                    <a:bodyPr/>
                    <a:lstStyle/>
                    <a:p>
                      <a:r>
                        <a:rPr lang="en-US" sz="2400" dirty="0">
                          <a:latin typeface="Arial Black" panose="020B0A04020102020204" pitchFamily="34" charset="0"/>
                        </a:rPr>
                        <a:t>Jill Stein</a:t>
                      </a:r>
                    </a:p>
                  </a:txBody>
                  <a:tcPr marL="68580" marR="68580" marT="34290" marB="34290"/>
                </a:tc>
                <a:tc>
                  <a:txBody>
                    <a:bodyPr/>
                    <a:lstStyle/>
                    <a:p>
                      <a:r>
                        <a:rPr lang="en-US" sz="2400" dirty="0">
                          <a:latin typeface="Arial Black" panose="020B0A04020102020204" pitchFamily="34" charset="0"/>
                        </a:rPr>
                        <a:t>1,457,050</a:t>
                      </a:r>
                    </a:p>
                  </a:txBody>
                  <a:tcPr marL="68580" marR="68580" marT="34290" marB="34290"/>
                </a:tc>
                <a:extLst>
                  <a:ext uri="{0D108BD9-81ED-4DB2-BD59-A6C34878D82A}">
                    <a16:rowId xmlns:a16="http://schemas.microsoft.com/office/drawing/2014/main" val="868381029"/>
                  </a:ext>
                </a:extLst>
              </a:tr>
              <a:tr h="747471">
                <a:tc>
                  <a:txBody>
                    <a:bodyPr/>
                    <a:lstStyle/>
                    <a:p>
                      <a:r>
                        <a:rPr lang="en-US" sz="2400" dirty="0">
                          <a:latin typeface="Arial Black" panose="020B0A04020102020204" pitchFamily="34" charset="0"/>
                        </a:rPr>
                        <a:t>Evan McMullen</a:t>
                      </a:r>
                    </a:p>
                  </a:txBody>
                  <a:tcPr marL="68580" marR="68580" marT="34290" marB="34290"/>
                </a:tc>
                <a:tc>
                  <a:txBody>
                    <a:bodyPr/>
                    <a:lstStyle/>
                    <a:p>
                      <a:r>
                        <a:rPr lang="en-US" sz="2400" dirty="0">
                          <a:latin typeface="Arial Black" panose="020B0A04020102020204" pitchFamily="34" charset="0"/>
                        </a:rPr>
                        <a:t>728,830</a:t>
                      </a:r>
                    </a:p>
                  </a:txBody>
                  <a:tcPr marL="68580" marR="68580" marT="34290" marB="34290"/>
                </a:tc>
                <a:extLst>
                  <a:ext uri="{0D108BD9-81ED-4DB2-BD59-A6C34878D82A}">
                    <a16:rowId xmlns:a16="http://schemas.microsoft.com/office/drawing/2014/main" val="118594981"/>
                  </a:ext>
                </a:extLst>
              </a:tr>
            </a:tbl>
          </a:graphicData>
        </a:graphic>
      </p:graphicFrame>
    </p:spTree>
    <p:extLst>
      <p:ext uri="{BB962C8B-B14F-4D97-AF65-F5344CB8AC3E}">
        <p14:creationId xmlns:p14="http://schemas.microsoft.com/office/powerpoint/2010/main" val="2672244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97BE-5371-4F2A-924F-9371DEA797B6}"/>
              </a:ext>
            </a:extLst>
          </p:cNvPr>
          <p:cNvSpPr>
            <a:spLocks noGrp="1"/>
          </p:cNvSpPr>
          <p:nvPr>
            <p:ph type="title"/>
          </p:nvPr>
        </p:nvSpPr>
        <p:spPr>
          <a:xfrm>
            <a:off x="219908" y="544476"/>
            <a:ext cx="8737055" cy="847002"/>
          </a:xfrm>
        </p:spPr>
        <p:txBody>
          <a:bodyPr>
            <a:normAutofit/>
          </a:bodyPr>
          <a:lstStyle/>
          <a:p>
            <a:r>
              <a:rPr lang="en-US" sz="3000" b="1" dirty="0">
                <a:solidFill>
                  <a:schemeClr val="bg1"/>
                </a:solidFill>
                <a:latin typeface="Arial Black" panose="020B0A04020102020204" pitchFamily="34" charset="0"/>
              </a:rPr>
              <a:t>Social Media, Disinformation, and Russia</a:t>
            </a:r>
            <a:br>
              <a:rPr lang="en-US" sz="3000" b="1" dirty="0">
                <a:solidFill>
                  <a:schemeClr val="bg1"/>
                </a:solidFill>
                <a:latin typeface="Arial Black" panose="020B0A04020102020204" pitchFamily="34" charset="0"/>
              </a:rPr>
            </a:br>
            <a:r>
              <a:rPr lang="en-US" sz="2200" b="1" dirty="0">
                <a:solidFill>
                  <a:schemeClr val="bg1"/>
                </a:solidFill>
                <a:latin typeface="Arial Black" panose="020B0A04020102020204" pitchFamily="34" charset="0"/>
              </a:rPr>
              <a:t>(reference)</a:t>
            </a:r>
            <a:endParaRPr lang="en-US" sz="3000" b="1"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6BD92BD7-7581-4271-AF85-BF26BBBF83B2}"/>
              </a:ext>
            </a:extLst>
          </p:cNvPr>
          <p:cNvSpPr>
            <a:spLocks noGrp="1"/>
          </p:cNvSpPr>
          <p:nvPr>
            <p:ph idx="1"/>
          </p:nvPr>
        </p:nvSpPr>
        <p:spPr>
          <a:xfrm>
            <a:off x="219909" y="1391478"/>
            <a:ext cx="8737054" cy="5155096"/>
          </a:xfrm>
        </p:spPr>
        <p:txBody>
          <a:bodyPr>
            <a:normAutofit lnSpcReduction="10000"/>
          </a:bodyPr>
          <a:lstStyle/>
          <a:p>
            <a:r>
              <a:rPr lang="en-US" dirty="0">
                <a:solidFill>
                  <a:schemeClr val="bg1"/>
                </a:solidFill>
                <a:latin typeface="Arial Black" panose="020B0A04020102020204" pitchFamily="34" charset="0"/>
              </a:rPr>
              <a:t>Russian Disinformation</a:t>
            </a:r>
          </a:p>
          <a:p>
            <a:pPr lvl="1"/>
            <a:r>
              <a:rPr lang="en-US" sz="2100" dirty="0">
                <a:solidFill>
                  <a:schemeClr val="tx1">
                    <a:lumMod val="85000"/>
                  </a:schemeClr>
                </a:solidFill>
                <a:latin typeface="Arial Black" panose="020B0A04020102020204" pitchFamily="34" charset="0"/>
                <a:hlinkClick r:id="rId2">
                  <a:extLst>
                    <a:ext uri="{A12FA001-AC4F-418D-AE19-62706E023703}">
                      <ahyp:hlinkClr xmlns:ahyp="http://schemas.microsoft.com/office/drawing/2018/hyperlinkcolor" val="tx"/>
                    </a:ext>
                  </a:extLst>
                </a:hlinkClick>
              </a:rPr>
              <a:t>Director of National Intelligence Report</a:t>
            </a:r>
            <a:r>
              <a:rPr lang="en-US" sz="2100" dirty="0">
                <a:latin typeface="Arial Black" panose="020B0A04020102020204" pitchFamily="34" charset="0"/>
              </a:rPr>
              <a:t>, </a:t>
            </a:r>
            <a:r>
              <a:rPr lang="en-US" sz="2100" dirty="0">
                <a:solidFill>
                  <a:schemeClr val="bg1"/>
                </a:solidFill>
                <a:latin typeface="Arial Black" panose="020B0A04020102020204" pitchFamily="34" charset="0"/>
              </a:rPr>
              <a:t>January 2017</a:t>
            </a:r>
          </a:p>
          <a:p>
            <a:pPr lvl="1"/>
            <a:r>
              <a:rPr lang="en-US" sz="2100" dirty="0">
                <a:solidFill>
                  <a:schemeClr val="tx1">
                    <a:lumMod val="85000"/>
                  </a:schemeClr>
                </a:solidFill>
                <a:latin typeface="Arial Black" panose="020B0A04020102020204" pitchFamily="34" charset="0"/>
                <a:hlinkClick r:id="rId3">
                  <a:extLst>
                    <a:ext uri="{A12FA001-AC4F-418D-AE19-62706E023703}">
                      <ahyp:hlinkClr xmlns:ahyp="http://schemas.microsoft.com/office/drawing/2018/hyperlinkcolor" val="tx"/>
                    </a:ext>
                  </a:extLst>
                </a:hlinkClick>
              </a:rPr>
              <a:t>House Intelligence Committee Report</a:t>
            </a:r>
            <a:r>
              <a:rPr lang="en-US" sz="2100" dirty="0">
                <a:latin typeface="Arial Black" panose="020B0A04020102020204" pitchFamily="34" charset="0"/>
              </a:rPr>
              <a:t>, </a:t>
            </a:r>
            <a:r>
              <a:rPr lang="en-US" sz="2100" dirty="0">
                <a:solidFill>
                  <a:schemeClr val="bg1"/>
                </a:solidFill>
                <a:latin typeface="Arial Black" panose="020B0A04020102020204" pitchFamily="34" charset="0"/>
              </a:rPr>
              <a:t>March 2018</a:t>
            </a:r>
          </a:p>
          <a:p>
            <a:pPr lvl="1"/>
            <a:r>
              <a:rPr lang="en-US" sz="2100" b="1" dirty="0">
                <a:solidFill>
                  <a:schemeClr val="bg1"/>
                </a:solidFill>
                <a:latin typeface="Arial Black" panose="020B0A04020102020204" pitchFamily="34" charset="0"/>
              </a:rPr>
              <a:t>Senate Intelligence Committee </a:t>
            </a:r>
            <a:r>
              <a:rPr lang="en-US" sz="2100" dirty="0">
                <a:latin typeface="Arial Black" panose="020B0A04020102020204" pitchFamily="34" charset="0"/>
                <a:hlinkClick r:id="rId4">
                  <a:extLst>
                    <a:ext uri="{A12FA001-AC4F-418D-AE19-62706E023703}">
                      <ahyp:hlinkClr xmlns:ahyp="http://schemas.microsoft.com/office/drawing/2018/hyperlinkcolor" val="tx"/>
                    </a:ext>
                  </a:extLst>
                </a:hlinkClick>
              </a:rPr>
              <a:t>Reports</a:t>
            </a:r>
            <a:endParaRPr lang="en-US" sz="2100" dirty="0">
              <a:latin typeface="Arial Black" panose="020B0A04020102020204" pitchFamily="34" charset="0"/>
              <a:hlinkClick r:id="rId5">
                <a:extLst>
                  <a:ext uri="{A12FA001-AC4F-418D-AE19-62706E023703}">
                    <ahyp:hlinkClr xmlns:ahyp="http://schemas.microsoft.com/office/drawing/2018/hyperlinkcolor" val="tx"/>
                  </a:ext>
                </a:extLst>
              </a:hlinkClick>
            </a:endParaRPr>
          </a:p>
          <a:p>
            <a:pPr lvl="1"/>
            <a:r>
              <a:rPr lang="en-US" sz="2100" dirty="0">
                <a:latin typeface="Arial Black" panose="020B0A04020102020204" pitchFamily="34" charset="0"/>
                <a:hlinkClick r:id="rId5">
                  <a:extLst>
                    <a:ext uri="{A12FA001-AC4F-418D-AE19-62706E023703}">
                      <ahyp:hlinkClr xmlns:ahyp="http://schemas.microsoft.com/office/drawing/2018/hyperlinkcolor" val="tx"/>
                    </a:ext>
                  </a:extLst>
                </a:hlinkClick>
              </a:rPr>
              <a:t>Senate Intelligence Committee Report </a:t>
            </a:r>
            <a:r>
              <a:rPr lang="en-US" sz="2100" dirty="0">
                <a:solidFill>
                  <a:schemeClr val="bg1"/>
                </a:solidFill>
                <a:latin typeface="Arial Black" panose="020B0A04020102020204" pitchFamily="34" charset="0"/>
              </a:rPr>
              <a:t>April 2020</a:t>
            </a:r>
          </a:p>
          <a:p>
            <a:pPr marL="342900" lvl="1" indent="0">
              <a:buNone/>
            </a:pPr>
            <a:endParaRPr lang="en-US" sz="2100"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r>
              <a:rPr lang="en-US" dirty="0">
                <a:solidFill>
                  <a:schemeClr val="bg1"/>
                </a:solidFill>
                <a:latin typeface="Arial Black" panose="020B0A04020102020204" pitchFamily="34" charset="0"/>
              </a:rPr>
              <a:t>Putin		      		Facebook CEO 							Zuckerberg	</a:t>
            </a:r>
          </a:p>
        </p:txBody>
      </p:sp>
      <p:pic>
        <p:nvPicPr>
          <p:cNvPr id="5" name="Picture 4">
            <a:extLst>
              <a:ext uri="{FF2B5EF4-FFF2-40B4-BE49-F238E27FC236}">
                <a16:creationId xmlns:a16="http://schemas.microsoft.com/office/drawing/2014/main" id="{F407DFAA-256F-42F5-BA9B-B6F48BB0A27F}"/>
              </a:ext>
            </a:extLst>
          </p:cNvPr>
          <p:cNvPicPr>
            <a:picLocks noChangeAspect="1"/>
          </p:cNvPicPr>
          <p:nvPr/>
        </p:nvPicPr>
        <p:blipFill>
          <a:blip r:embed="rId6"/>
          <a:stretch>
            <a:fillRect/>
          </a:stretch>
        </p:blipFill>
        <p:spPr>
          <a:xfrm>
            <a:off x="4588435" y="3674204"/>
            <a:ext cx="3648222" cy="1964532"/>
          </a:xfrm>
          <a:prstGeom prst="rect">
            <a:avLst/>
          </a:prstGeom>
        </p:spPr>
      </p:pic>
      <p:pic>
        <p:nvPicPr>
          <p:cNvPr id="6" name="Picture 5">
            <a:extLst>
              <a:ext uri="{FF2B5EF4-FFF2-40B4-BE49-F238E27FC236}">
                <a16:creationId xmlns:a16="http://schemas.microsoft.com/office/drawing/2014/main" id="{E54F8C43-D503-4410-8EF7-B23D307B0D43}"/>
              </a:ext>
            </a:extLst>
          </p:cNvPr>
          <p:cNvPicPr>
            <a:picLocks noChangeAspect="1"/>
          </p:cNvPicPr>
          <p:nvPr/>
        </p:nvPicPr>
        <p:blipFill>
          <a:blip r:embed="rId7"/>
          <a:stretch>
            <a:fillRect/>
          </a:stretch>
        </p:blipFill>
        <p:spPr>
          <a:xfrm>
            <a:off x="666419" y="3674204"/>
            <a:ext cx="1461791" cy="2000250"/>
          </a:xfrm>
          <a:prstGeom prst="rect">
            <a:avLst/>
          </a:prstGeom>
        </p:spPr>
      </p:pic>
    </p:spTree>
    <p:extLst>
      <p:ext uri="{BB962C8B-B14F-4D97-AF65-F5344CB8AC3E}">
        <p14:creationId xmlns:p14="http://schemas.microsoft.com/office/powerpoint/2010/main" val="1798079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1F8D-DB9F-4E98-88F5-242AAB235DEB}"/>
              </a:ext>
            </a:extLst>
          </p:cNvPr>
          <p:cNvSpPr>
            <a:spLocks noGrp="1"/>
          </p:cNvSpPr>
          <p:nvPr>
            <p:ph type="title"/>
          </p:nvPr>
        </p:nvSpPr>
        <p:spPr>
          <a:xfrm>
            <a:off x="373108" y="365126"/>
            <a:ext cx="8142242" cy="1325563"/>
          </a:xfrm>
        </p:spPr>
        <p:txBody>
          <a:bodyPr>
            <a:normAutofit/>
          </a:bodyPr>
          <a:lstStyle/>
          <a:p>
            <a:r>
              <a:rPr lang="en-US" b="1" dirty="0">
                <a:hlinkClick r:id="rId2">
                  <a:extLst>
                    <a:ext uri="{A12FA001-AC4F-418D-AE19-62706E023703}">
                      <ahyp:hlinkClr xmlns:ahyp="http://schemas.microsoft.com/office/drawing/2018/hyperlinkcolor" val="tx"/>
                    </a:ext>
                  </a:extLst>
                </a:hlinkClick>
              </a:rPr>
              <a:t>Mueller Report</a:t>
            </a:r>
            <a:r>
              <a:rPr lang="en-US" b="1" dirty="0"/>
              <a:t>, April 18, 2019</a:t>
            </a:r>
            <a:br>
              <a:rPr lang="en-US" b="1" dirty="0"/>
            </a:br>
            <a:r>
              <a:rPr lang="en-US" sz="3000" b="1" dirty="0"/>
              <a:t>Appointed May 2017</a:t>
            </a:r>
            <a:endParaRPr lang="en-US" b="1" dirty="0"/>
          </a:p>
        </p:txBody>
      </p:sp>
      <p:sp>
        <p:nvSpPr>
          <p:cNvPr id="6" name="Content Placeholder 5">
            <a:extLst>
              <a:ext uri="{FF2B5EF4-FFF2-40B4-BE49-F238E27FC236}">
                <a16:creationId xmlns:a16="http://schemas.microsoft.com/office/drawing/2014/main" id="{4AC40352-2A8C-498C-A4E3-90DC18431C35}"/>
              </a:ext>
            </a:extLst>
          </p:cNvPr>
          <p:cNvSpPr>
            <a:spLocks noGrp="1"/>
          </p:cNvSpPr>
          <p:nvPr>
            <p:ph idx="1"/>
          </p:nvPr>
        </p:nvSpPr>
        <p:spPr>
          <a:xfrm>
            <a:off x="194094" y="1875369"/>
            <a:ext cx="8321256" cy="3614604"/>
          </a:xfrm>
        </p:spPr>
        <p:txBody>
          <a:bodyPr/>
          <a:lstStyle/>
          <a:p>
            <a:pPr marL="0" indent="0">
              <a:buNone/>
            </a:pPr>
            <a:r>
              <a:rPr lang="en-US" dirty="0">
                <a:latin typeface="Arial Black" panose="020B0A04020102020204" pitchFamily="34" charset="0"/>
              </a:rPr>
              <a:t>Special Counsel Robert Mueller</a:t>
            </a:r>
          </a:p>
        </p:txBody>
      </p:sp>
      <p:pic>
        <p:nvPicPr>
          <p:cNvPr id="7" name="Picture 6">
            <a:extLst>
              <a:ext uri="{FF2B5EF4-FFF2-40B4-BE49-F238E27FC236}">
                <a16:creationId xmlns:a16="http://schemas.microsoft.com/office/drawing/2014/main" id="{BAE1884C-6556-4950-A495-D2B59EF4F63C}"/>
              </a:ext>
            </a:extLst>
          </p:cNvPr>
          <p:cNvPicPr>
            <a:picLocks noChangeAspect="1"/>
          </p:cNvPicPr>
          <p:nvPr/>
        </p:nvPicPr>
        <p:blipFill>
          <a:blip r:embed="rId3"/>
          <a:stretch>
            <a:fillRect/>
          </a:stretch>
        </p:blipFill>
        <p:spPr>
          <a:xfrm>
            <a:off x="294931" y="2865795"/>
            <a:ext cx="1669562" cy="2071191"/>
          </a:xfrm>
          <a:prstGeom prst="rect">
            <a:avLst/>
          </a:prstGeom>
        </p:spPr>
      </p:pic>
      <p:pic>
        <p:nvPicPr>
          <p:cNvPr id="8" name="Picture 7">
            <a:extLst>
              <a:ext uri="{FF2B5EF4-FFF2-40B4-BE49-F238E27FC236}">
                <a16:creationId xmlns:a16="http://schemas.microsoft.com/office/drawing/2014/main" id="{0D2CB3DF-0E46-4BD7-B3B6-AF0F7C225419}"/>
              </a:ext>
            </a:extLst>
          </p:cNvPr>
          <p:cNvPicPr>
            <a:picLocks noChangeAspect="1"/>
          </p:cNvPicPr>
          <p:nvPr/>
        </p:nvPicPr>
        <p:blipFill>
          <a:blip r:embed="rId4"/>
          <a:stretch>
            <a:fillRect/>
          </a:stretch>
        </p:blipFill>
        <p:spPr>
          <a:xfrm>
            <a:off x="5539995" y="2865795"/>
            <a:ext cx="3404936" cy="3341397"/>
          </a:xfrm>
          <a:prstGeom prst="rect">
            <a:avLst/>
          </a:prstGeom>
        </p:spPr>
      </p:pic>
      <p:pic>
        <p:nvPicPr>
          <p:cNvPr id="9" name="Picture 8">
            <a:extLst>
              <a:ext uri="{FF2B5EF4-FFF2-40B4-BE49-F238E27FC236}">
                <a16:creationId xmlns:a16="http://schemas.microsoft.com/office/drawing/2014/main" id="{D595DABC-9365-4550-B306-F2FB7F888ED2}"/>
              </a:ext>
            </a:extLst>
          </p:cNvPr>
          <p:cNvPicPr>
            <a:picLocks noChangeAspect="1"/>
          </p:cNvPicPr>
          <p:nvPr/>
        </p:nvPicPr>
        <p:blipFill>
          <a:blip r:embed="rId5"/>
          <a:stretch>
            <a:fillRect/>
          </a:stretch>
        </p:blipFill>
        <p:spPr>
          <a:xfrm>
            <a:off x="2288057" y="2865795"/>
            <a:ext cx="2928374" cy="2323652"/>
          </a:xfrm>
          <a:prstGeom prst="rect">
            <a:avLst/>
          </a:prstGeom>
        </p:spPr>
      </p:pic>
    </p:spTree>
    <p:extLst>
      <p:ext uri="{BB962C8B-B14F-4D97-AF65-F5344CB8AC3E}">
        <p14:creationId xmlns:p14="http://schemas.microsoft.com/office/powerpoint/2010/main" val="3030421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9536-B196-484F-A70D-999E3432FF7E}"/>
              </a:ext>
            </a:extLst>
          </p:cNvPr>
          <p:cNvSpPr>
            <a:spLocks noGrp="1"/>
          </p:cNvSpPr>
          <p:nvPr>
            <p:ph type="title"/>
          </p:nvPr>
        </p:nvSpPr>
        <p:spPr>
          <a:xfrm>
            <a:off x="247992" y="359052"/>
            <a:ext cx="7886700" cy="726125"/>
          </a:xfrm>
        </p:spPr>
        <p:txBody>
          <a:bodyPr/>
          <a:lstStyle/>
          <a:p>
            <a:r>
              <a:rPr lang="en-US" dirty="0">
                <a:latin typeface="Arial Black" panose="020B0A04020102020204" pitchFamily="34" charset="0"/>
              </a:rPr>
              <a:t>2. Trump Policies</a:t>
            </a:r>
          </a:p>
        </p:txBody>
      </p:sp>
      <p:sp>
        <p:nvSpPr>
          <p:cNvPr id="3" name="Content Placeholder 2">
            <a:extLst>
              <a:ext uri="{FF2B5EF4-FFF2-40B4-BE49-F238E27FC236}">
                <a16:creationId xmlns:a16="http://schemas.microsoft.com/office/drawing/2014/main" id="{95765C3B-2DFA-4B69-9D7D-AB4535D6552F}"/>
              </a:ext>
            </a:extLst>
          </p:cNvPr>
          <p:cNvSpPr>
            <a:spLocks noGrp="1"/>
          </p:cNvSpPr>
          <p:nvPr>
            <p:ph idx="1"/>
          </p:nvPr>
        </p:nvSpPr>
        <p:spPr>
          <a:xfrm>
            <a:off x="96820" y="1298713"/>
            <a:ext cx="8886258" cy="5247861"/>
          </a:xfrm>
        </p:spPr>
        <p:txBody>
          <a:bodyPr>
            <a:normAutofit/>
          </a:bodyPr>
          <a:lstStyle/>
          <a:p>
            <a:pPr marL="0" indent="0">
              <a:buNone/>
            </a:pPr>
            <a:r>
              <a:rPr lang="en-US" dirty="0">
                <a:latin typeface="Arial Black" panose="020B0A04020102020204" pitchFamily="34" charset="0"/>
              </a:rPr>
              <a:t>Movement Conservative Policies</a:t>
            </a:r>
          </a:p>
          <a:p>
            <a:endParaRPr lang="en-US" dirty="0"/>
          </a:p>
          <a:p>
            <a:endParaRPr lang="en-US" dirty="0"/>
          </a:p>
          <a:p>
            <a:endParaRPr lang="en-US" dirty="0"/>
          </a:p>
          <a:p>
            <a:endParaRPr lang="en-US" dirty="0"/>
          </a:p>
          <a:p>
            <a:endParaRPr lang="en-US" dirty="0"/>
          </a:p>
          <a:p>
            <a:endParaRPr lang="en-US" dirty="0">
              <a:latin typeface="Arial Black" panose="020B0A04020102020204" pitchFamily="34" charset="0"/>
            </a:endParaRPr>
          </a:p>
          <a:p>
            <a:pPr marL="0" indent="0">
              <a:buNone/>
            </a:pPr>
            <a:r>
              <a:rPr lang="en-US" sz="2000" dirty="0">
                <a:latin typeface="Arial Black" panose="020B0A04020102020204" pitchFamily="34" charset="0"/>
              </a:rPr>
              <a:t>Justice 	Justice	      Justice</a:t>
            </a:r>
          </a:p>
          <a:p>
            <a:pPr marL="0" indent="0">
              <a:buNone/>
            </a:pPr>
            <a:r>
              <a:rPr lang="en-US" sz="2000" dirty="0">
                <a:latin typeface="Arial Black" panose="020B0A04020102020204" pitchFamily="34" charset="0"/>
              </a:rPr>
              <a:t>Neil 		Brett 		      Amy Coney</a:t>
            </a:r>
          </a:p>
          <a:p>
            <a:pPr marL="0" indent="0">
              <a:buNone/>
            </a:pPr>
            <a:r>
              <a:rPr lang="en-US" sz="2000" dirty="0">
                <a:latin typeface="Arial Black" panose="020B0A04020102020204" pitchFamily="34" charset="0"/>
              </a:rPr>
              <a:t>Gorsuch 	</a:t>
            </a:r>
            <a:r>
              <a:rPr lang="en-US" sz="2000" dirty="0" err="1">
                <a:latin typeface="Arial Black" panose="020B0A04020102020204" pitchFamily="34" charset="0"/>
              </a:rPr>
              <a:t>Kavanaugh</a:t>
            </a:r>
            <a:r>
              <a:rPr lang="en-US" sz="2000" dirty="0">
                <a:latin typeface="Arial Black" panose="020B0A04020102020204" pitchFamily="34" charset="0"/>
              </a:rPr>
              <a:t>	      Barrett</a:t>
            </a:r>
          </a:p>
        </p:txBody>
      </p:sp>
      <p:pic>
        <p:nvPicPr>
          <p:cNvPr id="4" name="Picture 3">
            <a:extLst>
              <a:ext uri="{FF2B5EF4-FFF2-40B4-BE49-F238E27FC236}">
                <a16:creationId xmlns:a16="http://schemas.microsoft.com/office/drawing/2014/main" id="{60215FAF-9EF3-45B1-8265-DAC7DF104D29}"/>
              </a:ext>
            </a:extLst>
          </p:cNvPr>
          <p:cNvPicPr>
            <a:picLocks noChangeAspect="1"/>
          </p:cNvPicPr>
          <p:nvPr/>
        </p:nvPicPr>
        <p:blipFill>
          <a:blip r:embed="rId2"/>
          <a:stretch>
            <a:fillRect/>
          </a:stretch>
        </p:blipFill>
        <p:spPr>
          <a:xfrm>
            <a:off x="247992" y="2462965"/>
            <a:ext cx="1720516" cy="1979696"/>
          </a:xfrm>
          <a:prstGeom prst="rect">
            <a:avLst/>
          </a:prstGeom>
        </p:spPr>
      </p:pic>
      <p:pic>
        <p:nvPicPr>
          <p:cNvPr id="5" name="Picture 4">
            <a:extLst>
              <a:ext uri="{FF2B5EF4-FFF2-40B4-BE49-F238E27FC236}">
                <a16:creationId xmlns:a16="http://schemas.microsoft.com/office/drawing/2014/main" id="{65A850D0-412A-4206-94F3-BA2DF4918426}"/>
              </a:ext>
            </a:extLst>
          </p:cNvPr>
          <p:cNvPicPr>
            <a:picLocks noChangeAspect="1"/>
          </p:cNvPicPr>
          <p:nvPr/>
        </p:nvPicPr>
        <p:blipFill>
          <a:blip r:embed="rId3"/>
          <a:stretch>
            <a:fillRect/>
          </a:stretch>
        </p:blipFill>
        <p:spPr>
          <a:xfrm>
            <a:off x="2093495" y="2462965"/>
            <a:ext cx="1720516" cy="1997712"/>
          </a:xfrm>
          <a:prstGeom prst="rect">
            <a:avLst/>
          </a:prstGeom>
        </p:spPr>
      </p:pic>
      <p:pic>
        <p:nvPicPr>
          <p:cNvPr id="7" name="Picture 6"/>
          <p:cNvPicPr>
            <a:picLocks noChangeAspect="1"/>
          </p:cNvPicPr>
          <p:nvPr/>
        </p:nvPicPr>
        <p:blipFill>
          <a:blip r:embed="rId4"/>
          <a:stretch>
            <a:fillRect/>
          </a:stretch>
        </p:blipFill>
        <p:spPr>
          <a:xfrm>
            <a:off x="4048821" y="2462965"/>
            <a:ext cx="1761865" cy="1979696"/>
          </a:xfrm>
          <a:prstGeom prst="rect">
            <a:avLst/>
          </a:prstGeom>
        </p:spPr>
      </p:pic>
      <p:pic>
        <p:nvPicPr>
          <p:cNvPr id="8" name="Picture 7"/>
          <p:cNvPicPr>
            <a:picLocks noChangeAspect="1"/>
          </p:cNvPicPr>
          <p:nvPr/>
        </p:nvPicPr>
        <p:blipFill>
          <a:blip r:embed="rId5"/>
          <a:stretch>
            <a:fillRect/>
          </a:stretch>
        </p:blipFill>
        <p:spPr>
          <a:xfrm>
            <a:off x="6196405" y="2173858"/>
            <a:ext cx="2786673" cy="3130475"/>
          </a:xfrm>
          <a:prstGeom prst="rect">
            <a:avLst/>
          </a:prstGeom>
        </p:spPr>
      </p:pic>
    </p:spTree>
    <p:extLst>
      <p:ext uri="{BB962C8B-B14F-4D97-AF65-F5344CB8AC3E}">
        <p14:creationId xmlns:p14="http://schemas.microsoft.com/office/powerpoint/2010/main" val="364311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1513-B5BE-4858-B80C-E9253C7983A6}"/>
              </a:ext>
            </a:extLst>
          </p:cNvPr>
          <p:cNvSpPr>
            <a:spLocks noGrp="1"/>
          </p:cNvSpPr>
          <p:nvPr>
            <p:ph type="title"/>
          </p:nvPr>
        </p:nvSpPr>
        <p:spPr>
          <a:xfrm>
            <a:off x="266251" y="388972"/>
            <a:ext cx="7886700" cy="608159"/>
          </a:xfrm>
        </p:spPr>
        <p:txBody>
          <a:bodyPr>
            <a:normAutofit fontScale="90000"/>
          </a:bodyPr>
          <a:lstStyle/>
          <a:p>
            <a:r>
              <a:rPr lang="en-US" b="1" dirty="0">
                <a:solidFill>
                  <a:schemeClr val="bg1"/>
                </a:solidFill>
                <a:latin typeface="Arial Black" panose="020B0A04020102020204" pitchFamily="34" charset="0"/>
              </a:rPr>
              <a:t>Evangelical Support</a:t>
            </a:r>
          </a:p>
        </p:txBody>
      </p:sp>
      <p:sp>
        <p:nvSpPr>
          <p:cNvPr id="6" name="Content Placeholder 5">
            <a:extLst>
              <a:ext uri="{FF2B5EF4-FFF2-40B4-BE49-F238E27FC236}">
                <a16:creationId xmlns:a16="http://schemas.microsoft.com/office/drawing/2014/main" id="{2F37F199-44A0-4267-A333-9247362DFD3D}"/>
              </a:ext>
            </a:extLst>
          </p:cNvPr>
          <p:cNvSpPr>
            <a:spLocks noGrp="1"/>
          </p:cNvSpPr>
          <p:nvPr>
            <p:ph idx="1"/>
          </p:nvPr>
        </p:nvSpPr>
        <p:spPr>
          <a:xfrm>
            <a:off x="266251" y="1524000"/>
            <a:ext cx="8249099" cy="4943061"/>
          </a:xfrm>
        </p:spPr>
        <p:txBody>
          <a:bodyPr/>
          <a:lstStyle/>
          <a:p>
            <a:pPr marL="0" indent="0">
              <a:buNone/>
            </a:pPr>
            <a:r>
              <a:rPr lang="en-US" b="1" dirty="0">
                <a:solidFill>
                  <a:schemeClr val="bg1"/>
                </a:solidFill>
                <a:latin typeface="Arial Black" panose="020B0A04020102020204" pitchFamily="34" charset="0"/>
              </a:rPr>
              <a:t>Franklin Graham</a:t>
            </a:r>
          </a:p>
          <a:p>
            <a:pPr marL="0" indent="0">
              <a:buNone/>
            </a:pPr>
            <a:r>
              <a:rPr lang="en-US" b="1" dirty="0">
                <a:solidFill>
                  <a:schemeClr val="bg1"/>
                </a:solidFill>
                <a:latin typeface="Arial Black" panose="020B0A04020102020204" pitchFamily="34" charset="0"/>
              </a:rPr>
              <a:t>“Progressive?...That’s just another word for godless.”</a:t>
            </a:r>
          </a:p>
          <a:p>
            <a:pPr marL="0" indent="0">
              <a:buNone/>
            </a:pPr>
            <a:r>
              <a:rPr lang="en-US" b="1" dirty="0">
                <a:solidFill>
                  <a:schemeClr val="accent5">
                    <a:lumMod val="60000"/>
                    <a:lumOff val="40000"/>
                  </a:schemeClr>
                </a:solidFill>
                <a:latin typeface="Arial Black" panose="020B0A04020102020204" pitchFamily="34" charset="0"/>
                <a:hlinkClick r:id="rId2">
                  <a:extLst>
                    <a:ext uri="{A12FA001-AC4F-418D-AE19-62706E023703}">
                      <ahyp:hlinkClr xmlns:ahyp="http://schemas.microsoft.com/office/drawing/2018/hyperlinkcolor" val="tx"/>
                    </a:ext>
                  </a:extLst>
                </a:hlinkClick>
              </a:rPr>
              <a:t>May 2018</a:t>
            </a:r>
            <a:endParaRPr lang="en-US" b="1" dirty="0">
              <a:solidFill>
                <a:schemeClr val="accent5">
                  <a:lumMod val="60000"/>
                  <a:lumOff val="40000"/>
                </a:schemeClr>
              </a:solidFill>
              <a:latin typeface="Arial Black" panose="020B0A04020102020204" pitchFamily="34" charset="0"/>
            </a:endParaRPr>
          </a:p>
        </p:txBody>
      </p:sp>
      <p:pic>
        <p:nvPicPr>
          <p:cNvPr id="10" name="Picture 9">
            <a:extLst>
              <a:ext uri="{FF2B5EF4-FFF2-40B4-BE49-F238E27FC236}">
                <a16:creationId xmlns:a16="http://schemas.microsoft.com/office/drawing/2014/main" id="{8A7D1F71-763B-476F-BDA4-B7AD568E70A2}"/>
              </a:ext>
            </a:extLst>
          </p:cNvPr>
          <p:cNvPicPr>
            <a:picLocks noChangeAspect="1"/>
          </p:cNvPicPr>
          <p:nvPr/>
        </p:nvPicPr>
        <p:blipFill>
          <a:blip r:embed="rId3"/>
          <a:stretch>
            <a:fillRect/>
          </a:stretch>
        </p:blipFill>
        <p:spPr>
          <a:xfrm>
            <a:off x="3034748" y="3061901"/>
            <a:ext cx="5692638" cy="3246134"/>
          </a:xfrm>
          <a:prstGeom prst="rect">
            <a:avLst/>
          </a:prstGeom>
        </p:spPr>
      </p:pic>
    </p:spTree>
    <p:extLst>
      <p:ext uri="{BB962C8B-B14F-4D97-AF65-F5344CB8AC3E}">
        <p14:creationId xmlns:p14="http://schemas.microsoft.com/office/powerpoint/2010/main" val="4141478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D8A8-5DD8-4766-A566-9B36D126F5A1}"/>
              </a:ext>
            </a:extLst>
          </p:cNvPr>
          <p:cNvSpPr>
            <a:spLocks noGrp="1"/>
          </p:cNvSpPr>
          <p:nvPr>
            <p:ph type="title"/>
          </p:nvPr>
        </p:nvSpPr>
        <p:spPr>
          <a:xfrm>
            <a:off x="184081" y="349216"/>
            <a:ext cx="8331269" cy="994172"/>
          </a:xfrm>
        </p:spPr>
        <p:txBody>
          <a:bodyPr/>
          <a:lstStyle/>
          <a:p>
            <a:r>
              <a:rPr lang="en-US" dirty="0">
                <a:latin typeface="Arial Black" panose="020B0A04020102020204" pitchFamily="34" charset="0"/>
              </a:rPr>
              <a:t>Immigration and Trade</a:t>
            </a:r>
          </a:p>
        </p:txBody>
      </p:sp>
      <p:pic>
        <p:nvPicPr>
          <p:cNvPr id="6" name="Content Placeholder 5"/>
          <p:cNvPicPr>
            <a:picLocks noGrp="1" noChangeAspect="1"/>
          </p:cNvPicPr>
          <p:nvPr>
            <p:ph idx="1"/>
          </p:nvPr>
        </p:nvPicPr>
        <p:blipFill>
          <a:blip r:embed="rId2"/>
          <a:stretch>
            <a:fillRect/>
          </a:stretch>
        </p:blipFill>
        <p:spPr>
          <a:xfrm>
            <a:off x="184081" y="1343389"/>
            <a:ext cx="4971015" cy="3599864"/>
          </a:xfrm>
          <a:prstGeom prst="rect">
            <a:avLst/>
          </a:prstGeom>
        </p:spPr>
      </p:pic>
      <p:pic>
        <p:nvPicPr>
          <p:cNvPr id="5" name="Picture 4">
            <a:extLst>
              <a:ext uri="{FF2B5EF4-FFF2-40B4-BE49-F238E27FC236}">
                <a16:creationId xmlns:a16="http://schemas.microsoft.com/office/drawing/2014/main" id="{F02DF8FD-56A6-4080-A6A5-A34E225E8431}"/>
              </a:ext>
            </a:extLst>
          </p:cNvPr>
          <p:cNvPicPr>
            <a:picLocks noChangeAspect="1"/>
          </p:cNvPicPr>
          <p:nvPr/>
        </p:nvPicPr>
        <p:blipFill>
          <a:blip r:embed="rId3"/>
          <a:stretch>
            <a:fillRect/>
          </a:stretch>
        </p:blipFill>
        <p:spPr>
          <a:xfrm>
            <a:off x="5271366" y="3445565"/>
            <a:ext cx="3713610" cy="3274232"/>
          </a:xfrm>
          <a:prstGeom prst="rect">
            <a:avLst/>
          </a:prstGeom>
        </p:spPr>
      </p:pic>
    </p:spTree>
    <p:extLst>
      <p:ext uri="{BB962C8B-B14F-4D97-AF65-F5344CB8AC3E}">
        <p14:creationId xmlns:p14="http://schemas.microsoft.com/office/powerpoint/2010/main" val="4187252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B0E0-91F6-41DB-A766-326E191504DE}"/>
              </a:ext>
            </a:extLst>
          </p:cNvPr>
          <p:cNvSpPr>
            <a:spLocks noGrp="1"/>
          </p:cNvSpPr>
          <p:nvPr>
            <p:ph type="title"/>
          </p:nvPr>
        </p:nvSpPr>
        <p:spPr>
          <a:xfrm>
            <a:off x="364797" y="428048"/>
            <a:ext cx="7886700" cy="617934"/>
          </a:xfrm>
        </p:spPr>
        <p:txBody>
          <a:bodyPr>
            <a:normAutofit fontScale="90000"/>
          </a:bodyPr>
          <a:lstStyle/>
          <a:p>
            <a:r>
              <a:rPr lang="en-US" dirty="0">
                <a:latin typeface="Arial Black" panose="020B0A04020102020204" pitchFamily="34" charset="0"/>
              </a:rPr>
              <a:t>3.Trump Style: </a:t>
            </a:r>
            <a:r>
              <a:rPr lang="en-US" dirty="0">
                <a:latin typeface="Arial Black" panose="020B0A04020102020204" pitchFamily="34" charset="0"/>
                <a:hlinkClick r:id="rId2">
                  <a:extLst>
                    <a:ext uri="{A12FA001-AC4F-418D-AE19-62706E023703}">
                      <ahyp:hlinkClr xmlns:ahyp="http://schemas.microsoft.com/office/drawing/2018/hyperlinkcolor" val="tx"/>
                    </a:ext>
                  </a:extLst>
                </a:hlinkClick>
              </a:rPr>
              <a:t>Twitter</a:t>
            </a:r>
            <a:endParaRPr lang="en-US" dirty="0">
              <a:latin typeface="Arial Black" panose="020B0A04020102020204" pitchFamily="34" charset="0"/>
            </a:endParaRPr>
          </a:p>
        </p:txBody>
      </p:sp>
      <p:sp>
        <p:nvSpPr>
          <p:cNvPr id="4" name="Text Placeholder 3">
            <a:extLst>
              <a:ext uri="{FF2B5EF4-FFF2-40B4-BE49-F238E27FC236}">
                <a16:creationId xmlns:a16="http://schemas.microsoft.com/office/drawing/2014/main" id="{A5D61AFD-1C97-4559-AD7F-CDA4CEAD575A}"/>
              </a:ext>
            </a:extLst>
          </p:cNvPr>
          <p:cNvSpPr>
            <a:spLocks noGrp="1"/>
          </p:cNvSpPr>
          <p:nvPr>
            <p:ph type="body" idx="1"/>
          </p:nvPr>
        </p:nvSpPr>
        <p:spPr>
          <a:xfrm>
            <a:off x="364797" y="1207209"/>
            <a:ext cx="3868340" cy="617934"/>
          </a:xfrm>
        </p:spPr>
        <p:txBody>
          <a:bodyPr>
            <a:normAutofit/>
          </a:bodyPr>
          <a:lstStyle/>
          <a:p>
            <a:r>
              <a:rPr lang="en-US" sz="3200" dirty="0"/>
              <a:t>Attack</a:t>
            </a:r>
          </a:p>
        </p:txBody>
      </p:sp>
      <p:pic>
        <p:nvPicPr>
          <p:cNvPr id="11" name="Content Placeholder 10">
            <a:extLst>
              <a:ext uri="{FF2B5EF4-FFF2-40B4-BE49-F238E27FC236}">
                <a16:creationId xmlns:a16="http://schemas.microsoft.com/office/drawing/2014/main" id="{A8124D27-0AEE-4377-BE84-E9DE02ACF1DC}"/>
              </a:ext>
            </a:extLst>
          </p:cNvPr>
          <p:cNvPicPr>
            <a:picLocks noGrp="1" noChangeAspect="1"/>
          </p:cNvPicPr>
          <p:nvPr>
            <p:ph sz="half" idx="2"/>
          </p:nvPr>
        </p:nvPicPr>
        <p:blipFill>
          <a:blip r:embed="rId3"/>
          <a:stretch>
            <a:fillRect/>
          </a:stretch>
        </p:blipFill>
        <p:spPr>
          <a:xfrm>
            <a:off x="230937" y="2305879"/>
            <a:ext cx="3932273" cy="3061868"/>
          </a:xfrm>
          <a:prstGeom prst="rect">
            <a:avLst/>
          </a:prstGeom>
        </p:spPr>
      </p:pic>
      <p:sp>
        <p:nvSpPr>
          <p:cNvPr id="5" name="Text Placeholder 4">
            <a:extLst>
              <a:ext uri="{FF2B5EF4-FFF2-40B4-BE49-F238E27FC236}">
                <a16:creationId xmlns:a16="http://schemas.microsoft.com/office/drawing/2014/main" id="{E86D2871-49E1-413C-A25F-07515CFFD4FB}"/>
              </a:ext>
            </a:extLst>
          </p:cNvPr>
          <p:cNvSpPr>
            <a:spLocks noGrp="1"/>
          </p:cNvSpPr>
          <p:nvPr>
            <p:ph type="body" sz="quarter" idx="3"/>
          </p:nvPr>
        </p:nvSpPr>
        <p:spPr>
          <a:xfrm>
            <a:off x="4479234" y="1207209"/>
            <a:ext cx="3887391" cy="617934"/>
          </a:xfrm>
        </p:spPr>
        <p:txBody>
          <a:bodyPr>
            <a:normAutofit/>
          </a:bodyPr>
          <a:lstStyle/>
          <a:p>
            <a:r>
              <a:rPr lang="en-US" sz="2700" dirty="0"/>
              <a:t>Lying</a:t>
            </a:r>
          </a:p>
        </p:txBody>
      </p:sp>
      <p:sp>
        <p:nvSpPr>
          <p:cNvPr id="6" name="Content Placeholder 5">
            <a:extLst>
              <a:ext uri="{FF2B5EF4-FFF2-40B4-BE49-F238E27FC236}">
                <a16:creationId xmlns:a16="http://schemas.microsoft.com/office/drawing/2014/main" id="{3E91AE07-2CA1-46DD-8A07-19463A0BAA1D}"/>
              </a:ext>
            </a:extLst>
          </p:cNvPr>
          <p:cNvSpPr>
            <a:spLocks noGrp="1"/>
          </p:cNvSpPr>
          <p:nvPr>
            <p:ph sz="quarter" idx="4"/>
          </p:nvPr>
        </p:nvSpPr>
        <p:spPr>
          <a:xfrm>
            <a:off x="4645820" y="2020092"/>
            <a:ext cx="4016917" cy="3158344"/>
          </a:xfrm>
        </p:spPr>
        <p:txBody>
          <a:bodyPr/>
          <a:lstStyle/>
          <a:p>
            <a:r>
              <a:rPr lang="en-US" b="1" dirty="0" err="1">
                <a:hlinkClick r:id="rId4">
                  <a:extLst>
                    <a:ext uri="{A12FA001-AC4F-418D-AE19-62706E023703}">
                      <ahyp:hlinkClr xmlns:ahyp="http://schemas.microsoft.com/office/drawing/2018/hyperlinkcolor" val="tx"/>
                    </a:ext>
                  </a:extLst>
                </a:hlinkClick>
              </a:rPr>
              <a:t>Politifact</a:t>
            </a:r>
            <a:r>
              <a:rPr lang="en-US" b="1" dirty="0">
                <a:hlinkClick r:id="rId4">
                  <a:extLst>
                    <a:ext uri="{A12FA001-AC4F-418D-AE19-62706E023703}">
                      <ahyp:hlinkClr xmlns:ahyp="http://schemas.microsoft.com/office/drawing/2018/hyperlinkcolor" val="tx"/>
                    </a:ext>
                  </a:extLst>
                </a:hlinkClick>
              </a:rPr>
              <a:t> on Trump</a:t>
            </a:r>
            <a:endParaRPr lang="en-US" b="1" dirty="0"/>
          </a:p>
          <a:p>
            <a:r>
              <a:rPr lang="en-US" b="1" dirty="0"/>
              <a:t>Washington Post Fact Checker</a:t>
            </a:r>
          </a:p>
          <a:p>
            <a:pPr lvl="1"/>
            <a:r>
              <a:rPr lang="en-US" b="1" dirty="0">
                <a:hlinkClick r:id="rId5"/>
              </a:rPr>
              <a:t>30,573 lies in four years</a:t>
            </a:r>
            <a:endParaRPr lang="en-US" b="1" dirty="0"/>
          </a:p>
          <a:p>
            <a:r>
              <a:rPr lang="en-US" b="1" dirty="0">
                <a:hlinkClick r:id="rId6">
                  <a:extLst>
                    <a:ext uri="{A12FA001-AC4F-418D-AE19-62706E023703}">
                      <ahyp:hlinkClr xmlns:ahyp="http://schemas.microsoft.com/office/drawing/2018/hyperlinkcolor" val="tx"/>
                    </a:ext>
                  </a:extLst>
                </a:hlinkClick>
              </a:rPr>
              <a:t>Trump vs. CDC, April 2020</a:t>
            </a:r>
            <a:endParaRPr lang="en-US" b="1" dirty="0"/>
          </a:p>
        </p:txBody>
      </p:sp>
      <p:pic>
        <p:nvPicPr>
          <p:cNvPr id="12" name="Picture 11">
            <a:extLst>
              <a:ext uri="{FF2B5EF4-FFF2-40B4-BE49-F238E27FC236}">
                <a16:creationId xmlns:a16="http://schemas.microsoft.com/office/drawing/2014/main" id="{63333408-66ED-4EE1-A08F-E957E7F2625D}"/>
              </a:ext>
            </a:extLst>
          </p:cNvPr>
          <p:cNvPicPr>
            <a:picLocks noChangeAspect="1"/>
          </p:cNvPicPr>
          <p:nvPr/>
        </p:nvPicPr>
        <p:blipFill>
          <a:blip r:embed="rId7"/>
          <a:stretch>
            <a:fillRect/>
          </a:stretch>
        </p:blipFill>
        <p:spPr>
          <a:xfrm>
            <a:off x="7098256" y="233099"/>
            <a:ext cx="1564481" cy="1400175"/>
          </a:xfrm>
          <a:prstGeom prst="rect">
            <a:avLst/>
          </a:prstGeom>
        </p:spPr>
      </p:pic>
      <p:pic>
        <p:nvPicPr>
          <p:cNvPr id="13" name="Picture 12">
            <a:extLst>
              <a:ext uri="{FF2B5EF4-FFF2-40B4-BE49-F238E27FC236}">
                <a16:creationId xmlns:a16="http://schemas.microsoft.com/office/drawing/2014/main" id="{A1C293A5-7389-47C4-88FC-7B5C9B8E679A}"/>
              </a:ext>
            </a:extLst>
          </p:cNvPr>
          <p:cNvPicPr>
            <a:picLocks noChangeAspect="1"/>
          </p:cNvPicPr>
          <p:nvPr/>
        </p:nvPicPr>
        <p:blipFill>
          <a:blip r:embed="rId8"/>
          <a:stretch>
            <a:fillRect/>
          </a:stretch>
        </p:blipFill>
        <p:spPr>
          <a:xfrm>
            <a:off x="4747492" y="4860383"/>
            <a:ext cx="3813572" cy="1679564"/>
          </a:xfrm>
          <a:prstGeom prst="rect">
            <a:avLst/>
          </a:prstGeom>
        </p:spPr>
      </p:pic>
    </p:spTree>
    <p:extLst>
      <p:ext uri="{BB962C8B-B14F-4D97-AF65-F5344CB8AC3E}">
        <p14:creationId xmlns:p14="http://schemas.microsoft.com/office/powerpoint/2010/main" val="4085798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457200" y="274638"/>
            <a:ext cx="8229600" cy="944562"/>
          </a:xfrm>
        </p:spPr>
        <p:txBody>
          <a:bodyPr/>
          <a:lstStyle/>
          <a:p>
            <a:r>
              <a:rPr lang="en-US" altLang="en-US" b="1"/>
              <a:t>Demagoguery</a:t>
            </a:r>
          </a:p>
        </p:txBody>
      </p:sp>
      <p:sp>
        <p:nvSpPr>
          <p:cNvPr id="11267" name="Content Placeholder 2"/>
          <p:cNvSpPr>
            <a:spLocks noGrp="1" noChangeArrowheads="1"/>
          </p:cNvSpPr>
          <p:nvPr>
            <p:ph idx="1"/>
          </p:nvPr>
        </p:nvSpPr>
        <p:spPr>
          <a:xfrm>
            <a:off x="457200" y="1219200"/>
            <a:ext cx="8229600" cy="5364163"/>
          </a:xfrm>
        </p:spPr>
        <p:txBody>
          <a:bodyPr/>
          <a:lstStyle/>
          <a:p>
            <a:pPr marL="0" indent="0">
              <a:buFontTx/>
              <a:buNone/>
            </a:pPr>
            <a:endParaRPr lang="en-US" altLang="en-US" sz="2800"/>
          </a:p>
          <a:p>
            <a:pPr marL="0" indent="0">
              <a:buFontTx/>
              <a:buNone/>
            </a:pPr>
            <a:endParaRPr lang="en-US" altLang="en-US" sz="2800"/>
          </a:p>
          <a:p>
            <a:pPr marL="0" indent="0">
              <a:buFontTx/>
              <a:buNone/>
            </a:pPr>
            <a:endParaRPr lang="en-US" altLang="en-US" sz="2800"/>
          </a:p>
          <a:p>
            <a:pPr marL="0" indent="0">
              <a:buFontTx/>
              <a:buNone/>
            </a:pPr>
            <a:endParaRPr lang="en-US" altLang="en-US" sz="2800"/>
          </a:p>
          <a:p>
            <a:pPr marL="0" indent="0">
              <a:buFontTx/>
              <a:buNone/>
            </a:pPr>
            <a:endParaRPr lang="en-US" altLang="en-US" sz="2800"/>
          </a:p>
          <a:p>
            <a:pPr marL="0" indent="0">
              <a:buFontTx/>
              <a:buNone/>
            </a:pPr>
            <a:endParaRPr lang="en-US" altLang="en-US" sz="2800"/>
          </a:p>
          <a:p>
            <a:pPr marL="0" indent="0">
              <a:buFontTx/>
              <a:buNone/>
            </a:pPr>
            <a:endParaRPr lang="en-US" altLang="en-US" sz="2800"/>
          </a:p>
          <a:p>
            <a:pPr marL="0" indent="0">
              <a:buFontTx/>
              <a:buNone/>
            </a:pPr>
            <a:endParaRPr lang="en-US" altLang="en-US" sz="2800"/>
          </a:p>
          <a:p>
            <a:pPr marL="0" indent="0">
              <a:buFontTx/>
              <a:buNone/>
            </a:pPr>
            <a:r>
              <a:rPr lang="en-US" altLang="en-US" sz="2800"/>
              <a:t>Sen. Joseph McCarthy and Roy Cohn (Chief Counsel for the Senate Permanent Committee on Investigations)</a:t>
            </a:r>
          </a:p>
        </p:txBody>
      </p:sp>
      <p:pic>
        <p:nvPicPr>
          <p:cNvPr id="1126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59436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89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350D-103F-6C13-8384-C458C1490367}"/>
              </a:ext>
            </a:extLst>
          </p:cNvPr>
          <p:cNvSpPr>
            <a:spLocks noGrp="1"/>
          </p:cNvSpPr>
          <p:nvPr>
            <p:ph type="title"/>
          </p:nvPr>
        </p:nvSpPr>
        <p:spPr>
          <a:xfrm>
            <a:off x="437356" y="277951"/>
            <a:ext cx="8116888" cy="899208"/>
          </a:xfrm>
        </p:spPr>
        <p:txBody>
          <a:bodyPr>
            <a:normAutofit/>
          </a:bodyPr>
          <a:lstStyle/>
          <a:p>
            <a:pPr>
              <a:defRPr/>
            </a:pPr>
            <a:r>
              <a:rPr lang="en-US" sz="2700" dirty="0">
                <a:solidFill>
                  <a:schemeClr val="bg1"/>
                </a:solidFill>
                <a:latin typeface="Arial Black" panose="020B0A04020102020204" pitchFamily="34" charset="0"/>
              </a:rPr>
              <a:t>What Comparative Politics Tells Us…</a:t>
            </a:r>
            <a:br>
              <a:rPr lang="en-US" sz="2700" dirty="0">
                <a:solidFill>
                  <a:schemeClr val="bg1"/>
                </a:solidFill>
                <a:latin typeface="Arial Black" panose="020B0A04020102020204" pitchFamily="34" charset="0"/>
              </a:rPr>
            </a:br>
            <a:r>
              <a:rPr lang="en-US" sz="2700" dirty="0">
                <a:solidFill>
                  <a:schemeClr val="bg1"/>
                </a:solidFill>
                <a:latin typeface="Arial Black" panose="020B0A04020102020204" pitchFamily="34" charset="0"/>
              </a:rPr>
              <a:t>(old slide for reference)</a:t>
            </a:r>
          </a:p>
        </p:txBody>
      </p:sp>
      <p:sp>
        <p:nvSpPr>
          <p:cNvPr id="3" name="Content Placeholder 2">
            <a:extLst>
              <a:ext uri="{FF2B5EF4-FFF2-40B4-BE49-F238E27FC236}">
                <a16:creationId xmlns:a16="http://schemas.microsoft.com/office/drawing/2014/main" id="{A6B4DB43-96FA-66B2-1F16-BE28BF3F3066}"/>
              </a:ext>
            </a:extLst>
          </p:cNvPr>
          <p:cNvSpPr>
            <a:spLocks noGrp="1"/>
          </p:cNvSpPr>
          <p:nvPr>
            <p:ph idx="1"/>
          </p:nvPr>
        </p:nvSpPr>
        <p:spPr>
          <a:xfrm>
            <a:off x="306388" y="1450428"/>
            <a:ext cx="8456612" cy="5026572"/>
          </a:xfrm>
        </p:spPr>
        <p:txBody>
          <a:bodyPr>
            <a:noAutofit/>
          </a:bodyPr>
          <a:lstStyle/>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Party or leader				Followers refuse to</a:t>
            </a: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claims only it/he				accept opposition elected</a:t>
            </a: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can be trusted				officials, reject facts; </a:t>
            </a: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(discredits independent news)		only have faith and loyalty 							to leader</a:t>
            </a:r>
          </a:p>
          <a:p>
            <a:pPr marL="0" indent="0">
              <a:spcBef>
                <a:spcPts val="0"/>
              </a:spcBef>
              <a:buFont typeface="Wingdings" panose="05000000000000000000" pitchFamily="2" charset="2"/>
              <a:buNone/>
              <a:defRPr/>
            </a:pPr>
            <a:endParaRPr lang="en-US" sz="1400" dirty="0">
              <a:solidFill>
                <a:schemeClr val="bg1"/>
              </a:solidFill>
              <a:latin typeface="Arial Black" panose="020B0A04020102020204" pitchFamily="34" charset="0"/>
            </a:endParaRPr>
          </a:p>
          <a:p>
            <a:pPr marL="0" indent="0">
              <a:spcBef>
                <a:spcPts val="0"/>
              </a:spcBef>
              <a:buFont typeface="Wingdings" panose="05000000000000000000" pitchFamily="2" charset="2"/>
              <a:buNone/>
              <a:defRPr/>
            </a:pPr>
            <a:endParaRPr lang="en-US" sz="1400" dirty="0">
              <a:solidFill>
                <a:schemeClr val="bg1"/>
              </a:solidFill>
              <a:latin typeface="Arial Black" panose="020B0A04020102020204" pitchFamily="34" charset="0"/>
            </a:endParaRPr>
          </a:p>
          <a:p>
            <a:pPr marL="0" indent="0">
              <a:spcBef>
                <a:spcPts val="0"/>
              </a:spcBef>
              <a:buFont typeface="Wingdings" panose="05000000000000000000" pitchFamily="2" charset="2"/>
              <a:buNone/>
              <a:defRPr/>
            </a:pPr>
            <a:endParaRPr lang="en-US" sz="1400" dirty="0">
              <a:solidFill>
                <a:schemeClr val="bg1"/>
              </a:solidFill>
              <a:latin typeface="Arial Black" panose="020B0A04020102020204" pitchFamily="34" charset="0"/>
            </a:endParaRP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Party or leader</a:t>
            </a: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declares electoral 	Followers	         Followers lose</a:t>
            </a: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fraud where there		believe the 	         faith in electoral</a:t>
            </a: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is none			election was	         system and the</a:t>
            </a: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			stolen		         need for 								         elections		</a:t>
            </a:r>
          </a:p>
          <a:p>
            <a:pPr marL="0" indent="0">
              <a:spcBef>
                <a:spcPts val="0"/>
              </a:spcBef>
              <a:buFont typeface="Wingdings" panose="05000000000000000000" pitchFamily="2" charset="2"/>
              <a:buNone/>
              <a:defRPr/>
            </a:pPr>
            <a:endParaRPr lang="en-US" sz="1400" dirty="0">
              <a:solidFill>
                <a:schemeClr val="bg1"/>
              </a:solidFill>
              <a:latin typeface="Arial Black" panose="020B0A04020102020204" pitchFamily="34" charset="0"/>
            </a:endParaRPr>
          </a:p>
          <a:p>
            <a:pPr marL="0" indent="0">
              <a:spcBef>
                <a:spcPts val="0"/>
              </a:spcBef>
              <a:buFont typeface="Wingdings" panose="05000000000000000000" pitchFamily="2" charset="2"/>
              <a:buNone/>
              <a:defRPr/>
            </a:pPr>
            <a:endParaRPr lang="en-US" sz="1400" dirty="0">
              <a:solidFill>
                <a:schemeClr val="bg1"/>
              </a:solidFill>
              <a:latin typeface="Arial Black" panose="020B0A04020102020204" pitchFamily="34" charset="0"/>
            </a:endParaRP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				</a:t>
            </a: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			Belief that since an 		End of free</a:t>
            </a: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			election was stolen 		and fair </a:t>
            </a: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			from them, they can		elections;</a:t>
            </a:r>
          </a:p>
          <a:p>
            <a:pPr marL="0" indent="0">
              <a:spcBef>
                <a:spcPts val="0"/>
              </a:spcBef>
              <a:buFont typeface="Wingdings" panose="05000000000000000000" pitchFamily="2" charset="2"/>
              <a:buNone/>
              <a:defRPr/>
            </a:pPr>
            <a:r>
              <a:rPr lang="en-US" sz="1400" dirty="0">
                <a:solidFill>
                  <a:schemeClr val="bg1"/>
                </a:solidFill>
                <a:latin typeface="Arial Black" panose="020B0A04020102020204" pitchFamily="34" charset="0"/>
              </a:rPr>
              <a:t>			justifiably steal the next one	violence;									collapse of 								democracy</a:t>
            </a:r>
          </a:p>
        </p:txBody>
      </p:sp>
      <p:cxnSp>
        <p:nvCxnSpPr>
          <p:cNvPr id="7" name="Straight Arrow Connector 6">
            <a:extLst>
              <a:ext uri="{FF2B5EF4-FFF2-40B4-BE49-F238E27FC236}">
                <a16:creationId xmlns:a16="http://schemas.microsoft.com/office/drawing/2014/main" id="{C49347CA-435B-5BC8-A679-A2648C69CDB4}"/>
              </a:ext>
            </a:extLst>
          </p:cNvPr>
          <p:cNvCxnSpPr/>
          <p:nvPr/>
        </p:nvCxnSpPr>
        <p:spPr>
          <a:xfrm flipV="1">
            <a:off x="2292350" y="3357563"/>
            <a:ext cx="671513" cy="63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3A7CE25-BABD-1AE9-4D4C-E246A6EDE3A6}"/>
              </a:ext>
            </a:extLst>
          </p:cNvPr>
          <p:cNvCxnSpPr/>
          <p:nvPr/>
        </p:nvCxnSpPr>
        <p:spPr>
          <a:xfrm>
            <a:off x="2292350" y="1786759"/>
            <a:ext cx="2419350" cy="0"/>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446" name="Straight Arrow Connector 5">
            <a:extLst>
              <a:ext uri="{FF2B5EF4-FFF2-40B4-BE49-F238E27FC236}">
                <a16:creationId xmlns:a16="http://schemas.microsoft.com/office/drawing/2014/main" id="{0A389FC6-7301-91BC-CE05-D54D6FA78E83}"/>
              </a:ext>
            </a:extLst>
          </p:cNvPr>
          <p:cNvCxnSpPr>
            <a:cxnSpLocks noChangeShapeType="1"/>
          </p:cNvCxnSpPr>
          <p:nvPr/>
        </p:nvCxnSpPr>
        <p:spPr bwMode="auto">
          <a:xfrm>
            <a:off x="1229710" y="2249214"/>
            <a:ext cx="0" cy="7620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47" name="Straight Arrow Connector 8">
            <a:extLst>
              <a:ext uri="{FF2B5EF4-FFF2-40B4-BE49-F238E27FC236}">
                <a16:creationId xmlns:a16="http://schemas.microsoft.com/office/drawing/2014/main" id="{3BC3CABB-A539-4864-2BF0-FFBA0F78BBBC}"/>
              </a:ext>
            </a:extLst>
          </p:cNvPr>
          <p:cNvCxnSpPr>
            <a:cxnSpLocks noChangeShapeType="1"/>
          </p:cNvCxnSpPr>
          <p:nvPr/>
        </p:nvCxnSpPr>
        <p:spPr bwMode="auto">
          <a:xfrm>
            <a:off x="4495800" y="3429000"/>
            <a:ext cx="762000" cy="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48" name="Straight Arrow Connector 12">
            <a:extLst>
              <a:ext uri="{FF2B5EF4-FFF2-40B4-BE49-F238E27FC236}">
                <a16:creationId xmlns:a16="http://schemas.microsoft.com/office/drawing/2014/main" id="{9CFBAF07-A6AD-7D95-564A-9BCD0B3444CB}"/>
              </a:ext>
            </a:extLst>
          </p:cNvPr>
          <p:cNvCxnSpPr>
            <a:cxnSpLocks noChangeShapeType="1"/>
          </p:cNvCxnSpPr>
          <p:nvPr/>
        </p:nvCxnSpPr>
        <p:spPr bwMode="auto">
          <a:xfrm flipV="1">
            <a:off x="6015585" y="2325414"/>
            <a:ext cx="609600" cy="6858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49" name="Straight Arrow Connector 16">
            <a:extLst>
              <a:ext uri="{FF2B5EF4-FFF2-40B4-BE49-F238E27FC236}">
                <a16:creationId xmlns:a16="http://schemas.microsoft.com/office/drawing/2014/main" id="{FF677C91-AC4C-3632-5123-8A1B0CAA4086}"/>
              </a:ext>
            </a:extLst>
          </p:cNvPr>
          <p:cNvCxnSpPr>
            <a:cxnSpLocks noChangeShapeType="1"/>
          </p:cNvCxnSpPr>
          <p:nvPr/>
        </p:nvCxnSpPr>
        <p:spPr bwMode="auto">
          <a:xfrm>
            <a:off x="7086600" y="2286000"/>
            <a:ext cx="533400" cy="23622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50" name="Straight Arrow Connector 20">
            <a:extLst>
              <a:ext uri="{FF2B5EF4-FFF2-40B4-BE49-F238E27FC236}">
                <a16:creationId xmlns:a16="http://schemas.microsoft.com/office/drawing/2014/main" id="{4ACAC04E-CA47-F9EA-5403-DD25B33D8638}"/>
              </a:ext>
            </a:extLst>
          </p:cNvPr>
          <p:cNvCxnSpPr>
            <a:cxnSpLocks noChangeShapeType="1"/>
          </p:cNvCxnSpPr>
          <p:nvPr/>
        </p:nvCxnSpPr>
        <p:spPr bwMode="auto">
          <a:xfrm>
            <a:off x="6627813" y="3886200"/>
            <a:ext cx="382587" cy="6858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51" name="Straight Arrow Connector 23">
            <a:extLst>
              <a:ext uri="{FF2B5EF4-FFF2-40B4-BE49-F238E27FC236}">
                <a16:creationId xmlns:a16="http://schemas.microsoft.com/office/drawing/2014/main" id="{3015FF3A-303C-742B-391F-B97112685170}"/>
              </a:ext>
            </a:extLst>
          </p:cNvPr>
          <p:cNvCxnSpPr>
            <a:cxnSpLocks noChangeShapeType="1"/>
          </p:cNvCxnSpPr>
          <p:nvPr/>
        </p:nvCxnSpPr>
        <p:spPr bwMode="auto">
          <a:xfrm>
            <a:off x="3657600" y="4038600"/>
            <a:ext cx="381000" cy="6096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52" name="Straight Arrow Connector 25">
            <a:extLst>
              <a:ext uri="{FF2B5EF4-FFF2-40B4-BE49-F238E27FC236}">
                <a16:creationId xmlns:a16="http://schemas.microsoft.com/office/drawing/2014/main" id="{9703C003-315A-9AC7-B693-DA2C27AD8DC8}"/>
              </a:ext>
            </a:extLst>
          </p:cNvPr>
          <p:cNvCxnSpPr>
            <a:cxnSpLocks noChangeShapeType="1"/>
          </p:cNvCxnSpPr>
          <p:nvPr/>
        </p:nvCxnSpPr>
        <p:spPr bwMode="auto">
          <a:xfrm>
            <a:off x="5257800" y="5181600"/>
            <a:ext cx="1370013" cy="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17174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06929"/>
          </a:xfrm>
        </p:spPr>
        <p:txBody>
          <a:bodyPr/>
          <a:lstStyle/>
          <a:p>
            <a:r>
              <a:rPr lang="en-US" dirty="0">
                <a:latin typeface="Arial Black" panose="020B0A04020102020204" pitchFamily="34" charset="0"/>
              </a:rPr>
              <a:t>Roy Cohn Style</a:t>
            </a:r>
          </a:p>
        </p:txBody>
      </p:sp>
      <p:sp>
        <p:nvSpPr>
          <p:cNvPr id="3" name="Content Placeholder 2"/>
          <p:cNvSpPr>
            <a:spLocks noGrp="1"/>
          </p:cNvSpPr>
          <p:nvPr>
            <p:ph idx="1"/>
          </p:nvPr>
        </p:nvSpPr>
        <p:spPr>
          <a:xfrm>
            <a:off x="628650" y="1576552"/>
            <a:ext cx="7886700" cy="4782207"/>
          </a:xfrm>
        </p:spPr>
        <p:txBody>
          <a:bodyPr>
            <a:normAutofit fontScale="85000" lnSpcReduction="20000"/>
          </a:bodyPr>
          <a:lstStyle/>
          <a:p>
            <a:r>
              <a:rPr lang="en-US" dirty="0">
                <a:latin typeface="Arial Black" panose="020B0A04020102020204" pitchFamily="34" charset="0"/>
              </a:rPr>
              <a:t>Lie about everything</a:t>
            </a:r>
          </a:p>
          <a:p>
            <a:r>
              <a:rPr lang="en-US" dirty="0">
                <a:latin typeface="Arial Black" panose="020B0A04020102020204" pitchFamily="34" charset="0"/>
              </a:rPr>
              <a:t>The more outlandish the better; never back down</a:t>
            </a:r>
          </a:p>
          <a:p>
            <a:r>
              <a:rPr lang="en-US" dirty="0">
                <a:latin typeface="Arial Black" panose="020B0A04020102020204" pitchFamily="34" charset="0"/>
              </a:rPr>
              <a:t>No shame</a:t>
            </a:r>
          </a:p>
          <a:p>
            <a:r>
              <a:rPr lang="en-US" dirty="0">
                <a:latin typeface="Arial Black" panose="020B0A04020102020204" pitchFamily="34" charset="0"/>
              </a:rPr>
              <a:t>Accuse people of the things that you yourself are doing</a:t>
            </a:r>
          </a:p>
          <a:p>
            <a:r>
              <a:rPr lang="en-US" dirty="0">
                <a:latin typeface="Arial Black" panose="020B0A04020102020204" pitchFamily="34" charset="0"/>
              </a:rPr>
              <a:t>Facing investigation: use every legal trick to delay, complicate, raise the cost of investigation/prosecution</a:t>
            </a:r>
          </a:p>
          <a:p>
            <a:r>
              <a:rPr lang="en-US" dirty="0">
                <a:latin typeface="Arial Black" panose="020B0A04020102020204" pitchFamily="34" charset="0"/>
              </a:rPr>
              <a:t>If sued, countersue until the end of time</a:t>
            </a:r>
          </a:p>
          <a:p>
            <a:r>
              <a:rPr lang="en-US" dirty="0">
                <a:latin typeface="Arial Black" panose="020B0A04020102020204" pitchFamily="34" charset="0"/>
              </a:rPr>
              <a:t>Discredit all your enemies in every way possible</a:t>
            </a:r>
          </a:p>
          <a:p>
            <a:r>
              <a:rPr lang="en-US" dirty="0">
                <a:latin typeface="Arial Black" panose="020B0A04020102020204" pitchFamily="34" charset="0"/>
              </a:rPr>
              <a:t>Scorched earth; better to destroy everything than admit guilt or lose</a:t>
            </a:r>
          </a:p>
        </p:txBody>
      </p:sp>
    </p:spTree>
    <p:extLst>
      <p:ext uri="{BB962C8B-B14F-4D97-AF65-F5344CB8AC3E}">
        <p14:creationId xmlns:p14="http://schemas.microsoft.com/office/powerpoint/2010/main" val="2501971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2290" name="Title 1"/>
          <p:cNvSpPr>
            <a:spLocks noGrp="1" noChangeArrowheads="1"/>
          </p:cNvSpPr>
          <p:nvPr>
            <p:ph type="title"/>
          </p:nvPr>
        </p:nvSpPr>
        <p:spPr/>
        <p:txBody>
          <a:bodyPr/>
          <a:lstStyle/>
          <a:p>
            <a:r>
              <a:rPr lang="en-US" altLang="en-US" dirty="0">
                <a:latin typeface="Arial Black" panose="020B0A04020102020204" pitchFamily="34" charset="0"/>
              </a:rPr>
              <a:t>Trump and Cohn</a:t>
            </a:r>
            <a:br>
              <a:rPr lang="en-US" altLang="en-US" dirty="0">
                <a:latin typeface="Arial Black" panose="020B0A04020102020204" pitchFamily="34" charset="0"/>
              </a:rPr>
            </a:br>
            <a:r>
              <a:rPr lang="en-US" altLang="en-US" sz="3200" dirty="0">
                <a:latin typeface="Arial Black" panose="020B0A04020102020204" pitchFamily="34" charset="0"/>
              </a:rPr>
              <a:t>(1984) </a:t>
            </a:r>
            <a:endParaRPr lang="en-US" altLang="en-US" dirty="0">
              <a:latin typeface="Arial Black" panose="020B0A04020102020204" pitchFamily="34" charset="0"/>
            </a:endParaRPr>
          </a:p>
        </p:txBody>
      </p:sp>
      <p:pic>
        <p:nvPicPr>
          <p:cNvPr id="12291"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09713" y="1905000"/>
            <a:ext cx="6124575" cy="4525963"/>
          </a:xfrm>
        </p:spPr>
      </p:pic>
    </p:spTree>
    <p:extLst>
      <p:ext uri="{BB962C8B-B14F-4D97-AF65-F5344CB8AC3E}">
        <p14:creationId xmlns:p14="http://schemas.microsoft.com/office/powerpoint/2010/main" val="39848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05865"/>
          </a:xfrm>
        </p:spPr>
        <p:txBody>
          <a:bodyPr/>
          <a:lstStyle/>
          <a:p>
            <a:r>
              <a:rPr lang="en-US" dirty="0"/>
              <a:t>4. Impeachment Number 1</a:t>
            </a:r>
          </a:p>
        </p:txBody>
      </p:sp>
      <p:pic>
        <p:nvPicPr>
          <p:cNvPr id="4" name="Content Placeholder 3"/>
          <p:cNvPicPr>
            <a:picLocks noGrp="1" noChangeAspect="1"/>
          </p:cNvPicPr>
          <p:nvPr>
            <p:ph idx="1"/>
          </p:nvPr>
        </p:nvPicPr>
        <p:blipFill>
          <a:blip r:embed="rId3"/>
          <a:stretch>
            <a:fillRect/>
          </a:stretch>
        </p:blipFill>
        <p:spPr>
          <a:xfrm>
            <a:off x="503584" y="1577009"/>
            <a:ext cx="7712764" cy="4306956"/>
          </a:xfrm>
          <a:prstGeom prst="rect">
            <a:avLst/>
          </a:prstGeom>
        </p:spPr>
      </p:pic>
    </p:spTree>
    <p:extLst>
      <p:ext uri="{BB962C8B-B14F-4D97-AF65-F5344CB8AC3E}">
        <p14:creationId xmlns:p14="http://schemas.microsoft.com/office/powerpoint/2010/main" val="2030016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646" y="337834"/>
            <a:ext cx="8070182" cy="994172"/>
          </a:xfrm>
        </p:spPr>
        <p:txBody>
          <a:bodyPr>
            <a:normAutofit fontScale="90000"/>
          </a:bodyPr>
          <a:lstStyle/>
          <a:p>
            <a:r>
              <a:rPr lang="en-US" sz="3000" b="1" dirty="0">
                <a:latin typeface="Arial Black" panose="020B0A04020102020204" pitchFamily="34" charset="0"/>
              </a:rPr>
              <a:t>Allegations against VP Joe Biden</a:t>
            </a:r>
            <a:br>
              <a:rPr lang="en-US" sz="3000" b="1" dirty="0">
                <a:latin typeface="Arial Black" panose="020B0A04020102020204" pitchFamily="34" charset="0"/>
              </a:rPr>
            </a:br>
            <a:r>
              <a:rPr lang="en-US" sz="2700" b="1" dirty="0">
                <a:latin typeface="Arial Black" panose="020B0A04020102020204" pitchFamily="34" charset="0"/>
              </a:rPr>
              <a:t>Russian Disinformation Campaign </a:t>
            </a:r>
            <a:r>
              <a:rPr lang="en-US" sz="2025" b="1" dirty="0">
                <a:latin typeface="Arial Black" panose="020B0A04020102020204" pitchFamily="34" charset="0"/>
              </a:rPr>
              <a:t>(reference)</a:t>
            </a:r>
            <a:endParaRPr lang="en-US" sz="2325" b="1" dirty="0">
              <a:latin typeface="Arial Black" panose="020B0A04020102020204" pitchFamily="34" charset="0"/>
            </a:endParaRPr>
          </a:p>
        </p:txBody>
      </p:sp>
      <p:sp>
        <p:nvSpPr>
          <p:cNvPr id="5" name="Content Placeholder 4"/>
          <p:cNvSpPr>
            <a:spLocks noGrp="1"/>
          </p:cNvSpPr>
          <p:nvPr>
            <p:ph idx="1"/>
          </p:nvPr>
        </p:nvSpPr>
        <p:spPr>
          <a:xfrm>
            <a:off x="312646" y="1616765"/>
            <a:ext cx="8698832" cy="5088835"/>
          </a:xfrm>
        </p:spPr>
        <p:txBody>
          <a:bodyPr>
            <a:normAutofit fontScale="92500"/>
          </a:body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r>
              <a:rPr lang="en-US" sz="2600" b="1" dirty="0">
                <a:latin typeface="Arial" panose="020B0604020202020204" pitchFamily="34" charset="0"/>
                <a:cs typeface="Arial" panose="020B0604020202020204" pitchFamily="34" charset="0"/>
              </a:rPr>
              <a:t>Viktor </a:t>
            </a:r>
            <a:r>
              <a:rPr lang="en-US" sz="2600" b="1" dirty="0" err="1">
                <a:latin typeface="Arial" panose="020B0604020202020204" pitchFamily="34" charset="0"/>
                <a:cs typeface="Arial" panose="020B0604020202020204" pitchFamily="34" charset="0"/>
              </a:rPr>
              <a:t>Shokin</a:t>
            </a:r>
            <a:r>
              <a:rPr lang="en-US" sz="2600" b="1" dirty="0">
                <a:latin typeface="Arial" panose="020B0604020202020204" pitchFamily="34" charset="0"/>
                <a:cs typeface="Arial" panose="020B0604020202020204" pitchFamily="34" charset="0"/>
              </a:rPr>
              <a:t> 	      VP Joe Biden 		Yuri </a:t>
            </a:r>
            <a:r>
              <a:rPr lang="en-US" sz="2600" b="1" dirty="0" err="1">
                <a:latin typeface="Arial" panose="020B0604020202020204" pitchFamily="34" charset="0"/>
                <a:cs typeface="Arial" panose="020B0604020202020204" pitchFamily="34" charset="0"/>
              </a:rPr>
              <a:t>Lutsenko</a:t>
            </a:r>
            <a:endParaRPr lang="en-US" sz="2600" b="1" dirty="0">
              <a:latin typeface="Arial" panose="020B0604020202020204" pitchFamily="34" charset="0"/>
              <a:cs typeface="Arial" panose="020B0604020202020204" pitchFamily="34" charset="0"/>
            </a:endParaRPr>
          </a:p>
          <a:p>
            <a:pPr marL="0" indent="0">
              <a:buNone/>
            </a:pPr>
            <a:r>
              <a:rPr lang="en-US" sz="2600" b="1" dirty="0">
                <a:latin typeface="Arial" panose="020B0604020202020204" pitchFamily="34" charset="0"/>
                <a:cs typeface="Arial" panose="020B0604020202020204" pitchFamily="34" charset="0"/>
              </a:rPr>
              <a:t>Ukraine Chief 					</a:t>
            </a:r>
            <a:r>
              <a:rPr lang="en-US" sz="2600" b="1" dirty="0" err="1">
                <a:latin typeface="Arial" panose="020B0604020202020204" pitchFamily="34" charset="0"/>
                <a:cs typeface="Arial" panose="020B0604020202020204" pitchFamily="34" charset="0"/>
              </a:rPr>
              <a:t>Shokin</a:t>
            </a:r>
            <a:r>
              <a:rPr lang="en-US" sz="2600" b="1" dirty="0">
                <a:latin typeface="Arial" panose="020B0604020202020204" pitchFamily="34" charset="0"/>
                <a:cs typeface="Arial" panose="020B0604020202020204" pitchFamily="34" charset="0"/>
              </a:rPr>
              <a:t> Prosecutor 						Successor</a:t>
            </a:r>
          </a:p>
        </p:txBody>
      </p:sp>
      <p:pic>
        <p:nvPicPr>
          <p:cNvPr id="6" name="Picture 5"/>
          <p:cNvPicPr>
            <a:picLocks noChangeAspect="1"/>
          </p:cNvPicPr>
          <p:nvPr/>
        </p:nvPicPr>
        <p:blipFill>
          <a:blip r:embed="rId3"/>
          <a:stretch>
            <a:fillRect/>
          </a:stretch>
        </p:blipFill>
        <p:spPr>
          <a:xfrm>
            <a:off x="3381061" y="1928060"/>
            <a:ext cx="2463147" cy="3001749"/>
          </a:xfrm>
          <a:prstGeom prst="rect">
            <a:avLst/>
          </a:prstGeom>
        </p:spPr>
      </p:pic>
      <p:pic>
        <p:nvPicPr>
          <p:cNvPr id="7" name="Picture 6"/>
          <p:cNvPicPr>
            <a:picLocks noChangeAspect="1"/>
          </p:cNvPicPr>
          <p:nvPr/>
        </p:nvPicPr>
        <p:blipFill>
          <a:blip r:embed="rId4"/>
          <a:stretch>
            <a:fillRect/>
          </a:stretch>
        </p:blipFill>
        <p:spPr>
          <a:xfrm>
            <a:off x="312646" y="1928060"/>
            <a:ext cx="2894380" cy="2259627"/>
          </a:xfrm>
          <a:prstGeom prst="rect">
            <a:avLst/>
          </a:prstGeom>
        </p:spPr>
      </p:pic>
      <p:pic>
        <p:nvPicPr>
          <p:cNvPr id="8" name="Picture 7"/>
          <p:cNvPicPr>
            <a:picLocks noChangeAspect="1"/>
          </p:cNvPicPr>
          <p:nvPr/>
        </p:nvPicPr>
        <p:blipFill>
          <a:blip r:embed="rId5"/>
          <a:stretch>
            <a:fillRect/>
          </a:stretch>
        </p:blipFill>
        <p:spPr>
          <a:xfrm>
            <a:off x="6234651" y="1925990"/>
            <a:ext cx="2280349" cy="2521745"/>
          </a:xfrm>
          <a:prstGeom prst="rect">
            <a:avLst/>
          </a:prstGeom>
        </p:spPr>
      </p:pic>
    </p:spTree>
    <p:extLst>
      <p:ext uri="{BB962C8B-B14F-4D97-AF65-F5344CB8AC3E}">
        <p14:creationId xmlns:p14="http://schemas.microsoft.com/office/powerpoint/2010/main" val="1248066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7311" y="278287"/>
            <a:ext cx="8198039" cy="994172"/>
          </a:xfrm>
        </p:spPr>
        <p:txBody>
          <a:bodyPr/>
          <a:lstStyle/>
          <a:p>
            <a:r>
              <a:rPr lang="en-US" dirty="0">
                <a:latin typeface="Arial Black" panose="020B0A04020102020204" pitchFamily="34" charset="0"/>
              </a:rPr>
              <a:t>Trump and Ukraine</a:t>
            </a:r>
          </a:p>
        </p:txBody>
      </p:sp>
      <p:sp>
        <p:nvSpPr>
          <p:cNvPr id="3" name="Content Placeholder 2"/>
          <p:cNvSpPr>
            <a:spLocks noGrp="1"/>
          </p:cNvSpPr>
          <p:nvPr>
            <p:ph idx="1"/>
          </p:nvPr>
        </p:nvSpPr>
        <p:spPr>
          <a:xfrm>
            <a:off x="317311" y="1484242"/>
            <a:ext cx="8441679" cy="5194854"/>
          </a:xfrm>
        </p:spPr>
        <p:txBody>
          <a:bodyPr>
            <a:normAutofit fontScale="77500" lnSpcReduction="20000"/>
          </a:bodyPr>
          <a:lstStyle/>
          <a:p>
            <a:r>
              <a:rPr lang="en-US" sz="3800" b="1" dirty="0">
                <a:latin typeface="Times New Roman" panose="02020603050405020304" pitchFamily="18" charset="0"/>
                <a:cs typeface="Times New Roman" panose="02020603050405020304" pitchFamily="18" charset="0"/>
              </a:rPr>
              <a:t>$391 million in US Aid to Ukraine</a:t>
            </a:r>
          </a:p>
          <a:p>
            <a:r>
              <a:rPr lang="en-US" sz="3800" b="1" dirty="0">
                <a:latin typeface="Times New Roman" panose="02020603050405020304" pitchFamily="18" charset="0"/>
                <a:cs typeface="Times New Roman" panose="02020603050405020304" pitchFamily="18" charset="0"/>
              </a:rPr>
              <a:t>July 25, 2019 Phone Call</a:t>
            </a:r>
          </a:p>
          <a:p>
            <a:r>
              <a:rPr lang="en-US" sz="3800" b="1" u="sng" dirty="0">
                <a:latin typeface="Times New Roman" panose="02020603050405020304" pitchFamily="18" charset="0"/>
                <a:cs typeface="Times New Roman" panose="02020603050405020304" pitchFamily="18" charset="0"/>
                <a:hlinkClick r:id="rId3"/>
              </a:rPr>
              <a:t>The Whistleblower Report</a:t>
            </a:r>
            <a:r>
              <a:rPr lang="en-US" sz="3800" b="1" dirty="0">
                <a:latin typeface="Times New Roman" panose="02020603050405020304" pitchFamily="18" charset="0"/>
                <a:cs typeface="Times New Roman" panose="02020603050405020304" pitchFamily="18" charset="0"/>
              </a:rPr>
              <a:t> </a:t>
            </a:r>
          </a:p>
          <a:p>
            <a:r>
              <a:rPr lang="en-US" sz="3800" b="1" u="sng" dirty="0">
                <a:latin typeface="Times New Roman" panose="02020603050405020304" pitchFamily="18" charset="0"/>
                <a:cs typeface="Times New Roman" panose="02020603050405020304" pitchFamily="18" charset="0"/>
                <a:hlinkClick r:id="rId4"/>
              </a:rPr>
              <a:t>White House Transcript</a:t>
            </a:r>
            <a:r>
              <a:rPr lang="en-US" sz="3800" b="1" dirty="0">
                <a:latin typeface="Times New Roman" panose="02020603050405020304" pitchFamily="18" charset="0"/>
                <a:cs typeface="Times New Roman" panose="02020603050405020304" pitchFamily="18" charset="0"/>
              </a:rPr>
              <a:t> </a:t>
            </a:r>
          </a:p>
          <a:p>
            <a:r>
              <a:rPr lang="en-US" sz="3800" b="1" dirty="0">
                <a:latin typeface="Times New Roman" panose="02020603050405020304" pitchFamily="18" charset="0"/>
                <a:cs typeface="Times New Roman" panose="02020603050405020304" pitchFamily="18" charset="0"/>
                <a:hlinkClick r:id="rId5"/>
              </a:rPr>
              <a:t>Timeline of Events</a:t>
            </a:r>
            <a:endParaRPr lang="en-US" sz="3800" b="1" dirty="0">
              <a:latin typeface="Times New Roman" panose="02020603050405020304" pitchFamily="18" charset="0"/>
              <a:cs typeface="Times New Roman" panose="02020603050405020304" pitchFamily="18" charset="0"/>
            </a:endParaRPr>
          </a:p>
          <a:p>
            <a:pPr marL="0" indent="0">
              <a:buNone/>
            </a:pPr>
            <a:endParaRPr lang="en-US" dirty="0"/>
          </a:p>
          <a:p>
            <a:pPr marL="0" indent="0">
              <a:buNone/>
            </a:pPr>
            <a:r>
              <a:rPr lang="en-US" dirty="0"/>
              <a:t>								</a:t>
            </a:r>
          </a:p>
          <a:p>
            <a:pPr marL="0" indent="0">
              <a:buNone/>
            </a:pPr>
            <a:r>
              <a:rPr lang="en-US" dirty="0"/>
              <a:t>						       </a:t>
            </a:r>
            <a:r>
              <a:rPr lang="en-US" b="1" dirty="0"/>
              <a:t>Pres. </a:t>
            </a:r>
            <a:r>
              <a:rPr lang="en-US" b="1" dirty="0" err="1"/>
              <a:t>Volodimir</a:t>
            </a:r>
            <a:r>
              <a:rPr lang="en-US" b="1" dirty="0"/>
              <a:t> </a:t>
            </a:r>
          </a:p>
          <a:p>
            <a:pPr marL="0" indent="0">
              <a:buNone/>
            </a:pPr>
            <a:r>
              <a:rPr lang="en-US" b="1" dirty="0"/>
              <a:t>					                      </a:t>
            </a:r>
            <a:r>
              <a:rPr lang="en-US" b="1" dirty="0" err="1"/>
              <a:t>Zelensky</a:t>
            </a:r>
            <a:endParaRPr lang="en-US" b="1" dirty="0"/>
          </a:p>
          <a:p>
            <a:pPr marL="0" indent="0">
              <a:buNone/>
            </a:pPr>
            <a:endParaRPr lang="en-US" dirty="0"/>
          </a:p>
          <a:p>
            <a:pPr marL="0" indent="0">
              <a:buNone/>
            </a:pPr>
            <a:r>
              <a:rPr lang="en-US" sz="2600" i="1" dirty="0">
                <a:latin typeface="Times New Roman" panose="02020603050405020304" pitchFamily="18" charset="0"/>
                <a:cs typeface="Times New Roman" panose="02020603050405020304" pitchFamily="18" charset="0"/>
              </a:rPr>
              <a:t>“…I would like you to do us a favor though… The other thing, There's a lot of talk about Biden's son,. that Biden stopped the prosecution and a lot of people want to find out about that so whatever you can do with the Attorney General would be great. Biden went around bragging that he stopped the prosecution so if you ·can look into it ... It sounds horrible to me.” (pages 3-4)</a:t>
            </a:r>
          </a:p>
          <a:p>
            <a:endParaRPr lang="en-US" dirty="0"/>
          </a:p>
        </p:txBody>
      </p:sp>
      <p:pic>
        <p:nvPicPr>
          <p:cNvPr id="4" name="Picture 3"/>
          <p:cNvPicPr>
            <a:picLocks noChangeAspect="1"/>
          </p:cNvPicPr>
          <p:nvPr/>
        </p:nvPicPr>
        <p:blipFill>
          <a:blip r:embed="rId6"/>
          <a:stretch>
            <a:fillRect/>
          </a:stretch>
        </p:blipFill>
        <p:spPr>
          <a:xfrm>
            <a:off x="6365491" y="1484242"/>
            <a:ext cx="1831807" cy="2366273"/>
          </a:xfrm>
          <a:prstGeom prst="rect">
            <a:avLst/>
          </a:prstGeom>
        </p:spPr>
      </p:pic>
    </p:spTree>
    <p:extLst>
      <p:ext uri="{BB962C8B-B14F-4D97-AF65-F5344CB8AC3E}">
        <p14:creationId xmlns:p14="http://schemas.microsoft.com/office/powerpoint/2010/main" val="1370745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047" y="441981"/>
            <a:ext cx="8273303" cy="1202642"/>
          </a:xfrm>
        </p:spPr>
        <p:txBody>
          <a:bodyPr>
            <a:normAutofit/>
          </a:bodyPr>
          <a:lstStyle/>
          <a:p>
            <a:r>
              <a:rPr lang="en-US" sz="3200" dirty="0">
                <a:latin typeface="Arial Black" panose="020B0A04020102020204" pitchFamily="34" charset="0"/>
              </a:rPr>
              <a:t>First Impeachment, 2019-2020</a:t>
            </a:r>
            <a:br>
              <a:rPr lang="en-US" sz="3200" dirty="0">
                <a:latin typeface="Arial Black" panose="020B0A04020102020204" pitchFamily="34" charset="0"/>
              </a:rPr>
            </a:br>
            <a:r>
              <a:rPr lang="en-US" sz="2400" dirty="0">
                <a:latin typeface="Arial Black" panose="020B0A04020102020204" pitchFamily="34" charset="0"/>
              </a:rPr>
              <a:t>(Reference)</a:t>
            </a:r>
            <a:endParaRPr lang="en-US" sz="3200" dirty="0">
              <a:latin typeface="Arial Black" panose="020B0A040201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11141342"/>
              </p:ext>
            </p:extLst>
          </p:nvPr>
        </p:nvGraphicFramePr>
        <p:xfrm>
          <a:off x="242047" y="1868557"/>
          <a:ext cx="8576535" cy="4590410"/>
        </p:xfrm>
        <a:graphic>
          <a:graphicData uri="http://schemas.openxmlformats.org/drawingml/2006/table">
            <a:tbl>
              <a:tblPr firstRow="1" bandRow="1">
                <a:tableStyleId>{5C22544A-7EE6-4342-B048-85BDC9FD1C3A}</a:tableStyleId>
              </a:tblPr>
              <a:tblGrid>
                <a:gridCol w="2259107">
                  <a:extLst>
                    <a:ext uri="{9D8B030D-6E8A-4147-A177-3AD203B41FA5}">
                      <a16:colId xmlns:a16="http://schemas.microsoft.com/office/drawing/2014/main" val="226960207"/>
                    </a:ext>
                  </a:extLst>
                </a:gridCol>
                <a:gridCol w="2146151">
                  <a:extLst>
                    <a:ext uri="{9D8B030D-6E8A-4147-A177-3AD203B41FA5}">
                      <a16:colId xmlns:a16="http://schemas.microsoft.com/office/drawing/2014/main" val="3197178639"/>
                    </a:ext>
                  </a:extLst>
                </a:gridCol>
                <a:gridCol w="4171277">
                  <a:extLst>
                    <a:ext uri="{9D8B030D-6E8A-4147-A177-3AD203B41FA5}">
                      <a16:colId xmlns:a16="http://schemas.microsoft.com/office/drawing/2014/main" val="780574473"/>
                    </a:ext>
                  </a:extLst>
                </a:gridCol>
              </a:tblGrid>
              <a:tr h="620013">
                <a:tc>
                  <a:txBody>
                    <a:bodyPr/>
                    <a:lstStyle/>
                    <a:p>
                      <a:endParaRPr lang="en-US" sz="1800" b="1" dirty="0"/>
                    </a:p>
                  </a:txBody>
                  <a:tcPr marL="68580" marR="68580" marT="34290" marB="34290"/>
                </a:tc>
                <a:tc>
                  <a:txBody>
                    <a:bodyPr/>
                    <a:lstStyle/>
                    <a:p>
                      <a:r>
                        <a:rPr lang="en-US" sz="2000" b="1" dirty="0">
                          <a:latin typeface="Arial Black" panose="020B0A04020102020204" pitchFamily="34" charset="0"/>
                        </a:rPr>
                        <a:t>House (brings</a:t>
                      </a:r>
                      <a:r>
                        <a:rPr lang="en-US" sz="2000" b="1" baseline="0" dirty="0">
                          <a:latin typeface="Arial Black" panose="020B0A04020102020204" pitchFamily="34" charset="0"/>
                        </a:rPr>
                        <a:t> charges)</a:t>
                      </a:r>
                      <a:endParaRPr lang="en-US" sz="2000" b="1" dirty="0">
                        <a:latin typeface="Arial Black" panose="020B0A04020102020204" pitchFamily="34" charset="0"/>
                      </a:endParaRPr>
                    </a:p>
                  </a:txBody>
                  <a:tcPr marL="68580" marR="68580" marT="34290" marB="34290"/>
                </a:tc>
                <a:tc>
                  <a:txBody>
                    <a:bodyPr/>
                    <a:lstStyle/>
                    <a:p>
                      <a:r>
                        <a:rPr lang="en-US" sz="2000" b="1" dirty="0">
                          <a:latin typeface="Arial Black" panose="020B0A04020102020204" pitchFamily="34" charset="0"/>
                        </a:rPr>
                        <a:t>Senate </a:t>
                      </a:r>
                      <a:r>
                        <a:rPr lang="en-US" sz="2000" b="1" i="1" dirty="0">
                          <a:latin typeface="Arial Black" panose="020B0A04020102020204" pitchFamily="34" charset="0"/>
                        </a:rPr>
                        <a:t>(requires 2/3 for conviction)</a:t>
                      </a:r>
                      <a:endParaRPr lang="en-US" sz="2000" b="1" dirty="0">
                        <a:latin typeface="Arial Black" panose="020B0A04020102020204" pitchFamily="34" charset="0"/>
                      </a:endParaRPr>
                    </a:p>
                  </a:txBody>
                  <a:tcPr marL="68580" marR="68580" marT="34290" marB="34290"/>
                </a:tc>
                <a:extLst>
                  <a:ext uri="{0D108BD9-81ED-4DB2-BD59-A6C34878D82A}">
                    <a16:rowId xmlns:a16="http://schemas.microsoft.com/office/drawing/2014/main" val="2253564036"/>
                  </a:ext>
                </a:extLst>
              </a:tr>
              <a:tr h="1058894">
                <a:tc>
                  <a:txBody>
                    <a:bodyPr/>
                    <a:lstStyle/>
                    <a:p>
                      <a:r>
                        <a:rPr lang="en-US" sz="2000" b="1" dirty="0">
                          <a:latin typeface="Arial Black" panose="020B0A04020102020204" pitchFamily="34" charset="0"/>
                          <a:hlinkClick r:id="rId3"/>
                        </a:rPr>
                        <a:t>First Impeachment</a:t>
                      </a:r>
                      <a:endParaRPr lang="en-US" sz="2000" b="1" dirty="0">
                        <a:latin typeface="Arial Black" panose="020B0A04020102020204" pitchFamily="34" charset="0"/>
                      </a:endParaRPr>
                    </a:p>
                  </a:txBody>
                  <a:tcPr marL="68580" marR="68580" marT="34290" marB="34290"/>
                </a:tc>
                <a:tc>
                  <a:txBody>
                    <a:bodyPr/>
                    <a:lstStyle/>
                    <a:p>
                      <a:r>
                        <a:rPr lang="en-US" sz="2400" b="1" i="0" kern="1200" dirty="0">
                          <a:solidFill>
                            <a:schemeClr val="dk1"/>
                          </a:solidFill>
                          <a:effectLst/>
                          <a:latin typeface="+mn-lt"/>
                          <a:ea typeface="+mn-ea"/>
                          <a:cs typeface="+mn-cs"/>
                        </a:rPr>
                        <a:t> December 18, 2019</a:t>
                      </a:r>
                      <a:endParaRPr lang="en-US" sz="2400" b="1" dirty="0"/>
                    </a:p>
                  </a:txBody>
                  <a:tcPr marL="68580" marR="68580" marT="34290" marB="34290"/>
                </a:tc>
                <a:tc>
                  <a:txBody>
                    <a:bodyPr/>
                    <a:lstStyle/>
                    <a:p>
                      <a:r>
                        <a:rPr lang="en-US" sz="2400" b="1" dirty="0"/>
                        <a:t>February 5, 2020</a:t>
                      </a:r>
                    </a:p>
                  </a:txBody>
                  <a:tcPr marL="68580" marR="68580" marT="34290" marB="34290"/>
                </a:tc>
                <a:extLst>
                  <a:ext uri="{0D108BD9-81ED-4DB2-BD59-A6C34878D82A}">
                    <a16:rowId xmlns:a16="http://schemas.microsoft.com/office/drawing/2014/main" val="1920008989"/>
                  </a:ext>
                </a:extLst>
              </a:tr>
              <a:tr h="1342747">
                <a:tc>
                  <a:txBody>
                    <a:bodyPr/>
                    <a:lstStyle/>
                    <a:p>
                      <a:r>
                        <a:rPr lang="en-US" sz="3200" b="1" i="1" dirty="0">
                          <a:hlinkClick r:id="rId4"/>
                        </a:rPr>
                        <a:t>Abuse of Power</a:t>
                      </a:r>
                      <a:endParaRPr lang="en-US" sz="3200" b="1" i="1" dirty="0"/>
                    </a:p>
                  </a:txBody>
                  <a:tcPr marL="68580" marR="68580" marT="34290" marB="34290"/>
                </a:tc>
                <a:tc>
                  <a:txBody>
                    <a:bodyPr/>
                    <a:lstStyle/>
                    <a:p>
                      <a:r>
                        <a:rPr lang="en-US" sz="3200" b="1" i="1" dirty="0">
                          <a:hlinkClick r:id="rId5"/>
                        </a:rPr>
                        <a:t>230-197</a:t>
                      </a:r>
                      <a:endParaRPr lang="en-US" sz="3200" b="1" i="1" dirty="0"/>
                    </a:p>
                  </a:txBody>
                  <a:tcPr marL="68580" marR="68580" marT="34290" marB="34290"/>
                </a:tc>
                <a:tc>
                  <a:txBody>
                    <a:bodyPr/>
                    <a:lstStyle/>
                    <a:p>
                      <a:r>
                        <a:rPr lang="en-US" sz="3200" b="1" i="1" dirty="0">
                          <a:hlinkClick r:id="rId6"/>
                        </a:rPr>
                        <a:t>48-52 </a:t>
                      </a:r>
                      <a:endParaRPr lang="en-US" sz="3200" b="1" i="1" dirty="0"/>
                    </a:p>
                    <a:p>
                      <a:r>
                        <a:rPr lang="en-US" sz="2400" b="1" i="1" dirty="0"/>
                        <a:t>(Party Line vote)</a:t>
                      </a:r>
                      <a:endParaRPr lang="en-US" sz="3200" b="1" i="1" dirty="0"/>
                    </a:p>
                  </a:txBody>
                  <a:tcPr marL="68580" marR="68580" marT="34290" marB="34290"/>
                </a:tc>
                <a:extLst>
                  <a:ext uri="{0D108BD9-81ED-4DB2-BD59-A6C34878D82A}">
                    <a16:rowId xmlns:a16="http://schemas.microsoft.com/office/drawing/2014/main" val="1037087938"/>
                  </a:ext>
                </a:extLst>
              </a:tr>
              <a:tr h="1510589">
                <a:tc>
                  <a:txBody>
                    <a:bodyPr/>
                    <a:lstStyle/>
                    <a:p>
                      <a:r>
                        <a:rPr lang="en-US" sz="3200" b="1" i="1" dirty="0">
                          <a:hlinkClick r:id="rId4"/>
                        </a:rPr>
                        <a:t>Obstruction of Congress</a:t>
                      </a:r>
                      <a:endParaRPr lang="en-US" sz="3200" b="1" i="1" dirty="0"/>
                    </a:p>
                  </a:txBody>
                  <a:tcPr marL="68580" marR="68580" marT="34290" marB="34290"/>
                </a:tc>
                <a:tc>
                  <a:txBody>
                    <a:bodyPr/>
                    <a:lstStyle/>
                    <a:p>
                      <a:r>
                        <a:rPr lang="en-US" sz="3200" b="1" i="1" dirty="0">
                          <a:hlinkClick r:id="rId7"/>
                        </a:rPr>
                        <a:t>229-198</a:t>
                      </a:r>
                      <a:endParaRPr lang="en-US" sz="3200" b="1" i="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1" dirty="0">
                          <a:hlinkClick r:id="rId8"/>
                        </a:rPr>
                        <a:t>47- 53 </a:t>
                      </a:r>
                      <a:endParaRPr lang="en-US" sz="3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a:t>(one Republican voted guilty, Mitt Romney</a:t>
                      </a:r>
                      <a:r>
                        <a:rPr lang="en-US" sz="2400" b="1" i="1" baseline="0" dirty="0"/>
                        <a:t> (UT)</a:t>
                      </a:r>
                      <a:endParaRPr lang="en-US" sz="2400" b="1" i="1" dirty="0"/>
                    </a:p>
                  </a:txBody>
                  <a:tcPr marL="68580" marR="68580" marT="34290" marB="34290"/>
                </a:tc>
                <a:extLst>
                  <a:ext uri="{0D108BD9-81ED-4DB2-BD59-A6C34878D82A}">
                    <a16:rowId xmlns:a16="http://schemas.microsoft.com/office/drawing/2014/main" val="1152363168"/>
                  </a:ext>
                </a:extLst>
              </a:tr>
            </a:tbl>
          </a:graphicData>
        </a:graphic>
      </p:graphicFrame>
    </p:spTree>
    <p:extLst>
      <p:ext uri="{BB962C8B-B14F-4D97-AF65-F5344CB8AC3E}">
        <p14:creationId xmlns:p14="http://schemas.microsoft.com/office/powerpoint/2010/main" val="2327691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46297-B196-419A-8AC3-940CA6CCD29F}"/>
              </a:ext>
            </a:extLst>
          </p:cNvPr>
          <p:cNvSpPr>
            <a:spLocks noGrp="1"/>
          </p:cNvSpPr>
          <p:nvPr>
            <p:ph type="title"/>
          </p:nvPr>
        </p:nvSpPr>
        <p:spPr>
          <a:xfrm>
            <a:off x="328342" y="357924"/>
            <a:ext cx="7886700" cy="508775"/>
          </a:xfrm>
        </p:spPr>
        <p:txBody>
          <a:bodyPr>
            <a:normAutofit fontScale="90000"/>
          </a:bodyPr>
          <a:lstStyle/>
          <a:p>
            <a:r>
              <a:rPr lang="en-US" b="1" dirty="0">
                <a:latin typeface="Arial Black" panose="020B0A04020102020204" pitchFamily="34" charset="0"/>
              </a:rPr>
              <a:t>Trump Response</a:t>
            </a:r>
          </a:p>
        </p:txBody>
      </p:sp>
      <p:sp>
        <p:nvSpPr>
          <p:cNvPr id="3" name="Content Placeholder 2">
            <a:extLst>
              <a:ext uri="{FF2B5EF4-FFF2-40B4-BE49-F238E27FC236}">
                <a16:creationId xmlns:a16="http://schemas.microsoft.com/office/drawing/2014/main" id="{263C8CA3-6D3F-45F3-B514-AA64920DF221}"/>
              </a:ext>
            </a:extLst>
          </p:cNvPr>
          <p:cNvSpPr>
            <a:spLocks noGrp="1"/>
          </p:cNvSpPr>
          <p:nvPr>
            <p:ph idx="1"/>
          </p:nvPr>
        </p:nvSpPr>
        <p:spPr>
          <a:xfrm>
            <a:off x="239358" y="1373410"/>
            <a:ext cx="8665285" cy="5000885"/>
          </a:xfrm>
        </p:spPr>
        <p:txBody>
          <a:bodyPr/>
          <a:lstStyle/>
          <a:p>
            <a:r>
              <a:rPr lang="en-US" b="1" dirty="0"/>
              <a:t>Refusal to allow witness testimony</a:t>
            </a:r>
          </a:p>
          <a:p>
            <a:r>
              <a:rPr lang="en-US" b="1" dirty="0">
                <a:hlinkClick r:id="rId3"/>
              </a:rPr>
              <a:t>Refusal to turn over documents</a:t>
            </a:r>
            <a:endParaRPr lang="en-US" b="1" dirty="0"/>
          </a:p>
        </p:txBody>
      </p:sp>
      <p:pic>
        <p:nvPicPr>
          <p:cNvPr id="5" name="Picture 4">
            <a:extLst>
              <a:ext uri="{FF2B5EF4-FFF2-40B4-BE49-F238E27FC236}">
                <a16:creationId xmlns:a16="http://schemas.microsoft.com/office/drawing/2014/main" id="{505B9099-2F1F-470D-81B0-0628E78318E3}"/>
              </a:ext>
            </a:extLst>
          </p:cNvPr>
          <p:cNvPicPr>
            <a:picLocks noChangeAspect="1"/>
          </p:cNvPicPr>
          <p:nvPr/>
        </p:nvPicPr>
        <p:blipFill>
          <a:blip r:embed="rId4"/>
          <a:stretch>
            <a:fillRect/>
          </a:stretch>
        </p:blipFill>
        <p:spPr>
          <a:xfrm>
            <a:off x="4572001" y="2637182"/>
            <a:ext cx="3944039" cy="3485321"/>
          </a:xfrm>
          <a:prstGeom prst="rect">
            <a:avLst/>
          </a:prstGeom>
        </p:spPr>
      </p:pic>
      <p:pic>
        <p:nvPicPr>
          <p:cNvPr id="6" name="Picture 5">
            <a:extLst>
              <a:ext uri="{FF2B5EF4-FFF2-40B4-BE49-F238E27FC236}">
                <a16:creationId xmlns:a16="http://schemas.microsoft.com/office/drawing/2014/main" id="{7473E092-BC17-4157-8143-32DB3EA8DCBA}"/>
              </a:ext>
            </a:extLst>
          </p:cNvPr>
          <p:cNvPicPr>
            <a:picLocks noChangeAspect="1"/>
          </p:cNvPicPr>
          <p:nvPr/>
        </p:nvPicPr>
        <p:blipFill>
          <a:blip r:embed="rId5"/>
          <a:stretch>
            <a:fillRect/>
          </a:stretch>
        </p:blipFill>
        <p:spPr>
          <a:xfrm>
            <a:off x="298525" y="2902226"/>
            <a:ext cx="3892475" cy="3061252"/>
          </a:xfrm>
          <a:prstGeom prst="rect">
            <a:avLst/>
          </a:prstGeom>
        </p:spPr>
      </p:pic>
    </p:spTree>
    <p:extLst>
      <p:ext uri="{BB962C8B-B14F-4D97-AF65-F5344CB8AC3E}">
        <p14:creationId xmlns:p14="http://schemas.microsoft.com/office/powerpoint/2010/main" val="2415004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330" y="365126"/>
            <a:ext cx="8025020" cy="1325563"/>
          </a:xfrm>
        </p:spPr>
        <p:txBody>
          <a:bodyPr/>
          <a:lstStyle/>
          <a:p>
            <a:r>
              <a:rPr lang="en-US" dirty="0">
                <a:latin typeface="Arial Black" panose="020B0A04020102020204" pitchFamily="34" charset="0"/>
              </a:rPr>
              <a:t>Senate Finds Trump Not Guilty</a:t>
            </a:r>
          </a:p>
        </p:txBody>
      </p:sp>
      <p:sp>
        <p:nvSpPr>
          <p:cNvPr id="3" name="Content Placeholder 2"/>
          <p:cNvSpPr>
            <a:spLocks noGrp="1"/>
          </p:cNvSpPr>
          <p:nvPr>
            <p:ph idx="1"/>
          </p:nvPr>
        </p:nvSpPr>
        <p:spPr>
          <a:xfrm>
            <a:off x="193638" y="2027144"/>
            <a:ext cx="8762103" cy="3880821"/>
          </a:xfrm>
        </p:spPr>
        <p:txBody>
          <a:bodyPr/>
          <a:lstStyle/>
          <a:p>
            <a:pPr marL="0" indent="0">
              <a:buNone/>
            </a:pPr>
            <a:r>
              <a:rPr lang="en-US" dirty="0"/>
              <a:t>Party line votes except for Mitt Romney voting guilty on Abuse of Power charge</a:t>
            </a:r>
          </a:p>
        </p:txBody>
      </p:sp>
      <p:pic>
        <p:nvPicPr>
          <p:cNvPr id="4" name="Picture 3"/>
          <p:cNvPicPr>
            <a:picLocks noChangeAspect="1"/>
          </p:cNvPicPr>
          <p:nvPr/>
        </p:nvPicPr>
        <p:blipFill>
          <a:blip r:embed="rId3"/>
          <a:stretch>
            <a:fillRect/>
          </a:stretch>
        </p:blipFill>
        <p:spPr>
          <a:xfrm>
            <a:off x="193638" y="3327514"/>
            <a:ext cx="4544097" cy="3075342"/>
          </a:xfrm>
          <a:prstGeom prst="rect">
            <a:avLst/>
          </a:prstGeom>
        </p:spPr>
      </p:pic>
      <p:pic>
        <p:nvPicPr>
          <p:cNvPr id="5" name="Picture 4"/>
          <p:cNvPicPr>
            <a:picLocks noChangeAspect="1"/>
          </p:cNvPicPr>
          <p:nvPr/>
        </p:nvPicPr>
        <p:blipFill>
          <a:blip r:embed="rId4"/>
          <a:stretch>
            <a:fillRect/>
          </a:stretch>
        </p:blipFill>
        <p:spPr>
          <a:xfrm>
            <a:off x="5170024" y="2782957"/>
            <a:ext cx="3558092" cy="3619899"/>
          </a:xfrm>
          <a:prstGeom prst="rect">
            <a:avLst/>
          </a:prstGeom>
        </p:spPr>
      </p:pic>
    </p:spTree>
    <p:extLst>
      <p:ext uri="{BB962C8B-B14F-4D97-AF65-F5344CB8AC3E}">
        <p14:creationId xmlns:p14="http://schemas.microsoft.com/office/powerpoint/2010/main" val="4082876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365126"/>
            <a:ext cx="8229600" cy="1325563"/>
          </a:xfrm>
        </p:spPr>
        <p:txBody>
          <a:bodyPr>
            <a:normAutofit fontScale="90000"/>
          </a:bodyPr>
          <a:lstStyle/>
          <a:p>
            <a:r>
              <a:rPr lang="en-US" dirty="0">
                <a:latin typeface="Arial Black" panose="020B0A04020102020204" pitchFamily="34" charset="0"/>
              </a:rPr>
              <a:t>Second Impeachment:</a:t>
            </a:r>
            <a:br>
              <a:rPr lang="en-US" dirty="0">
                <a:latin typeface="Arial Black" panose="020B0A04020102020204" pitchFamily="34" charset="0"/>
              </a:rPr>
            </a:br>
            <a:r>
              <a:rPr lang="en-US" dirty="0">
                <a:latin typeface="Arial Black" panose="020B0A04020102020204" pitchFamily="34" charset="0"/>
              </a:rPr>
              <a:t>Incitement of Insurrection</a:t>
            </a:r>
          </a:p>
        </p:txBody>
      </p:sp>
      <p:pic>
        <p:nvPicPr>
          <p:cNvPr id="4" name="Content Placeholder 3"/>
          <p:cNvPicPr>
            <a:picLocks noGrp="1" noChangeAspect="1"/>
          </p:cNvPicPr>
          <p:nvPr>
            <p:ph idx="1"/>
          </p:nvPr>
        </p:nvPicPr>
        <p:blipFill>
          <a:blip r:embed="rId3"/>
          <a:stretch>
            <a:fillRect/>
          </a:stretch>
        </p:blipFill>
        <p:spPr>
          <a:xfrm>
            <a:off x="285750" y="2389130"/>
            <a:ext cx="4286250" cy="2857500"/>
          </a:xfrm>
          <a:prstGeom prst="rect">
            <a:avLst/>
          </a:prstGeom>
        </p:spPr>
      </p:pic>
      <p:pic>
        <p:nvPicPr>
          <p:cNvPr id="5" name="Picture 4"/>
          <p:cNvPicPr>
            <a:picLocks noChangeAspect="1"/>
          </p:cNvPicPr>
          <p:nvPr/>
        </p:nvPicPr>
        <p:blipFill>
          <a:blip r:embed="rId4"/>
          <a:stretch>
            <a:fillRect/>
          </a:stretch>
        </p:blipFill>
        <p:spPr>
          <a:xfrm>
            <a:off x="5139466" y="2389130"/>
            <a:ext cx="3784003" cy="2857500"/>
          </a:xfrm>
          <a:prstGeom prst="rect">
            <a:avLst/>
          </a:prstGeom>
        </p:spPr>
      </p:pic>
    </p:spTree>
    <p:extLst>
      <p:ext uri="{BB962C8B-B14F-4D97-AF65-F5344CB8AC3E}">
        <p14:creationId xmlns:p14="http://schemas.microsoft.com/office/powerpoint/2010/main" val="768619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327" y="417442"/>
            <a:ext cx="8273303" cy="999877"/>
          </a:xfrm>
        </p:spPr>
        <p:txBody>
          <a:bodyPr>
            <a:normAutofit/>
          </a:bodyPr>
          <a:lstStyle/>
          <a:p>
            <a:r>
              <a:rPr lang="en-US" sz="3000" dirty="0">
                <a:latin typeface="Arial Black" panose="020B0A04020102020204" pitchFamily="34" charset="0"/>
              </a:rPr>
              <a:t>Second Impeachment</a:t>
            </a:r>
            <a:br>
              <a:rPr lang="en-US" sz="3000" dirty="0">
                <a:latin typeface="Arial Black" panose="020B0A04020102020204" pitchFamily="34" charset="0"/>
              </a:rPr>
            </a:br>
            <a:r>
              <a:rPr lang="en-US" sz="2000" dirty="0">
                <a:latin typeface="Arial Black" panose="020B0A04020102020204" pitchFamily="34" charset="0"/>
              </a:rPr>
              <a:t>(Reference)</a:t>
            </a:r>
            <a:endParaRPr lang="en-US" sz="3000" dirty="0">
              <a:latin typeface="Arial Black" panose="020B0A040201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6547892"/>
              </p:ext>
            </p:extLst>
          </p:nvPr>
        </p:nvGraphicFramePr>
        <p:xfrm>
          <a:off x="314661" y="2017817"/>
          <a:ext cx="8576535" cy="4422740"/>
        </p:xfrm>
        <a:graphic>
          <a:graphicData uri="http://schemas.openxmlformats.org/drawingml/2006/table">
            <a:tbl>
              <a:tblPr firstRow="1" bandRow="1">
                <a:tableStyleId>{5C22544A-7EE6-4342-B048-85BDC9FD1C3A}</a:tableStyleId>
              </a:tblPr>
              <a:tblGrid>
                <a:gridCol w="2259107">
                  <a:extLst>
                    <a:ext uri="{9D8B030D-6E8A-4147-A177-3AD203B41FA5}">
                      <a16:colId xmlns:a16="http://schemas.microsoft.com/office/drawing/2014/main" val="226960207"/>
                    </a:ext>
                  </a:extLst>
                </a:gridCol>
                <a:gridCol w="2146151">
                  <a:extLst>
                    <a:ext uri="{9D8B030D-6E8A-4147-A177-3AD203B41FA5}">
                      <a16:colId xmlns:a16="http://schemas.microsoft.com/office/drawing/2014/main" val="3197178639"/>
                    </a:ext>
                  </a:extLst>
                </a:gridCol>
                <a:gridCol w="4171277">
                  <a:extLst>
                    <a:ext uri="{9D8B030D-6E8A-4147-A177-3AD203B41FA5}">
                      <a16:colId xmlns:a16="http://schemas.microsoft.com/office/drawing/2014/main" val="780574473"/>
                    </a:ext>
                  </a:extLst>
                </a:gridCol>
              </a:tblGrid>
              <a:tr h="503451">
                <a:tc>
                  <a:txBody>
                    <a:bodyPr/>
                    <a:lstStyle/>
                    <a:p>
                      <a:endParaRPr lang="en-US" sz="1100" dirty="0"/>
                    </a:p>
                  </a:txBody>
                  <a:tcPr marL="68580" marR="68580" marT="34290" marB="34290"/>
                </a:tc>
                <a:tc>
                  <a:txBody>
                    <a:bodyPr/>
                    <a:lstStyle/>
                    <a:p>
                      <a:r>
                        <a:rPr lang="en-US" sz="1200" dirty="0">
                          <a:latin typeface="Arial Black" panose="020B0A04020102020204" pitchFamily="34" charset="0"/>
                        </a:rPr>
                        <a:t>House (brings</a:t>
                      </a:r>
                      <a:r>
                        <a:rPr lang="en-US" sz="1200" baseline="0" dirty="0">
                          <a:latin typeface="Arial Black" panose="020B0A04020102020204" pitchFamily="34" charset="0"/>
                        </a:rPr>
                        <a:t> charges)</a:t>
                      </a:r>
                      <a:endParaRPr lang="en-US" sz="1200" dirty="0">
                        <a:latin typeface="Arial Black" panose="020B0A04020102020204" pitchFamily="34" charset="0"/>
                      </a:endParaRPr>
                    </a:p>
                  </a:txBody>
                  <a:tcPr marL="68580" marR="68580" marT="34290" marB="34290"/>
                </a:tc>
                <a:tc>
                  <a:txBody>
                    <a:bodyPr/>
                    <a:lstStyle/>
                    <a:p>
                      <a:r>
                        <a:rPr lang="en-US" sz="1200" dirty="0">
                          <a:latin typeface="Arial Black" panose="020B0A04020102020204" pitchFamily="34" charset="0"/>
                        </a:rPr>
                        <a:t>Senate </a:t>
                      </a:r>
                      <a:r>
                        <a:rPr lang="en-US" sz="1200" i="1" dirty="0">
                          <a:latin typeface="Arial Black" panose="020B0A04020102020204" pitchFamily="34" charset="0"/>
                        </a:rPr>
                        <a:t>(requires 2/3 for conviction)</a:t>
                      </a:r>
                      <a:endParaRPr lang="en-US" sz="1200" dirty="0">
                        <a:latin typeface="Arial Black" panose="020B0A04020102020204" pitchFamily="34" charset="0"/>
                      </a:endParaRPr>
                    </a:p>
                  </a:txBody>
                  <a:tcPr marL="68580" marR="68580" marT="34290" marB="34290"/>
                </a:tc>
                <a:extLst>
                  <a:ext uri="{0D108BD9-81ED-4DB2-BD59-A6C34878D82A}">
                    <a16:rowId xmlns:a16="http://schemas.microsoft.com/office/drawing/2014/main" val="2253564036"/>
                  </a:ext>
                </a:extLst>
              </a:tr>
              <a:tr h="1044880">
                <a:tc>
                  <a:txBody>
                    <a:bodyPr/>
                    <a:lstStyle/>
                    <a:p>
                      <a:r>
                        <a:rPr lang="en-US" sz="2100" dirty="0">
                          <a:latin typeface="Arial Black" panose="020B0A04020102020204" pitchFamily="34" charset="0"/>
                          <a:hlinkClick r:id="rId3"/>
                        </a:rPr>
                        <a:t>Second Impeachment</a:t>
                      </a:r>
                      <a:endParaRPr lang="en-US" sz="2100" dirty="0">
                        <a:latin typeface="Arial Black" panose="020B0A04020102020204" pitchFamily="34" charset="0"/>
                      </a:endParaRPr>
                    </a:p>
                  </a:txBody>
                  <a:tcPr marL="68580" marR="68580" marT="34290" marB="34290"/>
                </a:tc>
                <a:tc>
                  <a:txBody>
                    <a:bodyPr/>
                    <a:lstStyle/>
                    <a:p>
                      <a:r>
                        <a:rPr lang="en-US" sz="2100" b="0" i="0" kern="1200" dirty="0">
                          <a:solidFill>
                            <a:schemeClr val="dk1"/>
                          </a:solidFill>
                          <a:effectLst/>
                          <a:latin typeface="+mn-lt"/>
                          <a:ea typeface="+mn-ea"/>
                          <a:cs typeface="+mn-cs"/>
                        </a:rPr>
                        <a:t> January 13, 2021</a:t>
                      </a:r>
                      <a:endParaRPr lang="en-US" sz="2100" dirty="0"/>
                    </a:p>
                  </a:txBody>
                  <a:tcPr marL="68580" marR="68580" marT="34290" marB="34290"/>
                </a:tc>
                <a:tc>
                  <a:txBody>
                    <a:bodyPr/>
                    <a:lstStyle/>
                    <a:p>
                      <a:r>
                        <a:rPr lang="en-US" sz="2100" b="0" i="0" kern="1200" dirty="0">
                          <a:solidFill>
                            <a:schemeClr val="dk1"/>
                          </a:solidFill>
                          <a:effectLst/>
                          <a:latin typeface="+mn-lt"/>
                          <a:ea typeface="+mn-ea"/>
                          <a:cs typeface="+mn-cs"/>
                        </a:rPr>
                        <a:t> February 13, 2021</a:t>
                      </a:r>
                      <a:endParaRPr lang="en-US" sz="2100" dirty="0"/>
                    </a:p>
                  </a:txBody>
                  <a:tcPr marL="68580" marR="68580" marT="34290" marB="34290"/>
                </a:tc>
                <a:extLst>
                  <a:ext uri="{0D108BD9-81ED-4DB2-BD59-A6C34878D82A}">
                    <a16:rowId xmlns:a16="http://schemas.microsoft.com/office/drawing/2014/main" val="2869151923"/>
                  </a:ext>
                </a:extLst>
              </a:tr>
              <a:tr h="2874409">
                <a:tc>
                  <a:txBody>
                    <a:bodyPr/>
                    <a:lstStyle/>
                    <a:p>
                      <a:r>
                        <a:rPr lang="en-US" sz="2400" b="0" i="1" dirty="0">
                          <a:latin typeface="+mn-lt"/>
                          <a:hlinkClick r:id="rId4"/>
                        </a:rPr>
                        <a:t>Incitement</a:t>
                      </a:r>
                      <a:r>
                        <a:rPr lang="en-US" sz="2400" b="0" i="1" baseline="0" dirty="0">
                          <a:latin typeface="+mn-lt"/>
                          <a:hlinkClick r:id="rId4"/>
                        </a:rPr>
                        <a:t> of Insurrection</a:t>
                      </a:r>
                      <a:endParaRPr lang="en-US" sz="2400" b="0" i="1" dirty="0">
                        <a:latin typeface="+mn-lt"/>
                      </a:endParaRPr>
                    </a:p>
                  </a:txBody>
                  <a:tcPr marL="68580" marR="68580" marT="34290" marB="34290"/>
                </a:tc>
                <a:tc>
                  <a:txBody>
                    <a:bodyPr/>
                    <a:lstStyle/>
                    <a:p>
                      <a:r>
                        <a:rPr lang="en-US" sz="2400" i="1" dirty="0">
                          <a:hlinkClick r:id="rId5"/>
                        </a:rPr>
                        <a:t>232-197</a:t>
                      </a:r>
                      <a:endParaRPr lang="en-US" sz="2400" i="1" dirty="0"/>
                    </a:p>
                    <a:p>
                      <a:r>
                        <a:rPr lang="en-US" sz="1800" i="1" dirty="0"/>
                        <a:t>Ten</a:t>
                      </a:r>
                      <a:r>
                        <a:rPr lang="en-US" sz="1800" i="1" baseline="0" dirty="0"/>
                        <a:t> Republicans voted for charges</a:t>
                      </a:r>
                      <a:endParaRPr lang="en-US" sz="1800" i="1" dirty="0"/>
                    </a:p>
                  </a:txBody>
                  <a:tcPr marL="68580" marR="68580" marT="34290" marB="34290"/>
                </a:tc>
                <a:tc>
                  <a:txBody>
                    <a:bodyPr/>
                    <a:lstStyle/>
                    <a:p>
                      <a:r>
                        <a:rPr lang="en-US" sz="2400" i="1" dirty="0">
                          <a:hlinkClick r:id="rId6"/>
                        </a:rPr>
                        <a:t>57-43</a:t>
                      </a:r>
                      <a:endParaRPr lang="en-US" sz="2400" i="1" dirty="0"/>
                    </a:p>
                    <a:p>
                      <a:r>
                        <a:rPr lang="en-US" sz="1800" i="1" dirty="0"/>
                        <a:t>Seven Republicans</a:t>
                      </a:r>
                      <a:r>
                        <a:rPr lang="en-US" sz="1800" i="1" baseline="0" dirty="0"/>
                        <a:t> voted guilty</a:t>
                      </a:r>
                    </a:p>
                    <a:p>
                      <a:r>
                        <a:rPr lang="en-US" sz="1800" i="1" baseline="0" dirty="0"/>
                        <a:t>(Richard Burr (NC), Bill Cassidy (LA), Susan Collins (ME), Lisa Murkowski (AK), Mitt Romney (UT), Ben </a:t>
                      </a:r>
                      <a:r>
                        <a:rPr lang="en-US" sz="1800" i="1" baseline="0" dirty="0" err="1"/>
                        <a:t>Sasse</a:t>
                      </a:r>
                      <a:r>
                        <a:rPr lang="en-US" sz="1800" i="1" baseline="0" dirty="0"/>
                        <a:t> (NE), Pat </a:t>
                      </a:r>
                      <a:r>
                        <a:rPr lang="en-US" sz="1800" i="1" baseline="0" dirty="0" err="1"/>
                        <a:t>Toomay</a:t>
                      </a:r>
                      <a:r>
                        <a:rPr lang="en-US" sz="1800" i="1" baseline="0" dirty="0"/>
                        <a:t> (PA))</a:t>
                      </a:r>
                    </a:p>
                    <a:p>
                      <a:endParaRPr lang="en-US" sz="2400" i="1" dirty="0"/>
                    </a:p>
                  </a:txBody>
                  <a:tcPr marL="68580" marR="68580" marT="34290" marB="34290"/>
                </a:tc>
                <a:extLst>
                  <a:ext uri="{0D108BD9-81ED-4DB2-BD59-A6C34878D82A}">
                    <a16:rowId xmlns:a16="http://schemas.microsoft.com/office/drawing/2014/main" val="2605511920"/>
                  </a:ext>
                </a:extLst>
              </a:tr>
            </a:tbl>
          </a:graphicData>
        </a:graphic>
      </p:graphicFrame>
    </p:spTree>
    <p:extLst>
      <p:ext uri="{BB962C8B-B14F-4D97-AF65-F5344CB8AC3E}">
        <p14:creationId xmlns:p14="http://schemas.microsoft.com/office/powerpoint/2010/main" val="742904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05AC-E8C0-40E9-9C95-8DBBD8BE85E6}"/>
              </a:ext>
            </a:extLst>
          </p:cNvPr>
          <p:cNvSpPr>
            <a:spLocks noGrp="1"/>
          </p:cNvSpPr>
          <p:nvPr>
            <p:ph type="title"/>
          </p:nvPr>
        </p:nvSpPr>
        <p:spPr>
          <a:xfrm>
            <a:off x="628650" y="365127"/>
            <a:ext cx="7886700" cy="803274"/>
          </a:xfrm>
        </p:spPr>
        <p:txBody>
          <a:bodyPr/>
          <a:lstStyle/>
          <a:p>
            <a:r>
              <a:rPr lang="en-US" dirty="0">
                <a:solidFill>
                  <a:schemeClr val="bg1"/>
                </a:solidFill>
                <a:latin typeface="Arial Black" panose="020B0A04020102020204" pitchFamily="34" charset="0"/>
              </a:rPr>
              <a:t>“Demagogue”</a:t>
            </a:r>
          </a:p>
        </p:txBody>
      </p:sp>
      <p:sp>
        <p:nvSpPr>
          <p:cNvPr id="3" name="Content Placeholder 2">
            <a:extLst>
              <a:ext uri="{FF2B5EF4-FFF2-40B4-BE49-F238E27FC236}">
                <a16:creationId xmlns:a16="http://schemas.microsoft.com/office/drawing/2014/main" id="{248E16E0-8005-4EA1-BF03-21A5C324F034}"/>
              </a:ext>
            </a:extLst>
          </p:cNvPr>
          <p:cNvSpPr>
            <a:spLocks noGrp="1"/>
          </p:cNvSpPr>
          <p:nvPr>
            <p:ph idx="1"/>
          </p:nvPr>
        </p:nvSpPr>
        <p:spPr>
          <a:xfrm>
            <a:off x="628650" y="1333500"/>
            <a:ext cx="7886700" cy="5295900"/>
          </a:xfrm>
        </p:spPr>
        <p:txBody>
          <a:bodyPr>
            <a:normAutofit/>
          </a:bodyPr>
          <a:lstStyle/>
          <a:p>
            <a:pPr marL="0" indent="0">
              <a:buNone/>
            </a:pPr>
            <a:r>
              <a:rPr lang="en-US" dirty="0">
                <a:solidFill>
                  <a:schemeClr val="bg1"/>
                </a:solidFill>
                <a:latin typeface="Arial Black" panose="020B0A04020102020204" pitchFamily="34" charset="0"/>
              </a:rPr>
              <a:t>Gains support by</a:t>
            </a:r>
          </a:p>
          <a:p>
            <a:r>
              <a:rPr lang="en-US" dirty="0">
                <a:solidFill>
                  <a:schemeClr val="bg1"/>
                </a:solidFill>
                <a:latin typeface="Arial Black" panose="020B0A04020102020204" pitchFamily="34" charset="0"/>
              </a:rPr>
              <a:t>Blaming elites</a:t>
            </a:r>
          </a:p>
          <a:p>
            <a:r>
              <a:rPr lang="en-US" dirty="0">
                <a:solidFill>
                  <a:schemeClr val="bg1"/>
                </a:solidFill>
                <a:latin typeface="Arial Black" panose="020B0A04020102020204" pitchFamily="34" charset="0"/>
              </a:rPr>
              <a:t>Blaming certain groups in society (scapegoats)</a:t>
            </a:r>
          </a:p>
          <a:p>
            <a:r>
              <a:rPr lang="en-US" dirty="0">
                <a:solidFill>
                  <a:schemeClr val="bg1"/>
                </a:solidFill>
                <a:latin typeface="Arial Black" panose="020B0A04020102020204" pitchFamily="34" charset="0"/>
              </a:rPr>
              <a:t>Blaming institutions</a:t>
            </a:r>
          </a:p>
          <a:p>
            <a:r>
              <a:rPr lang="en-US" dirty="0">
                <a:solidFill>
                  <a:schemeClr val="bg1"/>
                </a:solidFill>
                <a:latin typeface="Arial Black" panose="020B0A04020102020204" pitchFamily="34" charset="0"/>
              </a:rPr>
              <a:t>Claiming to defend All of “us” from “them”</a:t>
            </a:r>
          </a:p>
          <a:p>
            <a:r>
              <a:rPr lang="en-US" dirty="0">
                <a:solidFill>
                  <a:schemeClr val="bg1"/>
                </a:solidFill>
                <a:latin typeface="Arial Black" panose="020B0A04020102020204" pitchFamily="34" charset="0"/>
              </a:rPr>
              <a:t>Claiming that only I can be trusted</a:t>
            </a:r>
          </a:p>
          <a:p>
            <a:r>
              <a:rPr lang="en-US" dirty="0">
                <a:solidFill>
                  <a:schemeClr val="bg1"/>
                </a:solidFill>
                <a:latin typeface="Arial Black" panose="020B0A04020102020204" pitchFamily="34" charset="0"/>
              </a:rPr>
              <a:t>Creating “Alternative Reality Bubble” (Charlie Sykes)</a:t>
            </a:r>
          </a:p>
          <a:p>
            <a:r>
              <a:rPr lang="en-US" dirty="0">
                <a:solidFill>
                  <a:schemeClr val="bg1"/>
                </a:solidFill>
                <a:latin typeface="Arial Black" panose="020B0A04020102020204" pitchFamily="34" charset="0"/>
              </a:rPr>
              <a:t>Using disinformation campaign</a:t>
            </a:r>
          </a:p>
        </p:txBody>
      </p:sp>
    </p:spTree>
    <p:extLst>
      <p:ext uri="{BB962C8B-B14F-4D97-AF65-F5344CB8AC3E}">
        <p14:creationId xmlns:p14="http://schemas.microsoft.com/office/powerpoint/2010/main" val="3127168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617AD2-89E9-4E9B-93E7-95C14DC6B06A}"/>
              </a:ext>
            </a:extLst>
          </p:cNvPr>
          <p:cNvSpPr>
            <a:spLocks noGrp="1"/>
          </p:cNvSpPr>
          <p:nvPr>
            <p:ph type="title"/>
          </p:nvPr>
        </p:nvSpPr>
        <p:spPr>
          <a:xfrm>
            <a:off x="433667" y="402224"/>
            <a:ext cx="7886700" cy="450775"/>
          </a:xfrm>
        </p:spPr>
        <p:txBody>
          <a:bodyPr>
            <a:normAutofit fontScale="90000"/>
          </a:bodyPr>
          <a:lstStyle/>
          <a:p>
            <a:endParaRPr lang="en-US" dirty="0"/>
          </a:p>
        </p:txBody>
      </p:sp>
      <p:pic>
        <p:nvPicPr>
          <p:cNvPr id="3" name="Content Placeholder 2"/>
          <p:cNvPicPr>
            <a:picLocks noGrp="1" noChangeAspect="1"/>
          </p:cNvPicPr>
          <p:nvPr>
            <p:ph idx="1"/>
          </p:nvPr>
        </p:nvPicPr>
        <p:blipFill>
          <a:blip r:embed="rId3"/>
          <a:stretch>
            <a:fillRect/>
          </a:stretch>
        </p:blipFill>
        <p:spPr>
          <a:xfrm>
            <a:off x="619197" y="1616766"/>
            <a:ext cx="7886700" cy="4731026"/>
          </a:xfrm>
          <a:prstGeom prst="rect">
            <a:avLst/>
          </a:prstGeom>
        </p:spPr>
      </p:pic>
    </p:spTree>
    <p:extLst>
      <p:ext uri="{BB962C8B-B14F-4D97-AF65-F5344CB8AC3E}">
        <p14:creationId xmlns:p14="http://schemas.microsoft.com/office/powerpoint/2010/main" val="1837400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rial Black" panose="020B0A04020102020204" pitchFamily="34" charset="0"/>
              </a:rPr>
              <a:t>Trump Job Approval 2021</a:t>
            </a:r>
          </a:p>
        </p:txBody>
      </p:sp>
      <p:pic>
        <p:nvPicPr>
          <p:cNvPr id="4" name="Content Placeholder 3"/>
          <p:cNvPicPr>
            <a:picLocks noGrp="1" noChangeAspect="1"/>
          </p:cNvPicPr>
          <p:nvPr>
            <p:ph idx="1"/>
          </p:nvPr>
        </p:nvPicPr>
        <p:blipFill>
          <a:blip r:embed="rId3"/>
          <a:stretch>
            <a:fillRect/>
          </a:stretch>
        </p:blipFill>
        <p:spPr>
          <a:xfrm>
            <a:off x="540572" y="1974574"/>
            <a:ext cx="7974778" cy="4412974"/>
          </a:xfrm>
          <a:prstGeom prst="rect">
            <a:avLst/>
          </a:prstGeom>
        </p:spPr>
      </p:pic>
    </p:spTree>
    <p:extLst>
      <p:ext uri="{BB962C8B-B14F-4D97-AF65-F5344CB8AC3E}">
        <p14:creationId xmlns:p14="http://schemas.microsoft.com/office/powerpoint/2010/main" val="2560443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01065"/>
          </a:xfrm>
        </p:spPr>
        <p:txBody>
          <a:bodyPr/>
          <a:lstStyle/>
          <a:p>
            <a:r>
              <a:rPr lang="en-US" dirty="0"/>
              <a:t>2020 Election</a:t>
            </a:r>
          </a:p>
        </p:txBody>
      </p:sp>
      <p:pic>
        <p:nvPicPr>
          <p:cNvPr id="4" name="Content Placeholder 3"/>
          <p:cNvPicPr>
            <a:picLocks noGrp="1" noChangeAspect="1"/>
          </p:cNvPicPr>
          <p:nvPr>
            <p:ph idx="1"/>
          </p:nvPr>
        </p:nvPicPr>
        <p:blipFill rotWithShape="1">
          <a:blip r:embed="rId3"/>
          <a:srcRect t="18863" r="49341"/>
          <a:stretch/>
        </p:blipFill>
        <p:spPr>
          <a:xfrm>
            <a:off x="552864" y="1444487"/>
            <a:ext cx="8038272" cy="4837044"/>
          </a:xfrm>
          <a:prstGeom prst="rect">
            <a:avLst/>
          </a:prstGeom>
        </p:spPr>
      </p:pic>
    </p:spTree>
    <p:extLst>
      <p:ext uri="{BB962C8B-B14F-4D97-AF65-F5344CB8AC3E}">
        <p14:creationId xmlns:p14="http://schemas.microsoft.com/office/powerpoint/2010/main" val="1462749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President Biden and VP Kamala Harris</a:t>
            </a:r>
          </a:p>
        </p:txBody>
      </p:sp>
      <p:pic>
        <p:nvPicPr>
          <p:cNvPr id="6" name="Content Placeholder 5">
            <a:extLst>
              <a:ext uri="{FF2B5EF4-FFF2-40B4-BE49-F238E27FC236}">
                <a16:creationId xmlns:a16="http://schemas.microsoft.com/office/drawing/2014/main" id="{275D0CAB-17B5-4A6A-BDBB-FFEFCEF1D25D}"/>
              </a:ext>
            </a:extLst>
          </p:cNvPr>
          <p:cNvPicPr>
            <a:picLocks noGrp="1" noChangeAspect="1"/>
          </p:cNvPicPr>
          <p:nvPr>
            <p:ph idx="1"/>
          </p:nvPr>
        </p:nvPicPr>
        <p:blipFill>
          <a:blip r:embed="rId3"/>
          <a:stretch>
            <a:fillRect/>
          </a:stretch>
        </p:blipFill>
        <p:spPr>
          <a:xfrm>
            <a:off x="1309149" y="1825625"/>
            <a:ext cx="6525701" cy="4351338"/>
          </a:xfrm>
          <a:prstGeom prst="rect">
            <a:avLst/>
          </a:prstGeom>
        </p:spPr>
      </p:pic>
    </p:spTree>
    <p:extLst>
      <p:ext uri="{BB962C8B-B14F-4D97-AF65-F5344CB8AC3E}">
        <p14:creationId xmlns:p14="http://schemas.microsoft.com/office/powerpoint/2010/main" val="1890491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252" y="508243"/>
            <a:ext cx="8455508" cy="856731"/>
          </a:xfrm>
        </p:spPr>
        <p:txBody>
          <a:bodyPr>
            <a:normAutofit/>
          </a:bodyPr>
          <a:lstStyle/>
          <a:p>
            <a:r>
              <a:rPr lang="en-US" sz="3200" dirty="0">
                <a:latin typeface="Arial Black" panose="020B0A04020102020204" pitchFamily="34" charset="0"/>
              </a:rPr>
              <a:t>Red and Blue and the Pandemic</a:t>
            </a:r>
          </a:p>
        </p:txBody>
      </p:sp>
      <p:sp>
        <p:nvSpPr>
          <p:cNvPr id="3" name="Content Placeholder 2"/>
          <p:cNvSpPr>
            <a:spLocks noGrp="1"/>
          </p:cNvSpPr>
          <p:nvPr>
            <p:ph idx="1"/>
          </p:nvPr>
        </p:nvSpPr>
        <p:spPr>
          <a:xfrm>
            <a:off x="500230" y="1457739"/>
            <a:ext cx="7987553" cy="5022573"/>
          </a:xfrm>
        </p:spPr>
        <p:txBody>
          <a:bodyPr/>
          <a:lstStyle/>
          <a:p>
            <a:pPr marL="0" indent="0">
              <a:buNone/>
            </a:pPr>
            <a:endParaRPr lang="en-US" dirty="0"/>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t="32078" b="29468"/>
          <a:stretch/>
        </p:blipFill>
        <p:spPr>
          <a:xfrm>
            <a:off x="266252" y="1590262"/>
            <a:ext cx="8455507" cy="4890050"/>
          </a:xfrm>
          <a:prstGeom prst="rect">
            <a:avLst/>
          </a:prstGeom>
        </p:spPr>
      </p:pic>
    </p:spTree>
    <p:extLst>
      <p:ext uri="{BB962C8B-B14F-4D97-AF65-F5344CB8AC3E}">
        <p14:creationId xmlns:p14="http://schemas.microsoft.com/office/powerpoint/2010/main" val="2651863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69A5D-DDBF-42EC-B4EF-54EFA08B05C6}"/>
              </a:ext>
            </a:extLst>
          </p:cNvPr>
          <p:cNvSpPr>
            <a:spLocks noGrp="1"/>
          </p:cNvSpPr>
          <p:nvPr>
            <p:ph type="title"/>
          </p:nvPr>
        </p:nvSpPr>
        <p:spPr>
          <a:xfrm>
            <a:off x="457200" y="277813"/>
            <a:ext cx="8229600" cy="738187"/>
          </a:xfrm>
        </p:spPr>
        <p:txBody>
          <a:bodyPr>
            <a:normAutofit fontScale="90000"/>
          </a:bodyPr>
          <a:lstStyle/>
          <a:p>
            <a:r>
              <a:rPr lang="en-US" sz="3200" dirty="0">
                <a:latin typeface="Arial Black" panose="020B0A04020102020204" pitchFamily="34" charset="0"/>
              </a:rPr>
              <a:t>Trump Indictments and Trial Dates</a:t>
            </a:r>
            <a:br>
              <a:rPr lang="en-US" sz="3200" dirty="0">
                <a:latin typeface="Arial Black" panose="020B0A04020102020204" pitchFamily="34" charset="0"/>
              </a:rPr>
            </a:br>
            <a:r>
              <a:rPr lang="en-US" sz="2700" dirty="0">
                <a:latin typeface="Arial Black" panose="020B0A04020102020204" pitchFamily="34" charset="0"/>
              </a:rPr>
              <a:t>(Reference)</a:t>
            </a:r>
            <a:endParaRPr lang="en-US" sz="32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D72E06AB-BD8D-4118-A699-08B9CFDE94AE}"/>
              </a:ext>
            </a:extLst>
          </p:cNvPr>
          <p:cNvSpPr>
            <a:spLocks noGrp="1"/>
          </p:cNvSpPr>
          <p:nvPr>
            <p:ph idx="1"/>
          </p:nvPr>
        </p:nvSpPr>
        <p:spPr>
          <a:xfrm>
            <a:off x="457199" y="1204686"/>
            <a:ext cx="8440057" cy="5375501"/>
          </a:xfrm>
        </p:spPr>
        <p:txBody>
          <a:bodyPr/>
          <a:lstStyle/>
          <a:p>
            <a:pPr>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rPr>
              <a:t>March 4, 2024: Federal Trial on 2020 Election Interference</a:t>
            </a:r>
          </a:p>
          <a:p>
            <a:pPr marL="800100" lvl="2">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hlinkClick r:id="rId2"/>
              </a:rPr>
              <a:t>United States of America v. Donald Trump</a:t>
            </a:r>
            <a:endParaRPr lang="en-US" sz="2000" dirty="0">
              <a:effectLst/>
              <a:latin typeface="Arial Black" panose="020B0A04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rPr>
              <a:t>March 25, 2024: NY Trial on Falsifying Business 	Records</a:t>
            </a:r>
          </a:p>
          <a:p>
            <a:pPr marL="800100" lvl="2">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hlinkClick r:id="rId3"/>
              </a:rPr>
              <a:t>People of the State of New York v. Donald Trump</a:t>
            </a:r>
            <a:endParaRPr lang="en-US" sz="2000" dirty="0">
              <a:effectLst/>
              <a:latin typeface="Arial Black" panose="020B0A04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rPr>
              <a:t>May 20, 2024: Federal Trial on Mishandling Classified 	Documents</a:t>
            </a:r>
          </a:p>
          <a:p>
            <a:pPr marL="800100" lvl="2">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hlinkClick r:id="rId4"/>
              </a:rPr>
              <a:t>United States of America v. Donald Trump and Waltine Nauta</a:t>
            </a:r>
            <a:endParaRPr lang="en-US" sz="2000" dirty="0">
              <a:effectLst/>
              <a:latin typeface="Arial Black" panose="020B0A040201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rPr>
              <a:t>Georgia Election Interference Case: No date set yet</a:t>
            </a:r>
          </a:p>
          <a:p>
            <a:pPr marL="800100" lvl="2">
              <a:lnSpc>
                <a:spcPct val="107000"/>
              </a:lnSpc>
              <a:spcBef>
                <a:spcPts val="0"/>
              </a:spcBef>
              <a:spcAft>
                <a:spcPts val="800"/>
              </a:spcAft>
            </a:pPr>
            <a:r>
              <a:rPr lang="en-US" sz="2000" dirty="0">
                <a:effectLst/>
                <a:latin typeface="Arial Black" panose="020B0A04020102020204" pitchFamily="34" charset="0"/>
                <a:ea typeface="Calibri" panose="020F0502020204030204" pitchFamily="34" charset="0"/>
                <a:cs typeface="Times New Roman" panose="02020603050405020304" pitchFamily="18" charset="0"/>
                <a:hlinkClick r:id="rId5"/>
              </a:rPr>
              <a:t>The State of Georgia v</a:t>
            </a:r>
            <a:r>
              <a:rPr lang="en-US" sz="2000" dirty="0">
                <a:effectLst/>
                <a:latin typeface="Arial Black" panose="020B0A04020102020204" pitchFamily="34" charset="0"/>
                <a:ea typeface="Calibri" panose="020F0502020204030204" pitchFamily="34" charset="0"/>
                <a:cs typeface="Times New Roman" panose="02020603050405020304" pitchFamily="18" charset="0"/>
              </a:rPr>
              <a:t>. Donald John Trump, Rudolph William Louis Giuliani… (19 people) 41 Counts</a:t>
            </a:r>
          </a:p>
          <a:p>
            <a:endParaRPr lang="en-US" dirty="0"/>
          </a:p>
        </p:txBody>
      </p:sp>
    </p:spTree>
    <p:extLst>
      <p:ext uri="{BB962C8B-B14F-4D97-AF65-F5344CB8AC3E}">
        <p14:creationId xmlns:p14="http://schemas.microsoft.com/office/powerpoint/2010/main" val="4102981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F4C6-F57A-41EA-8600-0546E3D198FC}"/>
              </a:ext>
            </a:extLst>
          </p:cNvPr>
          <p:cNvSpPr>
            <a:spLocks noGrp="1"/>
          </p:cNvSpPr>
          <p:nvPr>
            <p:ph type="title"/>
          </p:nvPr>
        </p:nvSpPr>
        <p:spPr/>
        <p:txBody>
          <a:bodyPr>
            <a:normAutofit/>
          </a:bodyPr>
          <a:lstStyle/>
          <a:p>
            <a:r>
              <a:rPr lang="en-US" sz="4050" b="1" dirty="0">
                <a:latin typeface="Arial Black" panose="020B0A04020102020204" pitchFamily="34" charset="0"/>
              </a:rPr>
              <a:t>Trump</a:t>
            </a:r>
          </a:p>
        </p:txBody>
      </p:sp>
      <p:sp>
        <p:nvSpPr>
          <p:cNvPr id="3" name="Content Placeholder 2">
            <a:extLst>
              <a:ext uri="{FF2B5EF4-FFF2-40B4-BE49-F238E27FC236}">
                <a16:creationId xmlns:a16="http://schemas.microsoft.com/office/drawing/2014/main" id="{7CFFA159-2194-432B-B6B2-8625B6A0FDBE}"/>
              </a:ext>
            </a:extLst>
          </p:cNvPr>
          <p:cNvSpPr>
            <a:spLocks noGrp="1"/>
          </p:cNvSpPr>
          <p:nvPr>
            <p:ph idx="1"/>
          </p:nvPr>
        </p:nvSpPr>
        <p:spPr>
          <a:xfrm>
            <a:off x="240631" y="1690688"/>
            <a:ext cx="8398043" cy="4710111"/>
          </a:xfrm>
        </p:spPr>
        <p:txBody>
          <a:bodyPr>
            <a:normAutofit/>
          </a:bodyPr>
          <a:lstStyle/>
          <a:p>
            <a:pPr marL="557213" indent="-557213">
              <a:buFont typeface="+mj-lt"/>
              <a:buAutoNum type="arabicPeriod"/>
            </a:pPr>
            <a:r>
              <a:rPr lang="en-US" sz="4000" b="1" dirty="0"/>
              <a:t>Election of 2016</a:t>
            </a:r>
          </a:p>
          <a:p>
            <a:pPr marL="557213" indent="-557213">
              <a:buFont typeface="+mj-lt"/>
              <a:buAutoNum type="arabicPeriod"/>
            </a:pPr>
            <a:r>
              <a:rPr lang="en-US" sz="4000" b="1" dirty="0"/>
              <a:t>Policy</a:t>
            </a:r>
          </a:p>
          <a:p>
            <a:pPr marL="557213" indent="-557213">
              <a:buFont typeface="+mj-lt"/>
              <a:buAutoNum type="arabicPeriod"/>
            </a:pPr>
            <a:r>
              <a:rPr lang="en-US" sz="4000" b="1" dirty="0"/>
              <a:t>Trump Style</a:t>
            </a:r>
          </a:p>
          <a:p>
            <a:pPr marL="557213" indent="-557213">
              <a:buFont typeface="+mj-lt"/>
              <a:buAutoNum type="arabicPeriod"/>
            </a:pPr>
            <a:r>
              <a:rPr lang="en-US" sz="4000" b="1" dirty="0"/>
              <a:t>impeachments</a:t>
            </a:r>
          </a:p>
        </p:txBody>
      </p:sp>
      <p:pic>
        <p:nvPicPr>
          <p:cNvPr id="4" name="Picture 3">
            <a:extLst>
              <a:ext uri="{FF2B5EF4-FFF2-40B4-BE49-F238E27FC236}">
                <a16:creationId xmlns:a16="http://schemas.microsoft.com/office/drawing/2014/main" id="{1126D449-2884-4500-8502-43DC13023EA9}"/>
              </a:ext>
            </a:extLst>
          </p:cNvPr>
          <p:cNvPicPr>
            <a:picLocks noChangeAspect="1"/>
          </p:cNvPicPr>
          <p:nvPr/>
        </p:nvPicPr>
        <p:blipFill>
          <a:blip r:embed="rId2"/>
          <a:stretch>
            <a:fillRect/>
          </a:stretch>
        </p:blipFill>
        <p:spPr>
          <a:xfrm>
            <a:off x="5015113" y="2376764"/>
            <a:ext cx="3036071" cy="2962913"/>
          </a:xfrm>
          <a:prstGeom prst="rect">
            <a:avLst/>
          </a:prstGeom>
        </p:spPr>
      </p:pic>
    </p:spTree>
    <p:extLst>
      <p:ext uri="{BB962C8B-B14F-4D97-AF65-F5344CB8AC3E}">
        <p14:creationId xmlns:p14="http://schemas.microsoft.com/office/powerpoint/2010/main" val="366223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B02C-A26D-4307-9098-39637AE0C685}"/>
              </a:ext>
            </a:extLst>
          </p:cNvPr>
          <p:cNvSpPr>
            <a:spLocks noGrp="1"/>
          </p:cNvSpPr>
          <p:nvPr>
            <p:ph type="title"/>
          </p:nvPr>
        </p:nvSpPr>
        <p:spPr/>
        <p:txBody>
          <a:bodyPr/>
          <a:lstStyle/>
          <a:p>
            <a:r>
              <a:rPr lang="en-US" dirty="0">
                <a:latin typeface="Arial Black" panose="020B0A04020102020204" pitchFamily="34" charset="0"/>
              </a:rPr>
              <a:t>1. 2016 Election</a:t>
            </a:r>
          </a:p>
        </p:txBody>
      </p:sp>
      <p:pic>
        <p:nvPicPr>
          <p:cNvPr id="4" name="Content Placeholder 3">
            <a:extLst>
              <a:ext uri="{FF2B5EF4-FFF2-40B4-BE49-F238E27FC236}">
                <a16:creationId xmlns:a16="http://schemas.microsoft.com/office/drawing/2014/main" id="{0F43C0B9-B548-48C3-A663-838D7D36E5C7}"/>
              </a:ext>
            </a:extLst>
          </p:cNvPr>
          <p:cNvPicPr>
            <a:picLocks noGrp="1" noChangeAspect="1"/>
          </p:cNvPicPr>
          <p:nvPr>
            <p:ph idx="1"/>
          </p:nvPr>
        </p:nvPicPr>
        <p:blipFill>
          <a:blip r:embed="rId2"/>
          <a:stretch>
            <a:fillRect/>
          </a:stretch>
        </p:blipFill>
        <p:spPr>
          <a:xfrm>
            <a:off x="193912" y="1690689"/>
            <a:ext cx="4696267" cy="2601203"/>
          </a:xfrm>
          <a:prstGeom prst="rect">
            <a:avLst/>
          </a:prstGeom>
        </p:spPr>
      </p:pic>
      <p:pic>
        <p:nvPicPr>
          <p:cNvPr id="5" name="Picture 4">
            <a:extLst>
              <a:ext uri="{FF2B5EF4-FFF2-40B4-BE49-F238E27FC236}">
                <a16:creationId xmlns:a16="http://schemas.microsoft.com/office/drawing/2014/main" id="{C6EA5A8F-0747-4976-9D33-59A5D3EF17FC}"/>
              </a:ext>
            </a:extLst>
          </p:cNvPr>
          <p:cNvPicPr>
            <a:picLocks noChangeAspect="1"/>
          </p:cNvPicPr>
          <p:nvPr/>
        </p:nvPicPr>
        <p:blipFill>
          <a:blip r:embed="rId3"/>
          <a:stretch>
            <a:fillRect/>
          </a:stretch>
        </p:blipFill>
        <p:spPr>
          <a:xfrm>
            <a:off x="5053437" y="1690690"/>
            <a:ext cx="3625171" cy="2866484"/>
          </a:xfrm>
          <a:prstGeom prst="rect">
            <a:avLst/>
          </a:prstGeom>
        </p:spPr>
      </p:pic>
      <p:pic>
        <p:nvPicPr>
          <p:cNvPr id="6" name="Picture 5">
            <a:extLst>
              <a:ext uri="{FF2B5EF4-FFF2-40B4-BE49-F238E27FC236}">
                <a16:creationId xmlns:a16="http://schemas.microsoft.com/office/drawing/2014/main" id="{2457BE78-0E33-4648-86EE-B748CC09B49D}"/>
              </a:ext>
            </a:extLst>
          </p:cNvPr>
          <p:cNvPicPr>
            <a:picLocks noChangeAspect="1"/>
          </p:cNvPicPr>
          <p:nvPr/>
        </p:nvPicPr>
        <p:blipFill>
          <a:blip r:embed="rId4"/>
          <a:stretch>
            <a:fillRect/>
          </a:stretch>
        </p:blipFill>
        <p:spPr>
          <a:xfrm>
            <a:off x="193912" y="4557174"/>
            <a:ext cx="3532533" cy="1856642"/>
          </a:xfrm>
          <a:prstGeom prst="rect">
            <a:avLst/>
          </a:prstGeom>
        </p:spPr>
      </p:pic>
      <p:pic>
        <p:nvPicPr>
          <p:cNvPr id="7" name="Picture 6">
            <a:extLst>
              <a:ext uri="{FF2B5EF4-FFF2-40B4-BE49-F238E27FC236}">
                <a16:creationId xmlns:a16="http://schemas.microsoft.com/office/drawing/2014/main" id="{4EC66407-4492-4904-9E73-DA34038A0D83}"/>
              </a:ext>
            </a:extLst>
          </p:cNvPr>
          <p:cNvPicPr>
            <a:picLocks noChangeAspect="1"/>
          </p:cNvPicPr>
          <p:nvPr/>
        </p:nvPicPr>
        <p:blipFill>
          <a:blip r:embed="rId5"/>
          <a:stretch>
            <a:fillRect/>
          </a:stretch>
        </p:blipFill>
        <p:spPr>
          <a:xfrm>
            <a:off x="5185896" y="4763975"/>
            <a:ext cx="3360254" cy="1915121"/>
          </a:xfrm>
          <a:prstGeom prst="rect">
            <a:avLst/>
          </a:prstGeom>
        </p:spPr>
      </p:pic>
    </p:spTree>
    <p:extLst>
      <p:ext uri="{BB962C8B-B14F-4D97-AF65-F5344CB8AC3E}">
        <p14:creationId xmlns:p14="http://schemas.microsoft.com/office/powerpoint/2010/main" val="24267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24383-E20F-4155-B106-4DB4BB5D32C5}"/>
              </a:ext>
            </a:extLst>
          </p:cNvPr>
          <p:cNvSpPr>
            <a:spLocks noGrp="1"/>
          </p:cNvSpPr>
          <p:nvPr>
            <p:ph type="title"/>
          </p:nvPr>
        </p:nvSpPr>
        <p:spPr>
          <a:xfrm>
            <a:off x="269208" y="287817"/>
            <a:ext cx="8251940" cy="1011405"/>
          </a:xfrm>
        </p:spPr>
        <p:txBody>
          <a:bodyPr>
            <a:normAutofit/>
          </a:bodyPr>
          <a:lstStyle/>
          <a:p>
            <a:r>
              <a:rPr lang="en-US" sz="3200" b="1" dirty="0">
                <a:latin typeface="Arial Black" panose="020B0A04020102020204" pitchFamily="34" charset="0"/>
              </a:rPr>
              <a:t>Clinton vs. Trump</a:t>
            </a:r>
          </a:p>
        </p:txBody>
      </p:sp>
      <p:pic>
        <p:nvPicPr>
          <p:cNvPr id="4" name="Content Placeholder 3">
            <a:extLst>
              <a:ext uri="{FF2B5EF4-FFF2-40B4-BE49-F238E27FC236}">
                <a16:creationId xmlns:a16="http://schemas.microsoft.com/office/drawing/2014/main" id="{096517CC-79CB-4719-B393-52E158C910F1}"/>
              </a:ext>
            </a:extLst>
          </p:cNvPr>
          <p:cNvPicPr>
            <a:picLocks noGrp="1" noChangeAspect="1"/>
          </p:cNvPicPr>
          <p:nvPr>
            <p:ph idx="1"/>
          </p:nvPr>
        </p:nvPicPr>
        <p:blipFill rotWithShape="1">
          <a:blip r:embed="rId2"/>
          <a:srcRect r="19850"/>
          <a:stretch/>
        </p:blipFill>
        <p:spPr>
          <a:xfrm>
            <a:off x="228600" y="1299222"/>
            <a:ext cx="4008019" cy="3000375"/>
          </a:xfrm>
          <a:prstGeom prst="rect">
            <a:avLst/>
          </a:prstGeom>
        </p:spPr>
      </p:pic>
      <p:pic>
        <p:nvPicPr>
          <p:cNvPr id="5" name="Picture 4">
            <a:extLst>
              <a:ext uri="{FF2B5EF4-FFF2-40B4-BE49-F238E27FC236}">
                <a16:creationId xmlns:a16="http://schemas.microsoft.com/office/drawing/2014/main" id="{782BE6B2-9857-477C-8973-6B4914F48632}"/>
              </a:ext>
            </a:extLst>
          </p:cNvPr>
          <p:cNvPicPr>
            <a:picLocks noChangeAspect="1"/>
          </p:cNvPicPr>
          <p:nvPr/>
        </p:nvPicPr>
        <p:blipFill>
          <a:blip r:embed="rId3"/>
          <a:stretch>
            <a:fillRect/>
          </a:stretch>
        </p:blipFill>
        <p:spPr>
          <a:xfrm>
            <a:off x="284434" y="4633605"/>
            <a:ext cx="4200525" cy="1850346"/>
          </a:xfrm>
          <a:prstGeom prst="rect">
            <a:avLst/>
          </a:prstGeom>
        </p:spPr>
      </p:pic>
      <p:pic>
        <p:nvPicPr>
          <p:cNvPr id="6" name="Picture 5">
            <a:extLst>
              <a:ext uri="{FF2B5EF4-FFF2-40B4-BE49-F238E27FC236}">
                <a16:creationId xmlns:a16="http://schemas.microsoft.com/office/drawing/2014/main" id="{FD634595-75FA-4BCA-AE46-A9C82535A2D1}"/>
              </a:ext>
            </a:extLst>
          </p:cNvPr>
          <p:cNvPicPr>
            <a:picLocks noChangeAspect="1"/>
          </p:cNvPicPr>
          <p:nvPr/>
        </p:nvPicPr>
        <p:blipFill>
          <a:blip r:embed="rId4"/>
          <a:stretch>
            <a:fillRect/>
          </a:stretch>
        </p:blipFill>
        <p:spPr>
          <a:xfrm>
            <a:off x="4829364" y="4450080"/>
            <a:ext cx="3533900" cy="2019903"/>
          </a:xfrm>
          <a:prstGeom prst="rect">
            <a:avLst/>
          </a:prstGeom>
        </p:spPr>
      </p:pic>
      <p:pic>
        <p:nvPicPr>
          <p:cNvPr id="7" name="Picture 6">
            <a:extLst>
              <a:ext uri="{FF2B5EF4-FFF2-40B4-BE49-F238E27FC236}">
                <a16:creationId xmlns:a16="http://schemas.microsoft.com/office/drawing/2014/main" id="{00599C8F-0AA1-40DC-96A5-8513794AE5DF}"/>
              </a:ext>
            </a:extLst>
          </p:cNvPr>
          <p:cNvPicPr>
            <a:picLocks noChangeAspect="1"/>
          </p:cNvPicPr>
          <p:nvPr/>
        </p:nvPicPr>
        <p:blipFill>
          <a:blip r:embed="rId5"/>
          <a:stretch>
            <a:fillRect/>
          </a:stretch>
        </p:blipFill>
        <p:spPr>
          <a:xfrm>
            <a:off x="4277227" y="1299222"/>
            <a:ext cx="4638174" cy="2698270"/>
          </a:xfrm>
          <a:prstGeom prst="rect">
            <a:avLst/>
          </a:prstGeom>
        </p:spPr>
      </p:pic>
    </p:spTree>
    <p:extLst>
      <p:ext uri="{BB962C8B-B14F-4D97-AF65-F5344CB8AC3E}">
        <p14:creationId xmlns:p14="http://schemas.microsoft.com/office/powerpoint/2010/main" val="3553186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D35406-5C83-4E8F-AC2F-7C4BF9CD8649}"/>
              </a:ext>
            </a:extLst>
          </p:cNvPr>
          <p:cNvSpPr>
            <a:spLocks noGrp="1"/>
          </p:cNvSpPr>
          <p:nvPr>
            <p:ph type="title"/>
          </p:nvPr>
        </p:nvSpPr>
        <p:spPr>
          <a:xfrm>
            <a:off x="342968" y="546070"/>
            <a:ext cx="8226592" cy="686381"/>
          </a:xfrm>
          <a:solidFill>
            <a:schemeClr val="tx1">
              <a:lumMod val="65000"/>
            </a:schemeClr>
          </a:solidFill>
        </p:spPr>
        <p:txBody>
          <a:bodyPr>
            <a:noAutofit/>
          </a:bodyPr>
          <a:lstStyle/>
          <a:p>
            <a:r>
              <a:rPr lang="en-US" sz="4000" b="1" dirty="0">
                <a:solidFill>
                  <a:schemeClr val="bg1"/>
                </a:solidFill>
              </a:rPr>
              <a:t>The Controversies</a:t>
            </a:r>
          </a:p>
        </p:txBody>
      </p:sp>
      <p:sp>
        <p:nvSpPr>
          <p:cNvPr id="3" name="Content Placeholder 2">
            <a:extLst>
              <a:ext uri="{FF2B5EF4-FFF2-40B4-BE49-F238E27FC236}">
                <a16:creationId xmlns:a16="http://schemas.microsoft.com/office/drawing/2014/main" id="{32B59894-BC1B-445D-A813-654DBBB17A11}"/>
              </a:ext>
            </a:extLst>
          </p:cNvPr>
          <p:cNvSpPr>
            <a:spLocks noGrp="1"/>
          </p:cNvSpPr>
          <p:nvPr>
            <p:ph sz="half" idx="1"/>
          </p:nvPr>
        </p:nvSpPr>
        <p:spPr>
          <a:xfrm>
            <a:off x="288759" y="1656522"/>
            <a:ext cx="4226092" cy="1524001"/>
          </a:xfrm>
          <a:solidFill>
            <a:schemeClr val="tx1">
              <a:lumMod val="65000"/>
            </a:schemeClr>
          </a:solidFill>
        </p:spPr>
        <p:txBody>
          <a:bodyPr>
            <a:noAutofit/>
          </a:bodyPr>
          <a:lstStyle/>
          <a:p>
            <a:pPr marL="0" indent="0">
              <a:buNone/>
            </a:pPr>
            <a:r>
              <a:rPr lang="en-US" dirty="0">
                <a:hlinkClick r:id="rId3"/>
              </a:rPr>
              <a:t>Access Hollywood Tape</a:t>
            </a:r>
            <a:endParaRPr lang="en-US" dirty="0"/>
          </a:p>
          <a:p>
            <a:pPr marL="0" indent="0">
              <a:buNone/>
            </a:pPr>
            <a:r>
              <a:rPr lang="en-US" dirty="0"/>
              <a:t>(Trump brags about sexual assault)</a:t>
            </a:r>
            <a:r>
              <a:rPr lang="en-US" sz="1800" dirty="0"/>
              <a:t>	</a:t>
            </a:r>
            <a:r>
              <a:rPr lang="en-US" dirty="0"/>
              <a:t>			</a:t>
            </a:r>
          </a:p>
        </p:txBody>
      </p:sp>
      <p:sp>
        <p:nvSpPr>
          <p:cNvPr id="7" name="Content Placeholder 6">
            <a:extLst>
              <a:ext uri="{FF2B5EF4-FFF2-40B4-BE49-F238E27FC236}">
                <a16:creationId xmlns:a16="http://schemas.microsoft.com/office/drawing/2014/main" id="{A53B23E5-D4B4-4BD2-ACA6-57DE276D7B59}"/>
              </a:ext>
            </a:extLst>
          </p:cNvPr>
          <p:cNvSpPr>
            <a:spLocks noGrp="1"/>
          </p:cNvSpPr>
          <p:nvPr>
            <p:ph sz="half" idx="2"/>
          </p:nvPr>
        </p:nvSpPr>
        <p:spPr>
          <a:xfrm>
            <a:off x="4929808" y="1656522"/>
            <a:ext cx="3925433" cy="4837043"/>
          </a:xfrm>
          <a:solidFill>
            <a:schemeClr val="tx1">
              <a:lumMod val="65000"/>
            </a:schemeClr>
          </a:solidFill>
        </p:spPr>
        <p:txBody>
          <a:bodyPr>
            <a:normAutofit fontScale="92500" lnSpcReduction="10000"/>
          </a:bodyPr>
          <a:lstStyle/>
          <a:p>
            <a:pPr marL="0" indent="0">
              <a:buNone/>
            </a:pPr>
            <a:r>
              <a:rPr lang="en-US" sz="3225" b="1" dirty="0"/>
              <a:t>Clinton Emails</a:t>
            </a:r>
          </a:p>
          <a:p>
            <a:pPr marL="0" indent="0">
              <a:buNone/>
            </a:pPr>
            <a:r>
              <a:rPr lang="en-US" sz="1950" dirty="0">
                <a:latin typeface="+mj-lt"/>
              </a:rPr>
              <a:t>(Investigated: Neither FBI nor Congress decides to take action)</a:t>
            </a:r>
          </a:p>
          <a:p>
            <a:r>
              <a:rPr lang="en-US" b="1" dirty="0">
                <a:hlinkClick r:id="rId4"/>
              </a:rPr>
              <a:t>Summary of the issue</a:t>
            </a:r>
            <a:endParaRPr lang="en-US" b="1" dirty="0"/>
          </a:p>
          <a:p>
            <a:r>
              <a:rPr lang="en-US" b="1" dirty="0"/>
              <a:t>State Department </a:t>
            </a:r>
            <a:r>
              <a:rPr lang="en-US" b="1" dirty="0">
                <a:hlinkClick r:id="rId5"/>
              </a:rPr>
              <a:t>Inspector General Report </a:t>
            </a:r>
            <a:r>
              <a:rPr lang="en-US" b="1" dirty="0"/>
              <a:t>on the Emails, May 2016</a:t>
            </a:r>
          </a:p>
          <a:p>
            <a:r>
              <a:rPr lang="en-US" b="1" dirty="0">
                <a:hlinkClick r:id="rId6"/>
              </a:rPr>
              <a:t>Comey Statement July 2016</a:t>
            </a:r>
            <a:endParaRPr lang="en-US" b="1" dirty="0"/>
          </a:p>
          <a:p>
            <a:r>
              <a:rPr lang="en-US" b="1" dirty="0">
                <a:hlinkClick r:id="rId7"/>
              </a:rPr>
              <a:t>Inspector General’s Report</a:t>
            </a:r>
            <a:r>
              <a:rPr lang="en-US" b="1" dirty="0"/>
              <a:t> (June 2018)</a:t>
            </a:r>
          </a:p>
          <a:p>
            <a:r>
              <a:rPr lang="en-US" b="1" dirty="0">
                <a:hlinkClick r:id="rId8"/>
              </a:rPr>
              <a:t>The Actual Emails</a:t>
            </a:r>
            <a:endParaRPr lang="en-US" b="1" dirty="0"/>
          </a:p>
          <a:p>
            <a:endParaRPr lang="en-US" dirty="0"/>
          </a:p>
        </p:txBody>
      </p:sp>
      <p:pic>
        <p:nvPicPr>
          <p:cNvPr id="9" name="Picture 8">
            <a:extLst>
              <a:ext uri="{FF2B5EF4-FFF2-40B4-BE49-F238E27FC236}">
                <a16:creationId xmlns:a16="http://schemas.microsoft.com/office/drawing/2014/main" id="{79CCFEC0-C01F-4A32-86FE-ECBDEB5AB7BA}"/>
              </a:ext>
            </a:extLst>
          </p:cNvPr>
          <p:cNvPicPr>
            <a:picLocks noChangeAspect="1"/>
          </p:cNvPicPr>
          <p:nvPr/>
        </p:nvPicPr>
        <p:blipFill>
          <a:blip r:embed="rId9"/>
          <a:stretch>
            <a:fillRect/>
          </a:stretch>
        </p:blipFill>
        <p:spPr>
          <a:xfrm>
            <a:off x="342968" y="3604594"/>
            <a:ext cx="4171883" cy="2780099"/>
          </a:xfrm>
          <a:prstGeom prst="rect">
            <a:avLst/>
          </a:prstGeom>
        </p:spPr>
      </p:pic>
    </p:spTree>
    <p:extLst>
      <p:ext uri="{BB962C8B-B14F-4D97-AF65-F5344CB8AC3E}">
        <p14:creationId xmlns:p14="http://schemas.microsoft.com/office/powerpoint/2010/main" val="2926313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625</TotalTime>
  <Words>2163</Words>
  <Application>Microsoft Office PowerPoint</Application>
  <PresentationFormat>On-screen Show (4:3)</PresentationFormat>
  <Paragraphs>240</Paragraphs>
  <Slides>33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Arial Black</vt:lpstr>
      <vt:lpstr>Calibri</vt:lpstr>
      <vt:lpstr>Calibri Light</vt:lpstr>
      <vt:lpstr>Georgia</vt:lpstr>
      <vt:lpstr>Times New Roman</vt:lpstr>
      <vt:lpstr>Wingdings</vt:lpstr>
      <vt:lpstr>Office Theme</vt:lpstr>
      <vt:lpstr>The Big Lie and January 6, 2021</vt:lpstr>
      <vt:lpstr>What Comparative Politics Tells Us… (old slide for reference)</vt:lpstr>
      <vt:lpstr>“Demagogue”</vt:lpstr>
      <vt:lpstr>Red and Blue and the Pandemic</vt:lpstr>
      <vt:lpstr>Trump Indictments and Trial Dates (Reference)</vt:lpstr>
      <vt:lpstr>Trump</vt:lpstr>
      <vt:lpstr>1. 2016 Election</vt:lpstr>
      <vt:lpstr>Clinton vs. Trump</vt:lpstr>
      <vt:lpstr>The Controversies</vt:lpstr>
      <vt:lpstr>2016 Election</vt:lpstr>
      <vt:lpstr>States that Voted for Obama and Trump</vt:lpstr>
      <vt:lpstr>2016 By the Numbers (Reference)</vt:lpstr>
      <vt:lpstr>Social Media, Disinformation, and Russia (reference)</vt:lpstr>
      <vt:lpstr>Mueller Report, April 18, 2019 Appointed May 2017</vt:lpstr>
      <vt:lpstr>2. Trump Policies</vt:lpstr>
      <vt:lpstr>Evangelical Support</vt:lpstr>
      <vt:lpstr>Immigration and Trade</vt:lpstr>
      <vt:lpstr>3.Trump Style: Twitter</vt:lpstr>
      <vt:lpstr>Demagoguery</vt:lpstr>
      <vt:lpstr>Roy Cohn Style</vt:lpstr>
      <vt:lpstr>Trump and Cohn (1984) </vt:lpstr>
      <vt:lpstr>4. Impeachment Number 1</vt:lpstr>
      <vt:lpstr>Allegations against VP Joe Biden Russian Disinformation Campaign (reference)</vt:lpstr>
      <vt:lpstr>Trump and Ukraine</vt:lpstr>
      <vt:lpstr>First Impeachment, 2019-2020 (Reference)</vt:lpstr>
      <vt:lpstr>Trump Response</vt:lpstr>
      <vt:lpstr>Senate Finds Trump Not Guilty</vt:lpstr>
      <vt:lpstr>Second Impeachment: Incitement of Insurrection</vt:lpstr>
      <vt:lpstr>Second Impeachment (Reference)</vt:lpstr>
      <vt:lpstr>PowerPoint Presentation</vt:lpstr>
      <vt:lpstr>Trump Job Approval 2021</vt:lpstr>
      <vt:lpstr>2020 Election</vt:lpstr>
      <vt:lpstr>President Biden and VP Kamala Harris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Trump</dc:title>
  <dc:creator>William Newmann</dc:creator>
  <cp:lastModifiedBy>William Newmann</cp:lastModifiedBy>
  <cp:revision>128</cp:revision>
  <dcterms:created xsi:type="dcterms:W3CDTF">2018-12-01T15:03:54Z</dcterms:created>
  <dcterms:modified xsi:type="dcterms:W3CDTF">2023-12-08T20:12:42Z</dcterms:modified>
</cp:coreProperties>
</file>