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309" r:id="rId4"/>
    <p:sldId id="303" r:id="rId5"/>
    <p:sldId id="257" r:id="rId6"/>
    <p:sldId id="258" r:id="rId7"/>
    <p:sldId id="304" r:id="rId8"/>
    <p:sldId id="301" r:id="rId9"/>
    <p:sldId id="305" r:id="rId10"/>
    <p:sldId id="306" r:id="rId11"/>
    <p:sldId id="308" r:id="rId12"/>
    <p:sldId id="294" r:id="rId13"/>
    <p:sldId id="310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>
      <p:cViewPr varScale="1">
        <p:scale>
          <a:sx n="68" d="100"/>
          <a:sy n="68" d="100"/>
        </p:scale>
        <p:origin x="15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6994DE4-02D5-48F8-80AE-AB7F13FF03C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1648F40-2E4B-499C-9574-8F7C85468D4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AAAE32-5474-470D-A7A5-F05C8EF775B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621C3946-8017-484B-8D66-76C6E2B251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33F7A606-9F13-48F8-9BE2-9C9CCACAD1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6E3813ED-AFBE-4BCC-ABBF-02561D19E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BD2B29F-361C-4CA4-A6EA-D14D7AB93C3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54189-E2D7-4B2F-9F45-8DB0107C1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7E8131-BB65-46A2-B5B5-0A5B41979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565D7D-1919-4218-8A4B-B50BC47554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25755-958F-4A4E-BE78-6CA3AC7481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74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427225-C91D-45B0-B761-F36DB17E1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6B0BC0-9E97-4232-A160-25737E0CC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2C77D3-72B8-4989-9BC2-3D826D3DE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82633-A897-4FDB-99AF-ADB5126F05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00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1A9F51-D163-4A13-A22A-409A99C6F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B63998-3AE9-4FE8-BB00-AC7AF91AC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980566-3E9E-4219-B7AD-A4812EB8B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04FCC-E9A1-48F5-9ABF-F5F6A5EFA1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66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01DB88-3886-45B7-9F35-E58A2ADB2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6715FD-C7A3-4459-ABDE-A8FB32553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49D9B-4C7C-493B-BADF-608F80D195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64D95-97D1-4DFA-8EAC-BE2F4C6AB7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77D449-F837-451B-B4E2-972DE31E65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EFCDA3-2347-4C29-9025-4A9E4BC1E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9BF436-7720-4C33-BDD2-074839AF4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90D9D-A44E-48CC-B465-FB4AFAC77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66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8E01C-7640-47B5-8A45-363ED9414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DD2C29-C3A6-4AC8-A22B-8299CE3BC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57F3C2-7D19-481B-9170-DC7165DC7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851D1-DB75-453D-8A30-E34BB81B7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16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8B60C-69CE-4BB6-B7FA-B8DC91E00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E69CDF-A880-4D13-9B4B-D4FD62DB7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2531-7FA9-4B9A-9EBB-477B9E69DA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C92D1-D9C4-44F8-BC8B-4DDD2723A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80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EAD812-8313-4773-96E6-BFB69844A0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B3BBFE-9D77-4BBC-B504-12FA3B92F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26A3CC-2899-4EC6-8A95-96CFB7E67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4EB9D-8DA9-4A1F-9FB2-4FB79116E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41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BB8BE2-8467-48AA-95C8-8864253488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93032B-8179-4F09-AB85-FCA21CBEF1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902E48-2D36-4860-BAB5-F56D810D9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CCE38-8A5A-448A-BD2D-0E9B67B9A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39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A183FC-D396-44B2-B5B1-6D7E7451A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63CB63-CD47-448E-B33D-7F521A471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46F53-2CC9-4609-A38B-F08C86B62F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DFB00-3585-43FC-8088-D9F921B67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90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26CB9-56E0-4BD7-8405-E0A8BCF05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B5779-6E10-4019-9318-994F336EB6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72EFEF-2C09-4762-8DC5-550707BBE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B38A9-5114-4FD0-926B-566BD9C44A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81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DDE83B-A67D-4123-9F9C-24A64BE99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9F49F-64FF-452C-BC4B-AF6E6E559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598F4-6C7D-45DB-B962-16733DEFD6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9C8D9-382A-41BE-8026-56CE112D5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49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F05A99-7072-421D-A7EE-7CA9B4CFC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D5CAD5-6054-471B-8952-0D7C12758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F659CC-90DA-4805-AB6B-5AAFE7C123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58687C-35E5-4855-9690-C9704A7B4B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ECA2AB0-87D1-4F16-B195-3A769FEE75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FA4638F-4550-44C8-BFBA-11F5579C0F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images.google.com/imgres?imgurl=http://startupblog.files.wordpress.com/2007/11/jfk.jpg&amp;imgrefurl=http://startupblog.wordpress.com/2007/11/19/jfk/&amp;h=379&amp;w=300&amp;sz=28&amp;hl=en&amp;start=3&amp;usg=__dALQUmz1oQrjQ_unGRczktbZFDA=&amp;tbnid=xRY6_5CWUDM-TM:&amp;tbnh=123&amp;tbnw=97&amp;prev=/images?q=JFK&amp;gbv=2&amp;hl=en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hyperlink" Target="http://www.fordham.edu/halsall/mod/1947TRUMAN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79DE6909-58ED-4FFC-810C-3E57638BA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Truman, Ike, JFK </a:t>
            </a:r>
            <a:r>
              <a:rPr lang="en-US" altLang="en-US" sz="3600" b="1"/>
              <a:t>Part One</a:t>
            </a:r>
            <a:br>
              <a:rPr lang="en-US" altLang="en-US" sz="3600" b="1"/>
            </a:br>
            <a:br>
              <a:rPr lang="en-US" altLang="en-US" sz="3200" b="1" dirty="0"/>
            </a:br>
            <a:r>
              <a:rPr lang="en-US" altLang="en-US" sz="3200" b="1" dirty="0"/>
              <a:t>FDR Changed everything: Now what?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7F1B719-7689-423C-8490-F7287754C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Truman		Eisenhower		Kennedy</a:t>
            </a:r>
          </a:p>
        </p:txBody>
      </p:sp>
      <p:pic>
        <p:nvPicPr>
          <p:cNvPr id="3076" name="Picture 7" descr="HarryTrumanIndex">
            <a:extLst>
              <a:ext uri="{FF2B5EF4-FFF2-40B4-BE49-F238E27FC236}">
                <a16:creationId xmlns:a16="http://schemas.microsoft.com/office/drawing/2014/main" id="{FB3F6A53-DFB0-45D8-97D1-AEBA82D280D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" y="2590800"/>
            <a:ext cx="1981200" cy="2819400"/>
          </a:xfrm>
        </p:spPr>
      </p:pic>
      <p:pic>
        <p:nvPicPr>
          <p:cNvPr id="3077" name="Picture 10" descr="Dwight Eisenhower Picture">
            <a:extLst>
              <a:ext uri="{FF2B5EF4-FFF2-40B4-BE49-F238E27FC236}">
                <a16:creationId xmlns:a16="http://schemas.microsoft.com/office/drawing/2014/main" id="{D10CA9D0-38FE-4F84-A3B1-D40337202638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2600" y="2895600"/>
            <a:ext cx="2438400" cy="2514600"/>
          </a:xfrm>
        </p:spPr>
      </p:pic>
      <p:pic>
        <p:nvPicPr>
          <p:cNvPr id="3078" name="Picture 13" descr="jfk">
            <a:hlinkClick r:id="rId6"/>
            <a:extLst>
              <a:ext uri="{FF2B5EF4-FFF2-40B4-BE49-F238E27FC236}">
                <a16:creationId xmlns:a16="http://schemas.microsoft.com/office/drawing/2014/main" id="{0EE54460-8706-4B06-B717-C265442D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2057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0477B5-9AA2-4283-881B-A7D665A46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70EDEB91-6220-49D3-998E-2766EACBA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en-US" b="1" dirty="0"/>
              <a:t>Demagoguery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FBD2634C-D7D0-4522-9CC8-048C82F5FD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364163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sz="2800" dirty="0"/>
          </a:p>
          <a:p>
            <a:pPr marL="0" indent="0">
              <a:buFontTx/>
              <a:buNone/>
            </a:pPr>
            <a:r>
              <a:rPr lang="en-US" altLang="en-US" sz="2800" dirty="0"/>
              <a:t>Sen. Joseph McCarthy and Roy Cohn (Chief Counsel for the Senate Permanent Committee on Investigations)</a:t>
            </a:r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222A0863-E966-47FD-B24B-6BA5C11C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9436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44E9A3-4BE3-4308-A2CC-55FD0AB27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9D1FE20-A669-4B51-B55F-174CD3488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Trump and Cohn</a:t>
            </a:r>
            <a:br>
              <a:rPr lang="en-US" altLang="en-US"/>
            </a:br>
            <a:r>
              <a:rPr lang="en-US" altLang="en-US" sz="3200"/>
              <a:t>(1984) </a:t>
            </a:r>
            <a:endParaRPr lang="en-US" altLang="en-US"/>
          </a:p>
        </p:txBody>
      </p:sp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53FC7691-B565-4754-B2C2-5073798FAC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9713" y="1905000"/>
            <a:ext cx="6124575" cy="4525963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20C100-157A-4923-B3D3-4BDBF2699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E5DED9C6-F477-49C0-8DA8-0DF3D86E3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Two Developments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F6EFE1E4-B31B-422B-B174-3E30C4AD82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/>
              <a:t>22</a:t>
            </a:r>
            <a:r>
              <a:rPr lang="en-US" altLang="en-US" b="1" baseline="30000" dirty="0"/>
              <a:t>nd</a:t>
            </a:r>
            <a:r>
              <a:rPr lang="en-US" altLang="en-US" b="1" dirty="0"/>
              <a:t> Amendment  (1951)</a:t>
            </a:r>
          </a:p>
          <a:p>
            <a:pPr>
              <a:defRPr/>
            </a:pPr>
            <a:r>
              <a:rPr lang="en-US" altLang="en-US" b="1" dirty="0"/>
              <a:t>Candidate-centered Politics</a:t>
            </a:r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endParaRPr lang="en-US" altLang="en-US" b="1" dirty="0"/>
          </a:p>
          <a:p>
            <a:pPr marL="0" indent="0">
              <a:buFontTx/>
              <a:buNone/>
              <a:defRPr/>
            </a:pPr>
            <a:endParaRPr lang="en-US" altLang="en-US" b="1" dirty="0"/>
          </a:p>
          <a:p>
            <a:pPr marL="0" indent="0">
              <a:buFontTx/>
              <a:buNone/>
              <a:defRPr/>
            </a:pPr>
            <a:r>
              <a:rPr lang="en-US" altLang="en-US" b="1" dirty="0"/>
              <a:t>Eisenhower 		JFK 			Trump</a:t>
            </a:r>
          </a:p>
        </p:txBody>
      </p:sp>
      <p:pic>
        <p:nvPicPr>
          <p:cNvPr id="13316" name="Picture 1">
            <a:extLst>
              <a:ext uri="{FF2B5EF4-FFF2-40B4-BE49-F238E27FC236}">
                <a16:creationId xmlns:a16="http://schemas.microsoft.com/office/drawing/2014/main" id="{DCF70A61-F90F-44E8-A925-A6461AE6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027363"/>
            <a:ext cx="27686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>
            <a:extLst>
              <a:ext uri="{FF2B5EF4-FFF2-40B4-BE49-F238E27FC236}">
                <a16:creationId xmlns:a16="http://schemas.microsoft.com/office/drawing/2014/main" id="{2C190D67-BA49-4D34-88F8-987F246B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3027363"/>
            <a:ext cx="27686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>
            <a:extLst>
              <a:ext uri="{FF2B5EF4-FFF2-40B4-BE49-F238E27FC236}">
                <a16:creationId xmlns:a16="http://schemas.microsoft.com/office/drawing/2014/main" id="{EDA3C8C4-C5E0-4248-B422-B9A6F6C3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3406775"/>
            <a:ext cx="27686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13A25-6E1A-46D8-B2E7-2B08A2A17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6CAE-E822-4380-972A-AA6006F4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Part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7AFC3-5EA9-4047-BBA3-CE8D00253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591952-2419-4888-A46D-349890EEF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28AE23C-5CF8-47DE-8E22-29ADFCBC1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FDR VPs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CE55DA8-1B66-4EF2-A041-168C25DF9F5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/>
              <a:t>John Nance Garner 1933-41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412FE97F-0DDC-4E1C-8156-0D08AA41E8C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/>
              <a:t>Henry Wallace </a:t>
            </a:r>
          </a:p>
          <a:p>
            <a:pPr eaLnBrk="1" hangingPunct="1">
              <a:buFontTx/>
              <a:buNone/>
            </a:pPr>
            <a:r>
              <a:rPr lang="en-US" altLang="en-US" b="1"/>
              <a:t>1941-45</a:t>
            </a:r>
          </a:p>
        </p:txBody>
      </p:sp>
      <p:pic>
        <p:nvPicPr>
          <p:cNvPr id="4101" name="Picture 5" descr="image?id=763&amp;rendTypeId=4">
            <a:extLst>
              <a:ext uri="{FF2B5EF4-FFF2-40B4-BE49-F238E27FC236}">
                <a16:creationId xmlns:a16="http://schemas.microsoft.com/office/drawing/2014/main" id="{81F51682-7503-4858-A5AF-F592AE4C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2819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USARwallaceP">
            <a:extLst>
              <a:ext uri="{FF2B5EF4-FFF2-40B4-BE49-F238E27FC236}">
                <a16:creationId xmlns:a16="http://schemas.microsoft.com/office/drawing/2014/main" id="{EF51CC2E-79AE-479A-8719-6A595F34500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743200"/>
            <a:ext cx="2819400" cy="38100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EFCBA8-8490-4357-BADC-AF5973424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B260-26D7-4200-9CAE-C66669FE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Harry Truman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4996D-D2E2-49F7-96FB-1D7F4A3C2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7" y="2286000"/>
            <a:ext cx="4324350" cy="277506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F314237-BCE8-4284-B348-97499CB91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61821" y="3124200"/>
            <a:ext cx="3724979" cy="326164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3C1AE4-1B61-4449-8341-CFAAA62E1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595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87C3F1D-80B6-4260-B3D8-138DA6853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b="1" dirty="0"/>
              <a:t>FDR and Truman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E293DC2F-0774-424A-BD5A-5AFC0B0F30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/>
              <a:t> Vice Pres			President</a:t>
            </a:r>
          </a:p>
          <a:p>
            <a:pPr marL="0" indent="0">
              <a:buFontTx/>
              <a:buNone/>
            </a:pPr>
            <a:r>
              <a:rPr lang="en-US" altLang="en-US" b="1" dirty="0"/>
              <a:t>January 20, 1945		April 12, 1945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F870E681-E383-44FA-AA23-9F6C98E2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3"/>
          <a:stretch>
            <a:fillRect/>
          </a:stretch>
        </p:blipFill>
        <p:spPr bwMode="auto">
          <a:xfrm>
            <a:off x="457200" y="2466975"/>
            <a:ext cx="32004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>
            <a:extLst>
              <a:ext uri="{FF2B5EF4-FFF2-40B4-BE49-F238E27FC236}">
                <a16:creationId xmlns:a16="http://schemas.microsoft.com/office/drawing/2014/main" id="{6EABEFB4-8161-4536-8279-BF60AB98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/>
          <a:stretch>
            <a:fillRect/>
          </a:stretch>
        </p:blipFill>
        <p:spPr bwMode="auto">
          <a:xfrm>
            <a:off x="3810000" y="3890963"/>
            <a:ext cx="50387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203E49-1E1F-4B8D-BB45-48078B89B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14EF3D9-A0D9-42F5-91DC-79C066672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Harry Truman Election Day 1948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AAB06A5-E7EB-4311-B49D-602F44471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8" name="Picture 4" descr="dewey_defeats_truman">
            <a:extLst>
              <a:ext uri="{FF2B5EF4-FFF2-40B4-BE49-F238E27FC236}">
                <a16:creationId xmlns:a16="http://schemas.microsoft.com/office/drawing/2014/main" id="{4188C857-7468-44DE-9BED-4C6DE139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E2FDBD-42D6-41B5-AE0A-C3A4E62F6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5654178-BE02-4320-8734-6A46BD2AF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Truman Approval Ratings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9BEC0B2-6E25-4617-A178-45FED7DE2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/>
            <a:endParaRPr lang="en-US" altLang="en-US" sz="1200" i="1"/>
          </a:p>
          <a:p>
            <a:pPr eaLnBrk="1" hangingPunct="1">
              <a:buFontTx/>
              <a:buNone/>
            </a:pPr>
            <a:r>
              <a:rPr lang="en-US" altLang="en-US" sz="1000" i="1"/>
              <a:t>Sources: Gallup, AP, WSJ.com research</a:t>
            </a:r>
            <a:r>
              <a:rPr lang="en-US" altLang="en-US" sz="1000"/>
              <a:t>. From: Wall Street Journal.com: http://online.wsj.com/public/resources/documents/info-presapp0605-31.html</a:t>
            </a:r>
          </a:p>
        </p:txBody>
      </p:sp>
      <p:pic>
        <p:nvPicPr>
          <p:cNvPr id="7172" name="Picture 4" descr="info-presapp0605-truman">
            <a:extLst>
              <a:ext uri="{FF2B5EF4-FFF2-40B4-BE49-F238E27FC236}">
                <a16:creationId xmlns:a16="http://schemas.microsoft.com/office/drawing/2014/main" id="{64C173A7-B6F9-42E8-91EF-7A03108E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84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C49D0E-ACF2-4EAF-8786-0BAD0689D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FD4090AE-69DA-4777-AC45-9D955BE07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A Different Era?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12A1F-5D58-4A66-A01C-68F7A3359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sz="4000" b="1" dirty="0"/>
              <a:t>Bipartisanship</a:t>
            </a:r>
            <a:endParaRPr lang="en-US" b="1" dirty="0"/>
          </a:p>
          <a:p>
            <a:pPr algn="ctr">
              <a:defRPr/>
            </a:pPr>
            <a:endParaRPr lang="en-US" b="1" dirty="0"/>
          </a:p>
          <a:p>
            <a:pPr marL="0" indent="0" algn="ctr">
              <a:buFontTx/>
              <a:buNone/>
              <a:defRPr/>
            </a:pPr>
            <a:r>
              <a:rPr lang="en-US" sz="4000" b="1" dirty="0"/>
              <a:t>Vs.</a:t>
            </a:r>
          </a:p>
          <a:p>
            <a:pPr algn="ctr">
              <a:defRPr/>
            </a:pPr>
            <a:endParaRPr lang="en-US" sz="4000" b="1" dirty="0"/>
          </a:p>
          <a:p>
            <a:pPr marL="0" indent="0" algn="ctr">
              <a:buFontTx/>
              <a:buNone/>
              <a:defRPr/>
            </a:pPr>
            <a:r>
              <a:rPr lang="en-US" sz="4000" b="1" dirty="0"/>
              <a:t>Demagoguery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3B156D-77E2-489A-A020-29F4025BE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>
            <a:extLst>
              <a:ext uri="{FF2B5EF4-FFF2-40B4-BE49-F238E27FC236}">
                <a16:creationId xmlns:a16="http://schemas.microsoft.com/office/drawing/2014/main" id="{ED7AB133-839B-4454-A7E6-F85DE34DE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Leadership</a:t>
            </a:r>
          </a:p>
        </p:txBody>
      </p:sp>
      <p:sp>
        <p:nvSpPr>
          <p:cNvPr id="9219" name="Content Placeholder 5">
            <a:extLst>
              <a:ext uri="{FF2B5EF4-FFF2-40B4-BE49-F238E27FC236}">
                <a16:creationId xmlns:a16="http://schemas.microsoft.com/office/drawing/2014/main" id="{8E05101B-92F9-486F-B05E-BD2412A5AC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altLang="en-US" b="1"/>
              <a:t>“Truman Doctrine” </a:t>
            </a:r>
            <a:r>
              <a:rPr lang="en-US" altLang="en-US" b="1">
                <a:hlinkClick r:id="rId4"/>
              </a:rPr>
              <a:t>speech, March 1947</a:t>
            </a:r>
            <a:endParaRPr lang="en-US" altLang="en-US" b="1"/>
          </a:p>
          <a:p>
            <a:endParaRPr lang="en-US" altLang="en-US"/>
          </a:p>
        </p:txBody>
      </p:sp>
      <p:pic>
        <p:nvPicPr>
          <p:cNvPr id="9220" name="Picture 6">
            <a:extLst>
              <a:ext uri="{FF2B5EF4-FFF2-40B4-BE49-F238E27FC236}">
                <a16:creationId xmlns:a16="http://schemas.microsoft.com/office/drawing/2014/main" id="{75AD2E39-ADE0-45AE-B0EE-BD3AF90B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6" b="13258"/>
          <a:stretch>
            <a:fillRect/>
          </a:stretch>
        </p:blipFill>
        <p:spPr bwMode="auto">
          <a:xfrm>
            <a:off x="838200" y="2286000"/>
            <a:ext cx="7391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891138-A849-41F2-8BA7-FEC63DD4E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6D2F25F-DC93-45CB-A73C-5566159DEB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Bipartisanship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690575EC-6EB3-4FE0-A8BA-D29F8CD5D4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831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/>
              <a:t>Truman and Senator Arthur Vandenberg (R-MI)</a:t>
            </a:r>
          </a:p>
          <a:p>
            <a:pPr marL="0" indent="0">
              <a:buFontTx/>
              <a:buNone/>
            </a:pPr>
            <a:endParaRPr lang="en-US" altLang="en-US" sz="2800" b="1"/>
          </a:p>
          <a:p>
            <a:pPr marL="0" indent="0">
              <a:buFontTx/>
              <a:buNone/>
            </a:pPr>
            <a:endParaRPr lang="en-US" altLang="en-US" sz="2800" b="1"/>
          </a:p>
          <a:p>
            <a:pPr marL="0" indent="0">
              <a:buFontTx/>
              <a:buNone/>
            </a:pPr>
            <a:endParaRPr lang="en-US" altLang="en-US" sz="2800" b="1"/>
          </a:p>
          <a:p>
            <a:pPr marL="0" indent="0">
              <a:buFontTx/>
              <a:buNone/>
            </a:pPr>
            <a:endParaRPr lang="en-US" altLang="en-US" sz="2800" b="1"/>
          </a:p>
          <a:p>
            <a:pPr marL="0" indent="0">
              <a:buFontTx/>
              <a:buNone/>
            </a:pPr>
            <a:endParaRPr lang="en-US" altLang="en-US" sz="2800" b="1"/>
          </a:p>
          <a:p>
            <a:pPr marL="0" indent="0">
              <a:buFontTx/>
              <a:buNone/>
            </a:pPr>
            <a:endParaRPr lang="en-US" altLang="en-US" sz="2800" b="1"/>
          </a:p>
          <a:p>
            <a:pPr marL="0" indent="0">
              <a:buFontTx/>
              <a:buNone/>
            </a:pPr>
            <a:endParaRPr lang="en-US" altLang="en-US" sz="2000" b="1"/>
          </a:p>
          <a:p>
            <a:pPr marL="0" indent="0">
              <a:buFontTx/>
              <a:buNone/>
            </a:pPr>
            <a:endParaRPr lang="en-US" altLang="en-US" sz="2000" b="1"/>
          </a:p>
          <a:p>
            <a:pPr marL="0" indent="0">
              <a:buFontTx/>
              <a:buNone/>
            </a:pPr>
            <a:r>
              <a:rPr lang="en-US" altLang="en-US" sz="2000" b="1"/>
              <a:t>Right to Left: US Amb to UN Warren Austin, Truman, Secretary of State George Marshall, Vandenberg</a:t>
            </a:r>
          </a:p>
        </p:txBody>
      </p:sp>
      <p:pic>
        <p:nvPicPr>
          <p:cNvPr id="10244" name="Picture 1">
            <a:extLst>
              <a:ext uri="{FF2B5EF4-FFF2-40B4-BE49-F238E27FC236}">
                <a16:creationId xmlns:a16="http://schemas.microsoft.com/office/drawing/2014/main" id="{A2817FE6-89DE-4E74-BDB9-D182A2F3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262188"/>
            <a:ext cx="50482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86DFE6-3DF1-4672-9453-121C87DB2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</Words>
  <Application>Microsoft Office PowerPoint</Application>
  <PresentationFormat>On-screen Show (4:3)</PresentationFormat>
  <Paragraphs>81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Default Design</vt:lpstr>
      <vt:lpstr>Truman, Ike, JFK Part One  FDR Changed everything: Now what?</vt:lpstr>
      <vt:lpstr>FDR VPs</vt:lpstr>
      <vt:lpstr>Harry Truman</vt:lpstr>
      <vt:lpstr>FDR and Truman</vt:lpstr>
      <vt:lpstr>Harry Truman Election Day 1948</vt:lpstr>
      <vt:lpstr>Truman Approval Ratings</vt:lpstr>
      <vt:lpstr>A Different Era?</vt:lpstr>
      <vt:lpstr>Leadership</vt:lpstr>
      <vt:lpstr>Bipartisanship</vt:lpstr>
      <vt:lpstr>Demagoguery</vt:lpstr>
      <vt:lpstr>Trump and Cohn (1984) </vt:lpstr>
      <vt:lpstr>Two Developments</vt:lpstr>
      <vt:lpstr>End Part One</vt:lpstr>
    </vt:vector>
  </TitlesOfParts>
  <Company>College of Humanities &amp;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and Management in the Presidency</dc:title>
  <dc:creator>Technology Services</dc:creator>
  <cp:lastModifiedBy>William Newmann</cp:lastModifiedBy>
  <cp:revision>51</cp:revision>
  <dcterms:created xsi:type="dcterms:W3CDTF">2008-09-18T20:05:21Z</dcterms:created>
  <dcterms:modified xsi:type="dcterms:W3CDTF">2020-06-21T18:04:46Z</dcterms:modified>
</cp:coreProperties>
</file>