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6" r:id="rId3"/>
    <p:sldId id="268" r:id="rId4"/>
    <p:sldId id="265" r:id="rId5"/>
    <p:sldId id="263" r:id="rId6"/>
    <p:sldId id="270" r:id="rId7"/>
    <p:sldId id="272" r:id="rId8"/>
    <p:sldId id="271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7EF8-D7D0-4BC7-B622-5CD173B336E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19CCB-8535-40FE-A154-AF0CD12A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2149EAF-E949-5947-A31C-B47D6C6992F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6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11CF-EC8A-42A1-839E-350EB6593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C437A-9961-441F-8348-ADE4F8E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B9D9-687E-4D4C-9055-280ED212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3426-D116-4A3E-9752-1D00CC81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CD9B6-0278-435A-AC4B-E58700FD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31BF-E45A-49C6-8532-07E9BBA3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515B-A6C0-4F21-A2A2-4B9779B5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D859-6E8D-4465-84D7-70FBC964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8AA97-FA6A-4FB3-8883-7D5F1080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0429-FF3F-4C05-9507-A046A2F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9FB32-69CF-4602-9A7E-AF3B35A4D5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52B06-B6F4-4845-B473-A64AF63D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EA0B-735F-4838-870F-63D81B07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B1423-E257-437C-A9A2-3E61D60D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B997-AEF5-4B2F-AE21-8F2CBEB0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E6C5-5992-4E88-82B7-4EC6BFC7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CF1A-86C0-41F5-A5EC-F50E331F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F155-A3FD-4FE6-8FD6-E0D4142D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28F90-1551-4DAA-BE12-0791C07D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B27D-E905-435E-987C-26F76FFE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8F066-8E04-403A-B9AB-1C56095B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D5EF-6266-427D-92E3-CE700622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E18C-4533-4A1E-99C5-EE1097F4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F54BC-9886-4BD1-816C-A99FABA2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68589-C6FB-4B38-976C-BBEA61EB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FC98-7E20-4FD3-B36C-DF9BD852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B2D8-C570-4883-94A5-E128A96F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F2D6C-0B62-4B56-BD66-531296D5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5E4-6C35-4E70-817D-20ECAAFA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B51AA-68B0-493A-BA6C-DAC67BE2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9B5A-EE04-425C-AC6F-5290AC18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0335-DB7D-48B7-8937-4D420462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9EC8C-E955-43C6-AE10-F0A7890F0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DD6F7-039D-4A2E-90E6-72769B7B5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67D65-E6A1-4001-926D-05429B591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4F216-9349-4454-8082-9341EEF7A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DE91C-E7F8-458F-8973-F0E280FD4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6BAEA-79A1-4924-A99C-D6D0D1DA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2F249-779F-4C78-86AF-05A90407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3FBE-D898-4ED8-B669-50CCFEDE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895D1-12A0-496F-8F7E-F30931BB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C2A37-38E3-44EB-8C89-2F281ED1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A62C9-1DBE-44CA-8EC4-FF398137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10CB5-9A7C-4ADF-844D-225BD68B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6AA5-4D26-40A9-89B2-A3DC3AF4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1F7E-10BF-4DCB-BCC9-E19E8967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9E52-EFBA-4D60-BDF4-3022A8A6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96DD-18F3-49AD-B2CC-3697EBC8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A9A56-3612-4B4B-95B5-90A516D55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152A-12C2-4B19-8894-4C4EB95F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D0150-999A-4813-8035-F3822734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7FC38-A696-4722-8385-1B739D2B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4C33-C5C6-4362-92DF-561C162B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FE290-4DC6-412D-8FF1-54C24F4E5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05F8C-CFDC-420A-8C7F-5BF14331C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F2482-556D-491D-B14F-5514F474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6E7C2-1C01-4996-AE7F-E207815A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D1BA0-C473-4BEE-BD69-22CE4612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A381-E67E-4731-BF43-5F87B119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82F09-A41E-4699-8898-9736B837F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4148-7A30-4C72-A919-F9957DAE2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F6B2-E2C7-42F9-8973-159055A46C8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BC66-127E-449F-8F9B-5888DE61A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0810-F59E-49F7-9D82-281099269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A43E-312C-43CB-B2CC-2633D7D6C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ytimes.com/interactive/2016/12/18/us/elections/donald-trump-electoral-college-popular-vot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check.org/2011/04/indeed-born-in-the-u-s-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fact.com/" TargetMode="External"/><Relationship Id="rId2" Type="http://schemas.openxmlformats.org/officeDocument/2006/relationships/hyperlink" Target="http://www.factchec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nopes.com/" TargetMode="External"/><Relationship Id="rId4" Type="http://schemas.openxmlformats.org/officeDocument/2006/relationships/hyperlink" Target="http://www.washingtonpost.com/blogs/fact-check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CECC-2EB2-48B2-B9BA-2ADB747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B1CE-A57A-4553-914D-A29577A1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Facts</a:t>
            </a:r>
          </a:p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Evidence</a:t>
            </a:r>
          </a:p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Context</a:t>
            </a:r>
          </a:p>
          <a:p>
            <a:pPr algn="ctr"/>
            <a:r>
              <a:rPr lang="en-US" sz="5400" b="1" dirty="0">
                <a:latin typeface="Arial Black" panose="020B0A04020102020204" pitchFamily="34" charset="0"/>
              </a:rPr>
              <a:t>Lies</a:t>
            </a:r>
          </a:p>
        </p:txBody>
      </p:sp>
    </p:spTree>
    <p:extLst>
      <p:ext uri="{BB962C8B-B14F-4D97-AF65-F5344CB8AC3E}">
        <p14:creationId xmlns:p14="http://schemas.microsoft.com/office/powerpoint/2010/main" val="310618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Senator Daniel Patrick Moynihan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97" y="1626141"/>
            <a:ext cx="8949506" cy="45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“Alternative Facts”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5E42-E814-44DF-9839-6692D458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  <a:hlinkClick r:id="rId2"/>
              </a:rPr>
              <a:t>Trump’s 2016 Victory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3458-1BB6-448C-B504-77A76D3D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94" y="2139954"/>
            <a:ext cx="834005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4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Social Media or TV as Our Source of News/Information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91" y="1825625"/>
            <a:ext cx="11449050" cy="4351338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Reality Bubble/Echo Chambers</a:t>
            </a:r>
          </a:p>
          <a:p>
            <a:r>
              <a:rPr lang="en-US" b="1" dirty="0">
                <a:latin typeface="Arial Black" panose="020B0A04020102020204" pitchFamily="34" charset="0"/>
              </a:rPr>
              <a:t>Opinion vs. Fact</a:t>
            </a: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Fox							MSNBC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0" y="3595321"/>
            <a:ext cx="5290039" cy="290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69" y="3595321"/>
            <a:ext cx="5425587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274638"/>
            <a:ext cx="10937631" cy="10969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Arial Black" panose="020B0A04020102020204" pitchFamily="34" charset="0"/>
              </a:rPr>
              <a:t>The Attention Economy 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562707" y="1371601"/>
            <a:ext cx="11136923" cy="5228492"/>
          </a:xfrm>
        </p:spPr>
        <p:txBody>
          <a:bodyPr>
            <a:normAutofit/>
          </a:bodyPr>
          <a:lstStyle/>
          <a:p>
            <a:r>
              <a:rPr lang="en-US" b="1" dirty="0"/>
              <a:t>Clicks/Followers/Views</a:t>
            </a:r>
          </a:p>
          <a:p>
            <a:r>
              <a:rPr lang="en-US" b="1" dirty="0"/>
              <a:t>Conspiracy Sells</a:t>
            </a:r>
          </a:p>
          <a:p>
            <a:r>
              <a:rPr lang="en-US" b="1" dirty="0"/>
              <a:t>The “Birthers”</a:t>
            </a:r>
          </a:p>
          <a:p>
            <a:r>
              <a:rPr lang="en-US" b="1" dirty="0">
                <a:latin typeface="Calibri" charset="0"/>
                <a:hlinkClick r:id="rId3"/>
              </a:rPr>
              <a:t>The Facts</a:t>
            </a:r>
            <a:endParaRPr lang="en-US" b="1" dirty="0">
              <a:latin typeface="Calibri" charset="0"/>
            </a:endParaRPr>
          </a:p>
        </p:txBody>
      </p:sp>
      <p:pic>
        <p:nvPicPr>
          <p:cNvPr id="6149" name="Picture 6" descr="http://factcheck.org/Images/image/birth_certificate_images/longform_birthcertific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6" y="1594624"/>
            <a:ext cx="4859214" cy="48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7" y="3581400"/>
            <a:ext cx="4572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37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" y="365125"/>
            <a:ext cx="11140440" cy="7722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Context, Evidence vs.  Demagoguery, Trolling</a:t>
            </a:r>
            <a:r>
              <a:rPr lang="en-US" sz="4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2440" y="1561171"/>
            <a:ext cx="10881360" cy="46157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Traitor?</a:t>
            </a:r>
            <a:endParaRPr lang="en-US" sz="5100" b="1" dirty="0"/>
          </a:p>
          <a:p>
            <a:r>
              <a:rPr lang="en-US" sz="6000" b="1" dirty="0"/>
              <a:t>Serious drug problem in college</a:t>
            </a:r>
          </a:p>
          <a:p>
            <a:r>
              <a:rPr lang="en-US" sz="6000" b="1" dirty="0"/>
              <a:t>Nearly flunked out of college</a:t>
            </a:r>
          </a:p>
          <a:p>
            <a:r>
              <a:rPr lang="en-US" sz="6000" b="1" dirty="0"/>
              <a:t>Secret meetings with Chinese Communist Party Members</a:t>
            </a:r>
          </a:p>
          <a:p>
            <a:r>
              <a:rPr lang="en-US" sz="6000" b="1" dirty="0"/>
              <a:t>Received envelope filled with cash from an organization with ties to the Chinese Communist Party </a:t>
            </a:r>
          </a:p>
          <a:p>
            <a:r>
              <a:rPr lang="en-US" sz="6000" b="1" dirty="0"/>
              <a:t>Chinese and North Korean flags in his office</a:t>
            </a:r>
          </a:p>
          <a:p>
            <a:r>
              <a:rPr lang="en-US" sz="6000" b="1" dirty="0"/>
              <a:t>Advised members of the Chinese Communist Party</a:t>
            </a:r>
          </a:p>
          <a:p>
            <a:r>
              <a:rPr lang="en-US" sz="6000" b="1" dirty="0"/>
              <a:t>Under investigation by US government officials several times</a:t>
            </a:r>
          </a:p>
          <a:p>
            <a:pPr marL="0" indent="0">
              <a:buNone/>
            </a:pPr>
            <a:endParaRPr lang="en-US" sz="5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Flags in the Office 1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4" y="1309255"/>
            <a:ext cx="6258791" cy="5054745"/>
          </a:xfrm>
        </p:spPr>
      </p:pic>
    </p:spTree>
    <p:extLst>
      <p:ext uri="{BB962C8B-B14F-4D97-AF65-F5344CB8AC3E}">
        <p14:creationId xmlns:p14="http://schemas.microsoft.com/office/powerpoint/2010/main" val="246761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Flags in the Office 2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3" y="1475509"/>
            <a:ext cx="3786134" cy="5049982"/>
          </a:xfrm>
        </p:spPr>
      </p:pic>
    </p:spTree>
    <p:extLst>
      <p:ext uri="{BB962C8B-B14F-4D97-AF65-F5344CB8AC3E}">
        <p14:creationId xmlns:p14="http://schemas.microsoft.com/office/powerpoint/2010/main" val="162931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Dig for Facts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Liars Are Hoping You Won’t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8839"/>
            <a:ext cx="10515600" cy="4028123"/>
          </a:xfrm>
        </p:spPr>
        <p:txBody>
          <a:bodyPr/>
          <a:lstStyle/>
          <a:p>
            <a:pPr lvl="0"/>
            <a:r>
              <a:rPr lang="en-US" sz="3200" b="1" u="sng" dirty="0">
                <a:hlinkClick r:id="rId2"/>
              </a:rPr>
              <a:t>Fact </a:t>
            </a:r>
            <a:r>
              <a:rPr lang="en-US" sz="3200" b="1" u="sng" dirty="0" err="1">
                <a:hlinkClick r:id="rId2"/>
              </a:rPr>
              <a:t>Check.Org</a:t>
            </a:r>
            <a:r>
              <a:rPr lang="en-US" sz="3200" b="1" dirty="0"/>
              <a:t> From the Annenberg Center at the University of Pennsylvania</a:t>
            </a:r>
          </a:p>
          <a:p>
            <a:pPr lvl="0"/>
            <a:r>
              <a:rPr lang="en-US" sz="3200" b="1" u="sng" dirty="0">
                <a:hlinkClick r:id="rId3"/>
              </a:rPr>
              <a:t>PolitiFact.com</a:t>
            </a:r>
            <a:r>
              <a:rPr lang="en-US" sz="3200" b="1" dirty="0"/>
              <a:t> From several newspapers</a:t>
            </a:r>
          </a:p>
          <a:p>
            <a:pPr lvl="0"/>
            <a:r>
              <a:rPr lang="en-US" sz="3200" b="1" u="sng" dirty="0">
                <a:hlinkClick r:id="rId4"/>
              </a:rPr>
              <a:t>The Fact Checker</a:t>
            </a:r>
            <a:r>
              <a:rPr lang="en-US" sz="3200" b="1" dirty="0"/>
              <a:t> From the Washington Post</a:t>
            </a:r>
          </a:p>
          <a:p>
            <a:pPr lvl="0"/>
            <a:r>
              <a:rPr lang="en-US" sz="3200" b="1" u="sng" dirty="0">
                <a:hlinkClick r:id="rId5"/>
              </a:rPr>
              <a:t>Snopes.com</a:t>
            </a:r>
            <a:r>
              <a:rPr lang="en-US" sz="3200" b="1" dirty="0"/>
              <a:t> (fact checking and debunking urban legends and internet hoaxes that are often about politics)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5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177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Calibri Light</vt:lpstr>
      <vt:lpstr>Office Theme</vt:lpstr>
      <vt:lpstr>PowerPoint Presentation</vt:lpstr>
      <vt:lpstr>Senator Daniel Patrick Moynihan</vt:lpstr>
      <vt:lpstr>“Alternative Facts”</vt:lpstr>
      <vt:lpstr>Social Media or TV as Our Source of News/Information</vt:lpstr>
      <vt:lpstr>The Attention Economy </vt:lpstr>
      <vt:lpstr>Context, Evidence vs.  Demagoguery, Trolling?</vt:lpstr>
      <vt:lpstr>Flags in the Office 1</vt:lpstr>
      <vt:lpstr>Flags in the Office 2</vt:lpstr>
      <vt:lpstr>Dig for Facts Liars Are Hoping You Won’t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W Newmann</cp:lastModifiedBy>
  <cp:revision>5</cp:revision>
  <dcterms:created xsi:type="dcterms:W3CDTF">2020-01-20T16:10:22Z</dcterms:created>
  <dcterms:modified xsi:type="dcterms:W3CDTF">2020-02-13T15:11:15Z</dcterms:modified>
</cp:coreProperties>
</file>