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67" r:id="rId2"/>
    <p:sldId id="266" r:id="rId3"/>
    <p:sldId id="268" r:id="rId4"/>
    <p:sldId id="265" r:id="rId5"/>
    <p:sldId id="273" r:id="rId6"/>
    <p:sldId id="274" r:id="rId7"/>
    <p:sldId id="263" r:id="rId8"/>
    <p:sldId id="275" r:id="rId9"/>
    <p:sldId id="270" r:id="rId10"/>
    <p:sldId id="272" r:id="rId11"/>
    <p:sldId id="271" r:id="rId12"/>
    <p:sldId id="261" r:id="rId13"/>
    <p:sldId id="258" r:id="rId14"/>
    <p:sldId id="260" r:id="rId15"/>
    <p:sldId id="276" r:id="rId16"/>
    <p:sldId id="277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42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477EF8-D7D0-4BC7-B622-5CD173B336E9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19CCB-8535-40FE-A154-AF0CD12A4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43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D2149EAF-E949-5947-A31C-B47D6C6992FD}" type="slidenum">
              <a:rPr lang="en-US">
                <a:latin typeface="Arial" charset="0"/>
              </a:rPr>
              <a:pPr/>
              <a:t>7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068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F6B2-E2C7-42F9-8973-159055A46C81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A43E-312C-43CB-B2CC-2633D7D6C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07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F6B2-E2C7-42F9-8973-159055A46C81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A43E-312C-43CB-B2CC-2633D7D6C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45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F6B2-E2C7-42F9-8973-159055A46C81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A43E-312C-43CB-B2CC-2633D7D6C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72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F6B2-E2C7-42F9-8973-159055A46C81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A43E-312C-43CB-B2CC-2633D7D6C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0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F6B2-E2C7-42F9-8973-159055A46C81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A43E-312C-43CB-B2CC-2633D7D6C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68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F6B2-E2C7-42F9-8973-159055A46C81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A43E-312C-43CB-B2CC-2633D7D6C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1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F6B2-E2C7-42F9-8973-159055A46C81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A43E-312C-43CB-B2CC-2633D7D6C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93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F6B2-E2C7-42F9-8973-159055A46C81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A43E-312C-43CB-B2CC-2633D7D6C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84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F6B2-E2C7-42F9-8973-159055A46C81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A43E-312C-43CB-B2CC-2633D7D6C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23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F6B2-E2C7-42F9-8973-159055A46C81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A43E-312C-43CB-B2CC-2633D7D6C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358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CF6B2-E2C7-42F9-8973-159055A46C81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8A43E-312C-43CB-B2CC-2633D7D6C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67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CF6B2-E2C7-42F9-8973-159055A46C81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8A43E-312C-43CB-B2CC-2633D7D6C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3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itifact.com/" TargetMode="External"/><Relationship Id="rId2" Type="http://schemas.openxmlformats.org/officeDocument/2006/relationships/hyperlink" Target="http://www.factcheck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nopes.com/" TargetMode="External"/><Relationship Id="rId4" Type="http://schemas.openxmlformats.org/officeDocument/2006/relationships/hyperlink" Target="http://www.washingtonpost.com/blogs/fact-checker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nytimes.com/interactive/2016/12/18/us/elections/donald-trump-electoral-college-popular-vote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rand.org/research/projects/truth-decay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fr.org/blog/seven-resources-debunking-911-conspiracy-theorie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hyperlink" Target="http://www.factcheck.org/2011/04/indeed-born-in-the-u-s-a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4CECC-2EB2-48B2-B9BA-2ADB7476F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AB1CE-A57A-4553-914D-A29577A11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50" b="1" dirty="0">
                <a:latin typeface="Arial Black" panose="020B0A04020102020204" pitchFamily="34" charset="0"/>
              </a:rPr>
              <a:t>Facts</a:t>
            </a:r>
          </a:p>
          <a:p>
            <a:pPr algn="ctr"/>
            <a:r>
              <a:rPr lang="en-US" sz="4050" b="1" dirty="0">
                <a:latin typeface="Arial Black" panose="020B0A04020102020204" pitchFamily="34" charset="0"/>
              </a:rPr>
              <a:t>Evidence</a:t>
            </a:r>
          </a:p>
          <a:p>
            <a:pPr algn="ctr"/>
            <a:r>
              <a:rPr lang="en-US" sz="4050" b="1" dirty="0">
                <a:latin typeface="Arial Black" panose="020B0A04020102020204" pitchFamily="34" charset="0"/>
              </a:rPr>
              <a:t>Context</a:t>
            </a:r>
          </a:p>
          <a:p>
            <a:pPr algn="ctr"/>
            <a:r>
              <a:rPr lang="en-US" sz="4050" b="1" dirty="0">
                <a:latin typeface="Arial Black" panose="020B0A04020102020204" pitchFamily="34" charset="0"/>
              </a:rPr>
              <a:t>Lies</a:t>
            </a:r>
          </a:p>
        </p:txBody>
      </p:sp>
    </p:spTree>
    <p:extLst>
      <p:ext uri="{BB962C8B-B14F-4D97-AF65-F5344CB8AC3E}">
        <p14:creationId xmlns:p14="http://schemas.microsoft.com/office/powerpoint/2010/main" val="3106185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97127"/>
            <a:ext cx="7886700" cy="118614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Fact Check: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Flags in the Office 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02" y="2389674"/>
            <a:ext cx="6858595" cy="36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16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24510"/>
            <a:ext cx="7886700" cy="64575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Flags in the Office 2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66" y="1312333"/>
            <a:ext cx="3790468" cy="4952999"/>
          </a:xfrm>
        </p:spPr>
      </p:pic>
    </p:spTree>
    <p:extLst>
      <p:ext uri="{BB962C8B-B14F-4D97-AF65-F5344CB8AC3E}">
        <p14:creationId xmlns:p14="http://schemas.microsoft.com/office/powerpoint/2010/main" val="1629316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Dig for Facts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Liars Are Hoping You Won’t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03400"/>
            <a:ext cx="7886700" cy="4689474"/>
          </a:xfrm>
        </p:spPr>
        <p:txBody>
          <a:bodyPr/>
          <a:lstStyle/>
          <a:p>
            <a:pPr lvl="0"/>
            <a:r>
              <a:rPr lang="en-US" b="1" u="sng" dirty="0">
                <a:latin typeface="Arial Black" panose="020B0A04020102020204" pitchFamily="34" charset="0"/>
                <a:hlinkClick r:id="rId2"/>
              </a:rPr>
              <a:t>Fact </a:t>
            </a:r>
            <a:r>
              <a:rPr lang="en-US" b="1" u="sng" dirty="0" err="1">
                <a:latin typeface="Arial Black" panose="020B0A04020102020204" pitchFamily="34" charset="0"/>
                <a:hlinkClick r:id="rId2"/>
              </a:rPr>
              <a:t>Check.Org</a:t>
            </a:r>
            <a:r>
              <a:rPr lang="en-US" b="1" dirty="0">
                <a:latin typeface="Arial Black" panose="020B0A04020102020204" pitchFamily="34" charset="0"/>
              </a:rPr>
              <a:t> From the Annenberg Center at the University of Pennsylvania</a:t>
            </a:r>
          </a:p>
          <a:p>
            <a:pPr lvl="0"/>
            <a:r>
              <a:rPr lang="en-US" b="1" u="sng" dirty="0">
                <a:latin typeface="Arial Black" panose="020B0A04020102020204" pitchFamily="34" charset="0"/>
                <a:hlinkClick r:id="rId3"/>
              </a:rPr>
              <a:t>PolitiFact.com</a:t>
            </a:r>
            <a:r>
              <a:rPr lang="en-US" b="1" dirty="0">
                <a:latin typeface="Arial Black" panose="020B0A04020102020204" pitchFamily="34" charset="0"/>
              </a:rPr>
              <a:t> From several newspapers</a:t>
            </a:r>
          </a:p>
          <a:p>
            <a:pPr lvl="0"/>
            <a:r>
              <a:rPr lang="en-US" b="1" u="sng" dirty="0">
                <a:latin typeface="Arial Black" panose="020B0A04020102020204" pitchFamily="34" charset="0"/>
                <a:hlinkClick r:id="rId4"/>
              </a:rPr>
              <a:t>The Fact Checker</a:t>
            </a:r>
            <a:r>
              <a:rPr lang="en-US" b="1" dirty="0">
                <a:latin typeface="Arial Black" panose="020B0A04020102020204" pitchFamily="34" charset="0"/>
              </a:rPr>
              <a:t> From the Washington Post</a:t>
            </a:r>
          </a:p>
          <a:p>
            <a:pPr lvl="0"/>
            <a:r>
              <a:rPr lang="en-US" b="1" u="sng" dirty="0">
                <a:latin typeface="Arial Black" panose="020B0A04020102020204" pitchFamily="34" charset="0"/>
                <a:hlinkClick r:id="rId5"/>
              </a:rPr>
              <a:t>Snopes.com</a:t>
            </a:r>
            <a:r>
              <a:rPr lang="en-US" b="1" dirty="0">
                <a:latin typeface="Arial Black" panose="020B0A04020102020204" pitchFamily="34" charset="0"/>
              </a:rPr>
              <a:t> (fact checking and debunking urban legends and internet hoaxes that are often about politics)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259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BD0B58F-CAC5-4B7B-87B7-ABB9474C80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/>
              <a:t>The Model of Democracy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76881EC-20F0-4C9D-8D4D-C3AFE6E92B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572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b="1" dirty="0"/>
              <a:t>Party philosophy, policies, character, and</a:t>
            </a:r>
          </a:p>
          <a:p>
            <a:pPr eaLnBrk="1" hangingPunct="1">
              <a:buFontTx/>
              <a:buNone/>
            </a:pPr>
            <a:r>
              <a:rPr lang="en-US" altLang="en-US" sz="2800" b="1" dirty="0"/>
              <a:t>Record of candidate A</a:t>
            </a:r>
          </a:p>
          <a:p>
            <a:pPr eaLnBrk="1" hangingPunct="1">
              <a:buFontTx/>
              <a:buNone/>
            </a:pPr>
            <a:endParaRPr lang="en-US" altLang="en-US" sz="2800" b="1" dirty="0"/>
          </a:p>
          <a:p>
            <a:pPr eaLnBrk="1" hangingPunct="1">
              <a:buFontTx/>
              <a:buNone/>
            </a:pPr>
            <a:endParaRPr lang="en-US" altLang="en-US" sz="2800" b="1" dirty="0"/>
          </a:p>
          <a:p>
            <a:pPr eaLnBrk="1" hangingPunct="1">
              <a:buFontTx/>
              <a:buNone/>
            </a:pPr>
            <a:r>
              <a:rPr lang="en-US" altLang="en-US" sz="2800" b="1" dirty="0"/>
              <a:t>			Voter compares			Choice</a:t>
            </a:r>
          </a:p>
          <a:p>
            <a:pPr eaLnBrk="1" hangingPunct="1">
              <a:buFontTx/>
              <a:buNone/>
            </a:pPr>
            <a:endParaRPr lang="en-US" altLang="en-US" sz="2800" b="1" dirty="0"/>
          </a:p>
          <a:p>
            <a:pPr eaLnBrk="1" hangingPunct="1">
              <a:buFontTx/>
              <a:buNone/>
            </a:pPr>
            <a:endParaRPr lang="en-US" altLang="en-US" sz="2800" b="1" dirty="0"/>
          </a:p>
          <a:p>
            <a:pPr eaLnBrk="1" hangingPunct="1">
              <a:buFontTx/>
              <a:buNone/>
            </a:pPr>
            <a:r>
              <a:rPr lang="en-US" altLang="en-US" sz="2800" b="1" dirty="0"/>
              <a:t>Party philosophy, policies, character, and</a:t>
            </a:r>
          </a:p>
          <a:p>
            <a:pPr eaLnBrk="1" hangingPunct="1">
              <a:buFontTx/>
              <a:buNone/>
            </a:pPr>
            <a:r>
              <a:rPr lang="en-US" altLang="en-US" sz="2800" b="1" dirty="0"/>
              <a:t>Record of candidate B</a:t>
            </a:r>
          </a:p>
        </p:txBody>
      </p:sp>
      <p:sp>
        <p:nvSpPr>
          <p:cNvPr id="4100" name="Line 4">
            <a:extLst>
              <a:ext uri="{FF2B5EF4-FFF2-40B4-BE49-F238E27FC236}">
                <a16:creationId xmlns:a16="http://schemas.microsoft.com/office/drawing/2014/main" id="{98DA663A-FEDC-46D3-AD7A-A2F3A1392D11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5467" y="4199467"/>
            <a:ext cx="1219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Line 5">
            <a:extLst>
              <a:ext uri="{FF2B5EF4-FFF2-40B4-BE49-F238E27FC236}">
                <a16:creationId xmlns:a16="http://schemas.microsoft.com/office/drawing/2014/main" id="{09DA9AD5-34C5-4177-8EBF-00C6BE7703E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1267" y="2971800"/>
            <a:ext cx="0" cy="914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Line 6">
            <a:extLst>
              <a:ext uri="{FF2B5EF4-FFF2-40B4-BE49-F238E27FC236}">
                <a16:creationId xmlns:a16="http://schemas.microsoft.com/office/drawing/2014/main" id="{6D8DFC0D-9ED5-4ACE-86BA-5FDEC04A06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2800" y="4487334"/>
            <a:ext cx="0" cy="914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997D85A3-50E1-43EC-B48B-BA74AC40B4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/>
              <a:t>Add Spin, Propaganda, Disinformation…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3795EE7E-7529-4243-804C-2F56DE5F41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458200" cy="54102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</a:pPr>
            <a:endParaRPr lang="en-US" altLang="en-US" sz="9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700" b="1" dirty="0">
                <a:latin typeface="Arial Black" panose="020B0A04020102020204" pitchFamily="34" charset="0"/>
              </a:rPr>
              <a:t>Party philosophy, policies, and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700" b="1" dirty="0">
                <a:latin typeface="Arial Black" panose="020B0A04020102020204" pitchFamily="34" charset="0"/>
              </a:rPr>
              <a:t>Record of candidate 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600" b="1" dirty="0">
                <a:latin typeface="Arial Black" panose="020B0A04020102020204" pitchFamily="34" charset="0"/>
              </a:rPr>
              <a:t>	</a:t>
            </a:r>
            <a:r>
              <a:rPr lang="en-US" altLang="en-US" sz="1700" b="1" i="1" dirty="0">
                <a:latin typeface="Arial Black" panose="020B0A04020102020204" pitchFamily="34" charset="0"/>
              </a:rPr>
              <a:t>Distorted Record</a:t>
            </a:r>
            <a:r>
              <a:rPr lang="en-US" altLang="en-US" sz="1500" b="1" i="1" dirty="0">
                <a:latin typeface="Arial Black" panose="020B0A04020102020204" pitchFamily="34" charset="0"/>
              </a:rPr>
              <a:t>		   *Policy of A (lifesaving)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i="1" dirty="0">
                <a:latin typeface="Arial Black" panose="020B0A04020102020204" pitchFamily="34" charset="0"/>
              </a:rPr>
              <a:t>					   *Character of A (angelic)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dirty="0">
                <a:latin typeface="Arial Black" panose="020B0A04020102020204" pitchFamily="34" charset="0"/>
              </a:rPr>
              <a:t>					   *</a:t>
            </a:r>
            <a:r>
              <a:rPr lang="en-US" altLang="en-US" sz="1500" b="1" i="1" dirty="0">
                <a:latin typeface="Arial Black" panose="020B0A04020102020204" pitchFamily="34" charset="0"/>
              </a:rPr>
              <a:t>Policy of B (dangerous)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i="1" dirty="0">
                <a:latin typeface="Arial Black" panose="020B0A04020102020204" pitchFamily="34" charset="0"/>
              </a:rPr>
              <a:t>					   *Character of B (demonic)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14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8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9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en-US" sz="9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900" b="1" dirty="0"/>
              <a:t>				</a:t>
            </a:r>
            <a:r>
              <a:rPr lang="en-US" altLang="en-US" sz="2100" b="1" dirty="0">
                <a:latin typeface="Arial Black" panose="020B0A04020102020204" pitchFamily="34" charset="0"/>
              </a:rPr>
              <a:t>Voter compares</a:t>
            </a:r>
            <a:r>
              <a:rPr lang="en-US" altLang="en-US" sz="1200" b="1" dirty="0"/>
              <a:t>		                </a:t>
            </a:r>
            <a:r>
              <a:rPr lang="en-US" altLang="en-US" sz="2000" b="1" dirty="0">
                <a:latin typeface="Arial Black" panose="020B0A04020102020204" pitchFamily="34" charset="0"/>
              </a:rPr>
              <a:t>Choice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900" b="1" dirty="0"/>
              <a:t>						</a:t>
            </a:r>
            <a:r>
              <a:rPr lang="en-US" altLang="en-US" sz="1700" b="1" dirty="0"/>
              <a:t>*</a:t>
            </a:r>
            <a:r>
              <a:rPr lang="en-US" altLang="en-US" sz="1400" b="1" i="1" dirty="0"/>
              <a:t>no historical context</a:t>
            </a:r>
          </a:p>
          <a:p>
            <a:pPr lvl="4" eaLnBrk="1" hangingPunct="1">
              <a:lnSpc>
                <a:spcPct val="80000"/>
              </a:lnSpc>
              <a:buFontTx/>
              <a:buNone/>
            </a:pPr>
            <a:r>
              <a:rPr lang="en-US" altLang="en-US" sz="1400" b="1" i="1" dirty="0"/>
              <a:t>				*little knowledge of government</a:t>
            </a:r>
          </a:p>
          <a:p>
            <a:pPr lvl="4" eaLnBrk="1" hangingPunct="1">
              <a:lnSpc>
                <a:spcPct val="80000"/>
              </a:lnSpc>
              <a:buFontTx/>
              <a:buNone/>
            </a:pPr>
            <a:r>
              <a:rPr lang="en-US" altLang="en-US" sz="1400" b="1" i="1" dirty="0"/>
              <a:t>				*has not paid attention to events</a:t>
            </a:r>
            <a:endParaRPr lang="en-US" altLang="en-US" sz="900" b="1" i="1" dirty="0">
              <a:latin typeface="Swiss911 XCm BT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900" b="1" i="1" dirty="0">
                <a:latin typeface="Swiss911 XCm BT" pitchFamily="34" charset="0"/>
              </a:rPr>
              <a:t>	</a:t>
            </a:r>
            <a:endParaRPr lang="en-US" altLang="en-US" sz="1200" b="1" i="1" dirty="0">
              <a:latin typeface="Arial Black" panose="020B0A040201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300" b="1" i="1" dirty="0">
                <a:latin typeface="Arial Black" panose="020B0A04020102020204" pitchFamily="34" charset="0"/>
              </a:rPr>
              <a:t>	</a:t>
            </a:r>
            <a:r>
              <a:rPr lang="en-US" altLang="en-US" sz="1700" b="1" i="1" dirty="0">
                <a:latin typeface="Arial Black" panose="020B0A04020102020204" pitchFamily="34" charset="0"/>
              </a:rPr>
              <a:t>Distorted Record</a:t>
            </a:r>
            <a:r>
              <a:rPr lang="en-US" altLang="en-US" sz="1500" b="1" i="1" dirty="0">
                <a:latin typeface="Arial Black" panose="020B0A04020102020204" pitchFamily="34" charset="0"/>
              </a:rPr>
              <a:t>		    *Policy of B (lifesaving)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700" b="1" dirty="0">
                <a:latin typeface="Arial Black" panose="020B0A04020102020204" pitchFamily="34" charset="0"/>
              </a:rPr>
              <a:t>Party philosophy, policies, and    	   *</a:t>
            </a:r>
            <a:r>
              <a:rPr lang="en-US" altLang="en-US" sz="1500" b="1" i="1" dirty="0">
                <a:latin typeface="Arial Black" panose="020B0A04020102020204" pitchFamily="34" charset="0"/>
              </a:rPr>
              <a:t>Character of B (angelic)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700" b="1" dirty="0">
                <a:latin typeface="Arial Black" panose="020B0A04020102020204" pitchFamily="34" charset="0"/>
              </a:rPr>
              <a:t>Record of Candidate B</a:t>
            </a:r>
            <a:r>
              <a:rPr lang="en-US" altLang="en-US" sz="800" b="1" dirty="0">
                <a:latin typeface="Arial Black" panose="020B0A04020102020204" pitchFamily="34" charset="0"/>
              </a:rPr>
              <a:t> 	       	       </a:t>
            </a:r>
            <a:r>
              <a:rPr lang="en-US" altLang="en-US" sz="1700" b="1" dirty="0">
                <a:latin typeface="Arial Black" panose="020B0A04020102020204" pitchFamily="34" charset="0"/>
              </a:rPr>
              <a:t>*</a:t>
            </a:r>
            <a:r>
              <a:rPr lang="en-US" altLang="en-US" sz="1500" b="1" i="1" dirty="0">
                <a:latin typeface="Arial Black" panose="020B0A04020102020204" pitchFamily="34" charset="0"/>
              </a:rPr>
              <a:t>Policy of A (dangerous)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sz="1500" b="1" i="1" dirty="0">
                <a:latin typeface="Arial Black" panose="020B0A04020102020204" pitchFamily="34" charset="0"/>
              </a:rPr>
              <a:t>					   *Character of A (demonic)</a:t>
            </a:r>
          </a:p>
        </p:txBody>
      </p:sp>
      <p:sp>
        <p:nvSpPr>
          <p:cNvPr id="6148" name="Line 4">
            <a:extLst>
              <a:ext uri="{FF2B5EF4-FFF2-40B4-BE49-F238E27FC236}">
                <a16:creationId xmlns:a16="http://schemas.microsoft.com/office/drawing/2014/main" id="{6E0B8CEF-D403-4819-8B8F-03C12B8A3D23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7266" y="5190067"/>
            <a:ext cx="990600" cy="0"/>
          </a:xfrm>
          <a:prstGeom prst="line">
            <a:avLst/>
          </a:prstGeom>
          <a:noFill/>
          <a:ln w="762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9" name="Line 5">
            <a:extLst>
              <a:ext uri="{FF2B5EF4-FFF2-40B4-BE49-F238E27FC236}">
                <a16:creationId xmlns:a16="http://schemas.microsoft.com/office/drawing/2014/main" id="{051DF7A4-E2AF-4182-AFED-E5B3A951A14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7266" y="1947333"/>
            <a:ext cx="990600" cy="0"/>
          </a:xfrm>
          <a:prstGeom prst="line">
            <a:avLst/>
          </a:prstGeom>
          <a:noFill/>
          <a:ln w="762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0" name="Line 6">
            <a:extLst>
              <a:ext uri="{FF2B5EF4-FFF2-40B4-BE49-F238E27FC236}">
                <a16:creationId xmlns:a16="http://schemas.microsoft.com/office/drawing/2014/main" id="{84E9F150-B12E-44A5-9524-5377C5DFBDC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3124200"/>
            <a:ext cx="0" cy="609600"/>
          </a:xfrm>
          <a:prstGeom prst="line">
            <a:avLst/>
          </a:prstGeom>
          <a:noFill/>
          <a:ln w="762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1" name="Line 7">
            <a:extLst>
              <a:ext uri="{FF2B5EF4-FFF2-40B4-BE49-F238E27FC236}">
                <a16:creationId xmlns:a16="http://schemas.microsoft.com/office/drawing/2014/main" id="{C5BA16B0-5AA4-4B2D-8C29-EE2F6BDCA73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4148667"/>
            <a:ext cx="0" cy="609600"/>
          </a:xfrm>
          <a:prstGeom prst="line">
            <a:avLst/>
          </a:prstGeom>
          <a:noFill/>
          <a:ln w="762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Line 8">
            <a:extLst>
              <a:ext uri="{FF2B5EF4-FFF2-40B4-BE49-F238E27FC236}">
                <a16:creationId xmlns:a16="http://schemas.microsoft.com/office/drawing/2014/main" id="{CE3DC0B0-2A46-4D2D-AF01-5D62AF7E24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72667" y="3987799"/>
            <a:ext cx="1524000" cy="0"/>
          </a:xfrm>
          <a:prstGeom prst="line">
            <a:avLst/>
          </a:prstGeom>
          <a:noFill/>
          <a:ln w="762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97EF0-8A49-4C72-B15F-F50B7DF5E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4240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Disinformation Kills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F18C34F-A812-4BD2-92D3-E56D8F294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56267"/>
            <a:ext cx="7886700" cy="4720696"/>
          </a:xfrm>
        </p:spPr>
        <p:txBody>
          <a:bodyPr/>
          <a:lstStyle/>
          <a:p>
            <a:r>
              <a:rPr lang="en-US" dirty="0"/>
              <a:t>COVID: Red vs. Blue States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3A6107-C298-446C-950F-0B634B31B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33" y="2105071"/>
            <a:ext cx="8398933" cy="417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83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AB0AA-F121-4D19-9CBA-AED317335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8474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January 6, 2021</a:t>
            </a:r>
          </a:p>
        </p:txBody>
      </p:sp>
      <p:pic>
        <p:nvPicPr>
          <p:cNvPr id="1026" name="Picture 2" descr="Who is Nick Quested and why did he testify in the Jan. 6 hearings? | PBS  NewsHour">
            <a:extLst>
              <a:ext uri="{FF2B5EF4-FFF2-40B4-BE49-F238E27FC236}">
                <a16:creationId xmlns:a16="http://schemas.microsoft.com/office/drawing/2014/main" id="{FB9317F2-DE91-4D5C-98E1-62BFBFD1ED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983" y="3247791"/>
            <a:ext cx="4544018" cy="334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9061CC-3FCB-416C-91DC-3E275D3FAC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157"/>
          <a:stretch/>
        </p:blipFill>
        <p:spPr>
          <a:xfrm>
            <a:off x="321732" y="1365544"/>
            <a:ext cx="4191001" cy="355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78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Senator Daniel Patrick Moynihan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723" y="2076856"/>
            <a:ext cx="6712130" cy="341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49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784" y="343694"/>
            <a:ext cx="7886700" cy="65198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“Alternative Facts”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75E42-E814-44DF-9839-6692D4582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31093"/>
            <a:ext cx="7886700" cy="530357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  <a:hlinkClick r:id="rId2"/>
              </a:rPr>
              <a:t>Trump’s 2016 Victory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003458-1BB6-448C-B504-77A76D3D9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2032000"/>
            <a:ext cx="7112000" cy="424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43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94" y="413938"/>
            <a:ext cx="8249932" cy="95408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Social Media or TV as Our Source of News/Information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418" y="1769533"/>
            <a:ext cx="8586788" cy="3720440"/>
          </a:xfrm>
        </p:spPr>
        <p:txBody>
          <a:bodyPr/>
          <a:lstStyle/>
          <a:p>
            <a:r>
              <a:rPr lang="en-US" b="1" dirty="0">
                <a:latin typeface="Arial Black" panose="020B0A04020102020204" pitchFamily="34" charset="0"/>
              </a:rPr>
              <a:t>Spin</a:t>
            </a:r>
          </a:p>
          <a:p>
            <a:r>
              <a:rPr lang="en-US" b="1" dirty="0">
                <a:latin typeface="Arial Black" panose="020B0A04020102020204" pitchFamily="34" charset="0"/>
              </a:rPr>
              <a:t>Reality Bubble/Echo Chambers</a:t>
            </a:r>
          </a:p>
          <a:p>
            <a:r>
              <a:rPr lang="en-US" b="1" dirty="0">
                <a:latin typeface="Arial Black" panose="020B0A04020102020204" pitchFamily="34" charset="0"/>
              </a:rPr>
              <a:t>Opinion vs. Fact</a:t>
            </a:r>
          </a:p>
          <a:p>
            <a:pPr marL="0" indent="0">
              <a:buNone/>
            </a:pPr>
            <a:endParaRPr lang="en-US" b="1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Arial Black" panose="020B0A04020102020204" pitchFamily="34" charset="0"/>
              </a:rPr>
              <a:t>Fox					MSNBC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717" y="4398765"/>
            <a:ext cx="3967529" cy="2182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093" y="4398765"/>
            <a:ext cx="4069190" cy="218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13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EC5CE-8023-4396-AEBD-031BA6EC7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20120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But not just spin…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Post- Fact World?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01B1-49E1-4B1C-B311-807887DD0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Disinformation</a:t>
            </a:r>
          </a:p>
          <a:p>
            <a:r>
              <a:rPr lang="en-US" dirty="0">
                <a:latin typeface="Arial Black" panose="020B0A04020102020204" pitchFamily="34" charset="0"/>
              </a:rPr>
              <a:t>Misinformation</a:t>
            </a:r>
          </a:p>
          <a:p>
            <a:r>
              <a:rPr lang="en-US" dirty="0">
                <a:latin typeface="Arial Black" panose="020B0A04020102020204" pitchFamily="34" charset="0"/>
              </a:rPr>
              <a:t>Internet</a:t>
            </a:r>
          </a:p>
          <a:p>
            <a:r>
              <a:rPr lang="en-US" dirty="0">
                <a:latin typeface="Arial Black" panose="020B0A04020102020204" pitchFamily="34" charset="0"/>
              </a:rPr>
              <a:t>Propaganda</a:t>
            </a:r>
          </a:p>
          <a:p>
            <a:r>
              <a:rPr lang="en-US" dirty="0">
                <a:latin typeface="Arial Black" panose="020B0A04020102020204" pitchFamily="34" charset="0"/>
              </a:rPr>
              <a:t>The “Big Lie”</a:t>
            </a:r>
          </a:p>
          <a:p>
            <a:r>
              <a:rPr lang="en-US" dirty="0">
                <a:latin typeface="Arial Black" panose="020B0A04020102020204" pitchFamily="34" charset="0"/>
                <a:hlinkClick r:id="rId2"/>
              </a:rPr>
              <a:t>“Truth Decay”</a:t>
            </a:r>
            <a:endParaRPr lang="en-US" dirty="0">
              <a:latin typeface="Arial Black" panose="020B0A04020102020204" pitchFamily="34" charset="0"/>
            </a:endParaRPr>
          </a:p>
          <a:p>
            <a:pPr lvl="1"/>
            <a:r>
              <a:rPr lang="en-US" dirty="0">
                <a:latin typeface="Arial Black" panose="020B0A04020102020204" pitchFamily="34" charset="0"/>
              </a:rPr>
              <a:t>(Rand Corporation Research Project)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489869-A39C-4D75-8E4E-C6F19B6B8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921669"/>
            <a:ext cx="4127500" cy="250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65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AE906-0DB2-43B9-BB5D-6283613E7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No… A Problem with Social Media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B7C01B-CF7F-4FCD-AD8E-83418BD878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6" b="24237"/>
          <a:stretch/>
        </p:blipFill>
        <p:spPr>
          <a:xfrm>
            <a:off x="1913466" y="1690689"/>
            <a:ext cx="4936067" cy="4557711"/>
          </a:xfrm>
        </p:spPr>
      </p:pic>
    </p:spTree>
    <p:extLst>
      <p:ext uri="{BB962C8B-B14F-4D97-AF65-F5344CB8AC3E}">
        <p14:creationId xmlns:p14="http://schemas.microsoft.com/office/powerpoint/2010/main" val="2351728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764" y="377428"/>
            <a:ext cx="8203223" cy="822722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b="1" dirty="0">
                <a:latin typeface="Arial Black" panose="020B0A04020102020204" pitchFamily="34" charset="0"/>
              </a:rPr>
              <a:t>A Motivation…</a:t>
            </a:r>
            <a:br>
              <a:rPr lang="en-US" b="1" dirty="0">
                <a:latin typeface="Arial Black" panose="020B0A04020102020204" pitchFamily="34" charset="0"/>
              </a:rPr>
            </a:br>
            <a:r>
              <a:rPr lang="en-US" b="1" dirty="0">
                <a:latin typeface="Arial Black" panose="020B0A04020102020204" pitchFamily="34" charset="0"/>
              </a:rPr>
              <a:t>The Attention Economy </a:t>
            </a:r>
          </a:p>
        </p:txBody>
      </p:sp>
      <p:sp>
        <p:nvSpPr>
          <p:cNvPr id="6147" name="Content Placeholder 4"/>
          <p:cNvSpPr>
            <a:spLocks noGrp="1"/>
          </p:cNvSpPr>
          <p:nvPr>
            <p:ph idx="1"/>
          </p:nvPr>
        </p:nvSpPr>
        <p:spPr>
          <a:xfrm>
            <a:off x="422031" y="1777999"/>
            <a:ext cx="8352692" cy="4504267"/>
          </a:xfrm>
        </p:spPr>
        <p:txBody>
          <a:bodyPr>
            <a:normAutofit/>
          </a:bodyPr>
          <a:lstStyle/>
          <a:p>
            <a:r>
              <a:rPr lang="en-US" b="1" dirty="0"/>
              <a:t>Clicks/Followers/Views</a:t>
            </a:r>
          </a:p>
          <a:p>
            <a:r>
              <a:rPr lang="en-US" b="1" dirty="0"/>
              <a:t>Conspiracy Sells</a:t>
            </a:r>
          </a:p>
          <a:p>
            <a:r>
              <a:rPr lang="en-US" b="1" dirty="0"/>
              <a:t>9/11 </a:t>
            </a:r>
            <a:r>
              <a:rPr lang="en-US" b="1" dirty="0">
                <a:hlinkClick r:id="rId3"/>
              </a:rPr>
              <a:t>“Truthers” Debunked</a:t>
            </a:r>
            <a:endParaRPr lang="en-US" b="1" dirty="0"/>
          </a:p>
          <a:p>
            <a:r>
              <a:rPr lang="en-US" b="1" dirty="0"/>
              <a:t>The “Birthers”: </a:t>
            </a:r>
            <a:r>
              <a:rPr lang="en-US" b="1" dirty="0">
                <a:latin typeface="Calibri" charset="0"/>
                <a:hlinkClick r:id="rId4"/>
              </a:rPr>
              <a:t>The Facts</a:t>
            </a:r>
            <a:endParaRPr lang="en-US" b="1" dirty="0">
              <a:latin typeface="Calibri" charset="0"/>
            </a:endParaRPr>
          </a:p>
        </p:txBody>
      </p:sp>
      <p:pic>
        <p:nvPicPr>
          <p:cNvPr id="6149" name="Picture 6" descr="http://factcheck.org/Images/image/birth_certificate_images/longform_birthcertificat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312" y="2789818"/>
            <a:ext cx="3644411" cy="360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89" y="4223808"/>
            <a:ext cx="3429000" cy="2114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0374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572FB-2778-4D9E-B5D2-DFF4AE3FD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28674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How Donald Trump Dominates  the Attention Economy…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850AF-52ED-4958-ADD3-5FB054F4F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30867"/>
            <a:ext cx="7886700" cy="5359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New York Times Reporting on Japan, South Korea, US Summit, August 18, 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351C6F-D9A4-4977-8D2D-08E94E538D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1" b="14939"/>
          <a:stretch/>
        </p:blipFill>
        <p:spPr>
          <a:xfrm>
            <a:off x="3132991" y="2455862"/>
            <a:ext cx="2760457" cy="39153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197FEC-D44E-4C2E-BC14-8574ACAA3E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" b="9260"/>
          <a:stretch/>
        </p:blipFill>
        <p:spPr>
          <a:xfrm>
            <a:off x="6011010" y="1943098"/>
            <a:ext cx="2404856" cy="47413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2897C-D615-417D-8E3C-645E3C3376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5043"/>
          <a:stretch/>
        </p:blipFill>
        <p:spPr>
          <a:xfrm>
            <a:off x="250091" y="3877733"/>
            <a:ext cx="2579568" cy="261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48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7175" y="453761"/>
            <a:ext cx="8355330" cy="833172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Arial Black" panose="020B0A04020102020204" pitchFamily="34" charset="0"/>
              </a:rPr>
              <a:t>Do you trust this person?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4330" y="1464733"/>
            <a:ext cx="8161020" cy="501226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500" b="1" i="1" dirty="0"/>
              <a:t>These statements are all true…</a:t>
            </a:r>
          </a:p>
          <a:p>
            <a:r>
              <a:rPr lang="en-US" sz="4500" b="1" dirty="0"/>
              <a:t>Serious drug problem in college</a:t>
            </a:r>
          </a:p>
          <a:p>
            <a:r>
              <a:rPr lang="en-US" sz="4500" b="1" dirty="0"/>
              <a:t>Nearly flunked out of college</a:t>
            </a:r>
          </a:p>
          <a:p>
            <a:r>
              <a:rPr lang="en-US" sz="4500" b="1" dirty="0"/>
              <a:t>Secret meetings with Chinese Communist Party Members</a:t>
            </a:r>
          </a:p>
          <a:p>
            <a:r>
              <a:rPr lang="en-US" sz="4500" b="1" dirty="0"/>
              <a:t>Received envelope filled with cash from an organization with ties to the Chinese Communist Party </a:t>
            </a:r>
          </a:p>
          <a:p>
            <a:r>
              <a:rPr lang="en-US" sz="4500" b="1" dirty="0"/>
              <a:t>Chinese and North Korean flags in his office</a:t>
            </a:r>
          </a:p>
          <a:p>
            <a:r>
              <a:rPr lang="en-US" sz="4500" b="1" dirty="0"/>
              <a:t>Advised members of the Chinese Communist Party</a:t>
            </a:r>
          </a:p>
          <a:p>
            <a:r>
              <a:rPr lang="en-US" sz="4500" b="1" dirty="0"/>
              <a:t>Under investigation by US government officials several times</a:t>
            </a:r>
          </a:p>
          <a:p>
            <a:pPr marL="0" indent="0">
              <a:buNone/>
            </a:pPr>
            <a:endParaRPr lang="en-US" sz="3825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135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</TotalTime>
  <Words>481</Words>
  <Application>Microsoft Office PowerPoint</Application>
  <PresentationFormat>On-screen Show (4:3)</PresentationFormat>
  <Paragraphs>80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Swiss911 XCm BT</vt:lpstr>
      <vt:lpstr>Office Theme</vt:lpstr>
      <vt:lpstr>PowerPoint Presentation</vt:lpstr>
      <vt:lpstr>Senator Daniel Patrick Moynihan</vt:lpstr>
      <vt:lpstr>“Alternative Facts”</vt:lpstr>
      <vt:lpstr>Social Media or TV as Our Source of News/Information</vt:lpstr>
      <vt:lpstr>But not just spin… Post- Fact World?</vt:lpstr>
      <vt:lpstr>No… A Problem with Social Media</vt:lpstr>
      <vt:lpstr>A Motivation… The Attention Economy </vt:lpstr>
      <vt:lpstr>How Donald Trump Dominates  the Attention Economy…</vt:lpstr>
      <vt:lpstr>Do you trust this person?</vt:lpstr>
      <vt:lpstr>Fact Check: Flags in the Office 1</vt:lpstr>
      <vt:lpstr>Flags in the Office 2</vt:lpstr>
      <vt:lpstr>Dig for Facts Liars Are Hoping You Won’t</vt:lpstr>
      <vt:lpstr>The Model of Democracy</vt:lpstr>
      <vt:lpstr>Add Spin, Propaganda, Disinformation…</vt:lpstr>
      <vt:lpstr>Disinformation Kills</vt:lpstr>
      <vt:lpstr>January 6, 2021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Newmann</dc:creator>
  <cp:lastModifiedBy>William Newmann</cp:lastModifiedBy>
  <cp:revision>15</cp:revision>
  <dcterms:created xsi:type="dcterms:W3CDTF">2020-01-20T16:10:22Z</dcterms:created>
  <dcterms:modified xsi:type="dcterms:W3CDTF">2023-08-24T16:05:39Z</dcterms:modified>
</cp:coreProperties>
</file>