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77" r:id="rId9"/>
    <p:sldId id="278" r:id="rId10"/>
    <p:sldId id="264" r:id="rId11"/>
    <p:sldId id="263" r:id="rId12"/>
    <p:sldId id="265" r:id="rId13"/>
    <p:sldId id="267" r:id="rId14"/>
    <p:sldId id="269" r:id="rId15"/>
    <p:sldId id="270" r:id="rId16"/>
    <p:sldId id="279" r:id="rId17"/>
    <p:sldId id="280" r:id="rId18"/>
    <p:sldId id="283" r:id="rId19"/>
    <p:sldId id="272" r:id="rId20"/>
    <p:sldId id="281" r:id="rId21"/>
    <p:sldId id="273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6" autoAdjust="0"/>
    <p:restoredTop sz="94660"/>
  </p:normalViewPr>
  <p:slideViewPr>
    <p:cSldViewPr>
      <p:cViewPr varScale="1">
        <p:scale>
          <a:sx n="105" d="100"/>
          <a:sy n="10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1F50F07-B1E9-4FFE-B30B-2F9C341901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8F1451D-B624-4C7F-8E77-F29C0CC0F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BBB8FC4A-BAD2-4175-9248-9E36817FEC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2FD9F40-77F7-4B2B-83D6-A1F61BA19F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87F4019C-340F-42A4-84D9-D387CE08EF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3DBC-81A7-45C8-B884-7DC48F2C6E1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3FC7D-ED0C-4B71-8555-C6AEC890E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FC7D-ED0C-4B71-8555-C6AEC890E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2FEF21-0D8D-45AA-B020-E91F51B99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50A2D2-AC61-45AE-82CA-2A7C06E8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1A37A-789E-4909-9053-A35F83174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13A1D-1897-42AF-A3F3-42B9E0C3B1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8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EDD56D-9369-491F-8580-67574810A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9C126-F47A-4FE8-BA96-5D7554E53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81FA9-CF43-42CA-A8AA-D408D2D66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9769-73D0-467D-933B-94198F900C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5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795A5-F223-4C6A-8A6D-09055E3F7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5CEED-1F72-4FDF-A044-45E9B6E76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ED473-F0CC-4D31-B422-358E9D28D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D0BEF-F1DC-4E9F-AC05-6916032BBC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03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13E3C-C5A5-4F74-9140-16EC475AF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3B426-6E31-41A4-8AB5-9B8618257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2518D-FB7C-4D12-BD17-AED48B777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84CE9-83AA-4541-882E-0B0E0C466CA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64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3C6B4-9A7A-48F1-BC8F-3D46CE86A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0A6E3-90AA-48B3-B8D8-9DDAC9311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2859F-C68A-4267-B6D0-E5513F1C5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131A8-332E-49C4-91E3-8E4A5ED921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8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E2D4F-45DB-48C4-9462-C6B335556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9DCCC-AD0B-4C8D-822E-BC2937103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FE653-9F86-4ACF-9B8F-59F4038DF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1EE1D-E87C-4F7D-9C8C-48B56F8097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988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CA0D0-A152-464C-B906-0A46E276D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254B5-5E37-42F4-9225-55773F3A6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E1D2B-58D7-4350-8272-CDF903AA7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477DA-D77F-47B4-818C-3714737DF4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1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9986D6-69D2-4361-A025-9C41E4EB9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3D242F-333E-4FBE-AB13-ADBDD3542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D7F82-848E-4ACE-8A15-14518BFBA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D2A02-F0F8-4D7C-8439-C09D9172FA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93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395A5C-B8D7-47BB-816F-43619F6AF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2A3849-999F-4292-B687-B65B6116A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751C30-151F-4A41-97F6-7C164AAFD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2B4D5-9EA3-4C28-A661-EFEB68D355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5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E1A534-BB0F-4ABC-8ABF-B4B8E5F65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AEE13F-0B6B-4407-AA01-51AE31A7C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0BBE0A-705B-4C27-BA94-68A22C6E5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3EB6A-63DC-419B-8ABF-C617AE3023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5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8A43C-B2B8-4B45-99E4-EA7A11502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63D-1775-4CA2-AE41-54E11F598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804F3-F1C0-442C-AA23-B8DE5FEF4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BDBF1-BC62-4AAA-AB0A-5A74FE4C15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0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65D21-827E-42E6-9DED-CBF1C8C97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72C90-5D14-4F35-A10C-9C791BBD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A5DD2-C832-47CD-8C64-9401985EA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6824E-23EC-4926-B327-503BA6EDB4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4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CAF32C-AA3B-4622-B6FD-761510BFE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D9EF30-7AC1-43A0-BF5D-2CFC4FFBC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46E46-5261-4723-A092-07B152D04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7F1C82-D2B0-43C3-9D3D-5476B181F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6B1E54-AF7D-46ED-8A1D-282E6E41A1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A2A268-2451-43DF-8DB3-C49BEEA6A4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5MDFX-dNts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.vcu.edu/~wnewmann/Scandals.htm" TargetMode="External"/><Relationship Id="rId2" Type="http://schemas.openxmlformats.org/officeDocument/2006/relationships/hyperlink" Target="https://www.youtube.com/watch?v=lFV1uT-ih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s.org/irp/offdocs/walsh/" TargetMode="External"/><Relationship Id="rId2" Type="http://schemas.openxmlformats.org/officeDocument/2006/relationships/hyperlink" Target="https://archive.org/details/TowerCommission/page/n293/mode/2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lvg7lRsCV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OO2_49Tycd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2AF419-FBC3-4126-AF45-B34C2424B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Ronald Reagan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7F59CC-05BE-49EC-B882-D7658C8E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076" name="Picture 4" descr="reagan-at-durenberger-rally">
            <a:extLst>
              <a:ext uri="{FF2B5EF4-FFF2-40B4-BE49-F238E27FC236}">
                <a16:creationId xmlns:a16="http://schemas.microsoft.com/office/drawing/2014/main" id="{D2726D63-E605-42DD-81DF-91D7DDFB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1722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4CA2BB-508A-4769-99C2-D4613B809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Realignment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F21B4792-F677-455B-A80A-2FD9FED3AF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/>
              <a:t>New Deal Coalition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Democratic South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African-Americans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Union members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Urban North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Immigrant/newer ethnic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Farmers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E1EFB8BA-9415-4E65-A69A-988280622C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/>
              <a:t>Reagan Coalition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Midwest small towns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Wealthiest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Hawks on foreign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Blue Collar in North and Midwest (union and non-union)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White Southerners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Evangelicals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Yuppies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F2D59D-FB63-46AA-902D-EBFFB8D21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Effect of Reagan on US Political Culture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2AB267-A557-4D2D-8F2D-CE7FD7AE0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8229600" cy="5257799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b="1" dirty="0"/>
              <a:t>Left</a:t>
            </a:r>
            <a:r>
              <a:rPr lang="en-US" altLang="en-US" dirty="0"/>
              <a:t>						    	    </a:t>
            </a:r>
            <a:r>
              <a:rPr lang="en-US" altLang="en-US" b="1" dirty="0"/>
              <a:t>Right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Left-right defined as accepted level of government intervention in the economy: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right = less intervention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left = more intervention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9C22D04F-30C9-44B1-B3CC-28C8E2E2B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026229"/>
            <a:ext cx="7467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Line 7">
            <a:extLst>
              <a:ext uri="{FF2B5EF4-FFF2-40B4-BE49-F238E27FC236}">
                <a16:creationId xmlns:a16="http://schemas.microsoft.com/office/drawing/2014/main" id="{83F17C8E-CCBA-4A5C-BDF4-3B97AD5BE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17638"/>
            <a:ext cx="0" cy="3048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00ABAC3B-A6A9-4E98-A47D-8475EA14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12938"/>
            <a:ext cx="1295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Pre-1981;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New Deal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and Great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Society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era</a:t>
            </a:r>
          </a:p>
        </p:txBody>
      </p:sp>
      <p:sp>
        <p:nvSpPr>
          <p:cNvPr id="12295" name="AutoShape 11">
            <a:extLst>
              <a:ext uri="{FF2B5EF4-FFF2-40B4-BE49-F238E27FC236}">
                <a16:creationId xmlns:a16="http://schemas.microsoft.com/office/drawing/2014/main" id="{11B21BEF-4EAE-4997-AE36-682A397B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454729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Reagan 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CA866D-DD76-4B61-B728-6E389080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Presidential Power and Persuasion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70CAC4-C888-4351-9E87-E74DB621E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LBJ Model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b="1" dirty="0"/>
              <a:t>Pres			Congress    		People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D4B65BDA-EE36-47AF-B930-49AB6ABE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65615CCC-1B57-45C9-BC14-DB64F014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962400"/>
            <a:ext cx="2590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18DE550B-DF27-41D5-8FE6-EFC87BF350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866C8D3-87E5-4372-94C3-9A3226B729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667000"/>
            <a:ext cx="449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7A1F161-E57E-4767-BE55-65D80297E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667000"/>
            <a:ext cx="1295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8401894-13EA-494F-9704-7132DAFEB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Presidential Power and Persuasion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DF66CE9-C148-4B8E-BFA6-3408AB95C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Reagan Model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b="1" dirty="0"/>
              <a:t>Pres			   People  	      Congress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34C82026-6FC6-4BEB-8CB4-DCD6DFD6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3117057"/>
            <a:ext cx="1752600" cy="1020762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365" name="AutoShape 10">
            <a:extLst>
              <a:ext uri="{FF2B5EF4-FFF2-40B4-BE49-F238E27FC236}">
                <a16:creationId xmlns:a16="http://schemas.microsoft.com/office/drawing/2014/main" id="{910A7354-82C8-4075-AEE7-4DC5C6B1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366" name="Line 13">
            <a:extLst>
              <a:ext uri="{FF2B5EF4-FFF2-40B4-BE49-F238E27FC236}">
                <a16:creationId xmlns:a16="http://schemas.microsoft.com/office/drawing/2014/main" id="{4523C5D0-EFDF-472A-8411-94A29DCD1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7" name="Line 14">
            <a:extLst>
              <a:ext uri="{FF2B5EF4-FFF2-40B4-BE49-F238E27FC236}">
                <a16:creationId xmlns:a16="http://schemas.microsoft.com/office/drawing/2014/main" id="{E1F212A9-96C1-4284-8785-CD3B8364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486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8" name="Line 15">
            <a:extLst>
              <a:ext uri="{FF2B5EF4-FFF2-40B4-BE49-F238E27FC236}">
                <a16:creationId xmlns:a16="http://schemas.microsoft.com/office/drawing/2014/main" id="{2024EA3D-92D2-41CC-BE36-AB69EA1CC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9624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386B489-53BF-4E88-B867-984D34A5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Reagan Media Strategy 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2552C1A-0545-4167-A9D2-FD7253B15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/>
              <a:t>Bully Pulpit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/>
              <a:t>Stage Events in Controlled Settings</a:t>
            </a:r>
          </a:p>
          <a:p>
            <a:pPr marL="914400" lvl="1" indent="-514350" eaLnBrk="1" hangingPunct="1">
              <a:buFont typeface="+mj-lt"/>
              <a:buAutoNum type="arabicPeriod"/>
            </a:pPr>
            <a:r>
              <a:rPr lang="en-US" altLang="en-US" b="1" dirty="0"/>
              <a:t>Korean DMZ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60997-49FA-4195-88EA-CE7A2454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429000"/>
            <a:ext cx="4953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087B87-37A6-4481-8168-A5DA3964C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The Ultimate Example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89BE572-82E8-4CA5-B727-451E3E0B3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hlinkClick r:id="rId2"/>
              </a:rPr>
              <a:t>Berlin 1987</a:t>
            </a:r>
            <a:endParaRPr lang="en-US" altLang="en-US" b="1" dirty="0"/>
          </a:p>
          <a:p>
            <a:pPr lvl="1" eaLnBrk="1" hangingPunct="1"/>
            <a:r>
              <a:rPr lang="en-US" altLang="en-US" sz="1800" b="1" dirty="0"/>
              <a:t>(Start from about </a:t>
            </a:r>
          </a:p>
          <a:p>
            <a:pPr marL="457200" lvl="1" indent="0" eaLnBrk="1" hangingPunct="1">
              <a:buNone/>
            </a:pPr>
            <a:r>
              <a:rPr lang="en-US" altLang="en-US" sz="1800" b="1" dirty="0"/>
              <a:t>10 minutes in to</a:t>
            </a:r>
          </a:p>
          <a:p>
            <a:pPr marL="457200" lvl="1" indent="0" eaLnBrk="1" hangingPunct="1">
              <a:buNone/>
            </a:pPr>
            <a:r>
              <a:rPr lang="en-US" altLang="en-US" sz="1800" b="1" dirty="0"/>
              <a:t>get the big sound bite;</a:t>
            </a:r>
          </a:p>
          <a:p>
            <a:pPr marL="457200" lvl="1" indent="0" eaLnBrk="1" hangingPunct="1">
              <a:buNone/>
            </a:pPr>
            <a:r>
              <a:rPr lang="en-US" altLang="en-US" sz="1800" b="1" dirty="0"/>
              <a:t>ends at about 12:15)</a:t>
            </a:r>
          </a:p>
          <a:p>
            <a:pPr marL="457200" lvl="1" indent="0" eaLnBrk="1" hangingPunct="1">
              <a:buNone/>
            </a:pPr>
            <a:endParaRPr lang="en-US" altLang="en-US" sz="1800" b="1" dirty="0"/>
          </a:p>
          <a:p>
            <a:pPr marL="457200" lvl="1" indent="0" eaLnBrk="1" hangingPunct="1">
              <a:buNone/>
            </a:pPr>
            <a:endParaRPr lang="en-US" altLang="en-US" sz="1800" b="1" dirty="0"/>
          </a:p>
          <a:p>
            <a:pPr marL="457200" lvl="1" indent="0" eaLnBrk="1" hangingPunct="1">
              <a:buNone/>
            </a:pPr>
            <a:r>
              <a:rPr lang="en-US" altLang="en-US" sz="1800" b="1" dirty="0"/>
              <a:t>“Mr. Gorbachev, </a:t>
            </a:r>
          </a:p>
          <a:p>
            <a:pPr marL="457200" lvl="1" indent="0" eaLnBrk="1" hangingPunct="1">
              <a:buNone/>
            </a:pPr>
            <a:r>
              <a:rPr lang="en-US" altLang="en-US" sz="1800" b="1" dirty="0"/>
              <a:t>tear down this wall…”</a:t>
            </a:r>
          </a:p>
        </p:txBody>
      </p:sp>
      <p:pic>
        <p:nvPicPr>
          <p:cNvPr id="17412" name="Picture 4" descr="300px-ReaganBerlinWall">
            <a:extLst>
              <a:ext uri="{FF2B5EF4-FFF2-40B4-BE49-F238E27FC236}">
                <a16:creationId xmlns:a16="http://schemas.microsoft.com/office/drawing/2014/main" id="{2BF3F0EE-BB82-490A-B4A0-C56D95C4F8D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057400"/>
            <a:ext cx="5181600" cy="44196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CC77-3EE4-4805-A30B-844D948D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Media Strategy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4A30-9B56-42B0-B632-11665886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sz="2800" b="1" dirty="0"/>
              <a:t>Feed the Media</a:t>
            </a:r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sz="2800" b="1" dirty="0"/>
              <a:t>Consistency of Message</a:t>
            </a:r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sz="2800" b="1" dirty="0"/>
              <a:t>Selling the President</a:t>
            </a:r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en-US" sz="2800" b="1" dirty="0"/>
          </a:p>
          <a:p>
            <a:pPr marL="0" indent="0" eaLnBrk="1" hangingPunct="1">
              <a:buNone/>
            </a:pPr>
            <a:r>
              <a:rPr lang="en-US" altLang="en-US" sz="2800" b="1" dirty="0"/>
              <a:t>Reagan and House Speaker Tip O’Neill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15FF8-0FEE-459D-B654-BB91BA66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87675"/>
            <a:ext cx="4038600" cy="272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202E9-3F5B-4641-AB34-4A58CA395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5432"/>
            <a:ext cx="4267200" cy="28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8283-3C58-47E4-B299-653AA6FF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Media Strategy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0E54-A0EA-4D05-9C84-E6944C06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Popularity is Power 525-13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48C8F-7181-4787-A277-1020C1EF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47583"/>
            <a:ext cx="6934200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19EA-7908-4B3A-8CCD-5A8DAD27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Teflon President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AD0C3A-458A-48B0-BD5C-756B8C68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254"/>
          <a:stretch/>
        </p:blipFill>
        <p:spPr>
          <a:xfrm>
            <a:off x="990600" y="1524000"/>
            <a:ext cx="7239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4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A1DC911-B989-4854-B93F-E2D4A752F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>
                <a:hlinkClick r:id="rId2"/>
              </a:rPr>
              <a:t>Iran Contra</a:t>
            </a:r>
            <a:endParaRPr lang="en-US" altLang="en-US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836362-1A44-4469-A834-4FD2CDD4E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16562"/>
          </a:xfrm>
        </p:spPr>
        <p:txBody>
          <a:bodyPr/>
          <a:lstStyle/>
          <a:p>
            <a:pPr eaLnBrk="1" hangingPunct="1"/>
            <a:r>
              <a:rPr lang="en-US" altLang="en-US" b="1" dirty="0">
                <a:hlinkClick r:id="rId3"/>
              </a:rPr>
              <a:t>Comparison</a:t>
            </a:r>
            <a:r>
              <a:rPr lang="en-US" altLang="en-US" b="1" dirty="0"/>
              <a:t> to other scandals</a:t>
            </a:r>
          </a:p>
          <a:p>
            <a:pPr eaLnBrk="1" hangingPunct="1"/>
            <a:r>
              <a:rPr lang="en-US" altLang="en-US" b="1" dirty="0"/>
              <a:t>When Congress tries to restrain presidential actions</a:t>
            </a:r>
          </a:p>
          <a:p>
            <a:pPr lvl="1" eaLnBrk="1" hangingPunct="1"/>
            <a:r>
              <a:rPr lang="en-US" altLang="en-US" b="1" dirty="0"/>
              <a:t>Ignore Congress</a:t>
            </a:r>
          </a:p>
          <a:p>
            <a:pPr marL="0" indent="0" eaLnBrk="1" hangingPunct="1">
              <a:buNone/>
            </a:pPr>
            <a:endParaRPr lang="en-US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D9D27-6542-47E2-9073-417AAC297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561" y="2971800"/>
            <a:ext cx="410014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76D707-E20A-4646-90DE-7B3935327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Also Ronald Reagan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5029C4-53FD-470E-9D6C-70CCD2155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4100" name="Object 5">
            <a:extLst>
              <a:ext uri="{FF2B5EF4-FFF2-40B4-BE49-F238E27FC236}">
                <a16:creationId xmlns:a16="http://schemas.microsoft.com/office/drawing/2014/main" id="{A03576A3-A62E-430F-939E-6B4F02F457A6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057400" y="1752600"/>
          <a:ext cx="4800600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3154953" imgH="2423370" progId="MSPhotoEd.3">
                  <p:embed/>
                </p:oleObj>
              </mc:Choice>
              <mc:Fallback>
                <p:oleObj name="Photo Editor Photo" r:id="rId3" imgW="3154953" imgH="242337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88"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4800600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F03A-A23F-447B-9B32-C721DCF3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/>
              <a:t>Scandal or Constitutional Crisis (or both)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EE94-19F4-4380-B7E1-B90CC8C8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/>
          <a:lstStyle/>
          <a:p>
            <a:r>
              <a:rPr lang="en-US" dirty="0">
                <a:hlinkClick r:id="rId2"/>
              </a:rPr>
              <a:t>Tower Commission Report 1987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Report of the Independent Counsel </a:t>
            </a:r>
            <a:r>
              <a:rPr lang="en-US" dirty="0"/>
              <a:t>1993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eaLnBrk="1" hangingPunct="1">
              <a:buNone/>
            </a:pPr>
            <a:r>
              <a:rPr lang="en-US" altLang="en-US" sz="2400" b="1" dirty="0"/>
              <a:t>Oliver North at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Senate Hearings 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1987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F396C1-A278-4114-9F9D-C8D7D916C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148" y="2971800"/>
            <a:ext cx="5105400" cy="31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BA75ADD-80A7-43E5-841E-CBA065C18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The Iran Contra Scandal</a:t>
            </a: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3200" b="1" dirty="0"/>
              <a:t>(reference only)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C5FCED-B15E-4D43-99AC-2C91E352E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Private US $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Foreign Gov’t $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900" b="1" dirty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900" b="1" dirty="0"/>
              <a:t>			</a:t>
            </a: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" b="1" dirty="0"/>
              <a:t>			 </a:t>
            </a:r>
            <a:r>
              <a:rPr lang="en-US" altLang="en-US" sz="2000" b="1" dirty="0"/>
              <a:t>$$$</a:t>
            </a:r>
            <a:r>
              <a:rPr lang="en-US" altLang="en-US" sz="800" b="1" dirty="0"/>
              <a:t> </a:t>
            </a:r>
            <a:r>
              <a:rPr lang="en-US" altLang="en-US" sz="600" b="1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900" b="1" dirty="0"/>
              <a:t>			</a:t>
            </a:r>
            <a:r>
              <a:rPr lang="en-US" altLang="en-US" sz="1600" b="1" dirty="0"/>
              <a:t>Hostages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		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		  weapons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			weapons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000" b="1" dirty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700" b="1" dirty="0"/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45D4FFB0-21BA-4A56-8947-D49A713D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6000"/>
            <a:ext cx="2286000" cy="1524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Swiss bank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accounts;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controlled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by North</a:t>
            </a: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5D88D5E8-AE08-446E-93C7-FB7AF3004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1981200" cy="14478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Contras</a:t>
            </a: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4FDCA35F-5AEC-4C41-9979-FDF4729F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1295400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Israel</a:t>
            </a: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38594E0C-937E-4F97-9C41-DCFCC1EA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43400"/>
            <a:ext cx="1143000" cy="609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Iran</a:t>
            </a: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8741D6CB-B7DB-47F7-BC95-95560D81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486400"/>
            <a:ext cx="1676400" cy="838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US</a:t>
            </a: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259A04F0-4ACC-46D7-B022-95F8D396CA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1828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EA4484FB-997E-4C0E-81B1-FF10E2637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514600"/>
            <a:ext cx="838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22A417F8-9DF2-42A9-91EF-6B0D10070A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6019800"/>
            <a:ext cx="1447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166E16CC-DEEC-4E7C-8ACC-B30185BAE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5029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EB23E9D0-F347-4E81-995A-41B1EB568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800600"/>
            <a:ext cx="1905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FBA7D38-1970-4BEE-B775-0E24D4217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752600"/>
            <a:ext cx="12954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6E05FE-D05D-4741-8C2D-BDD5B9D67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Before National Politics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D230FB-0196-4A77-824F-14400E16C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800" b="1" dirty="0">
                <a:hlinkClick r:id="rId2"/>
              </a:rPr>
              <a:t>Goldwater speech 1964</a:t>
            </a:r>
            <a:endParaRPr lang="en-US" altLang="en-US" sz="2800" b="1" dirty="0"/>
          </a:p>
        </p:txBody>
      </p:sp>
      <p:pic>
        <p:nvPicPr>
          <p:cNvPr id="6148" name="Picture 5" descr="law%20and%20order">
            <a:extLst>
              <a:ext uri="{FF2B5EF4-FFF2-40B4-BE49-F238E27FC236}">
                <a16:creationId xmlns:a16="http://schemas.microsoft.com/office/drawing/2014/main" id="{11453151-386D-473C-9DE7-2A37A521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73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romo_reagan">
            <a:extLst>
              <a:ext uri="{FF2B5EF4-FFF2-40B4-BE49-F238E27FC236}">
                <a16:creationId xmlns:a16="http://schemas.microsoft.com/office/drawing/2014/main" id="{7751C40E-CB61-42A0-A950-51C0FD10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095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347814-5720-45DE-A1F6-21A516DAF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The Republican Nomination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27949A0-9DA5-43F2-A7B8-C64D3FDA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Ron and Nancy		GHW Bush	        John Anderson</a:t>
            </a:r>
          </a:p>
        </p:txBody>
      </p:sp>
      <p:pic>
        <p:nvPicPr>
          <p:cNvPr id="7172" name="Picture 7" descr="anderson">
            <a:extLst>
              <a:ext uri="{FF2B5EF4-FFF2-40B4-BE49-F238E27FC236}">
                <a16:creationId xmlns:a16="http://schemas.microsoft.com/office/drawing/2014/main" id="{720E6886-2DE2-4553-9EF1-64343835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3251055">
            <a:extLst>
              <a:ext uri="{FF2B5EF4-FFF2-40B4-BE49-F238E27FC236}">
                <a16:creationId xmlns:a16="http://schemas.microsoft.com/office/drawing/2014/main" id="{670BF4CC-C1D9-4646-ADF2-1296A7CF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304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reagan1980rnc2">
            <a:extLst>
              <a:ext uri="{FF2B5EF4-FFF2-40B4-BE49-F238E27FC236}">
                <a16:creationId xmlns:a16="http://schemas.microsoft.com/office/drawing/2014/main" id="{D4E4FE42-FF94-4552-848A-85EC15CE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1432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83A9E431-0315-4200-B3CA-698A8197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Capturing the Nomination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42BC5B-155E-4783-A2FC-D753E43CF9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New Hampshire debate 1980: </a:t>
            </a:r>
          </a:p>
          <a:p>
            <a:pPr lvl="1" eaLnBrk="1" hangingPunct="1"/>
            <a:r>
              <a:rPr lang="en-US" altLang="en-US" sz="2400" b="1" dirty="0">
                <a:hlinkClick r:id="rId2"/>
              </a:rPr>
              <a:t>The Line</a:t>
            </a:r>
            <a:endParaRPr lang="en-US" altLang="en-US" sz="2400" b="1" dirty="0"/>
          </a:p>
        </p:txBody>
      </p:sp>
      <p:pic>
        <p:nvPicPr>
          <p:cNvPr id="8196" name="Picture 5" descr="Sotu1948">
            <a:extLst>
              <a:ext uri="{FF2B5EF4-FFF2-40B4-BE49-F238E27FC236}">
                <a16:creationId xmlns:a16="http://schemas.microsoft.com/office/drawing/2014/main" id="{A5D6A922-188F-4BFC-AEF4-0A5191AE06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429000" cy="5029200"/>
          </a:xfrm>
          <a:noFill/>
        </p:spPr>
      </p:pic>
      <p:pic>
        <p:nvPicPr>
          <p:cNvPr id="8197" name="il_fi" descr="http://i.ytimg.com/vi/OO2_49TycdE/0.jpg">
            <a:extLst>
              <a:ext uri="{FF2B5EF4-FFF2-40B4-BE49-F238E27FC236}">
                <a16:creationId xmlns:a16="http://schemas.microsoft.com/office/drawing/2014/main" id="{1729BCC1-89FD-49C8-A6C0-E5BCBDFD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70EE3C-8493-49D0-A6EA-EB77D8D02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Reagan Public Approval Ratings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B7FD6B3-ED2E-4DAC-AA29-ACA183F5D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5124" name="Picture 5" descr="info-presapp0605-reagan">
            <a:extLst>
              <a:ext uri="{FF2B5EF4-FFF2-40B4-BE49-F238E27FC236}">
                <a16:creationId xmlns:a16="http://schemas.microsoft.com/office/drawing/2014/main" id="{F1DAAE56-2D65-4EE8-B3C6-2FF5420F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35C17B6-B2F7-4403-A10E-97D40C37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Reagan’s Clarity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E7666B4-DDE0-4561-BD18-B9341345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i="1" dirty="0">
                <a:solidFill>
                  <a:srgbClr val="FFFF00"/>
                </a:solidFill>
              </a:rPr>
              <a:t>Reduce the size of government;</a:t>
            </a:r>
          </a:p>
          <a:p>
            <a:pPr marL="0" indent="0" eaLnBrk="1" hangingPunct="1">
              <a:buNone/>
            </a:pPr>
            <a:r>
              <a:rPr lang="en-US" altLang="en-US" sz="4000" b="1" i="1" dirty="0">
                <a:solidFill>
                  <a:srgbClr val="FFFF00"/>
                </a:solidFill>
              </a:rPr>
              <a:t>Government is the problem, not the solution</a:t>
            </a:r>
            <a:endParaRPr lang="en-US" altLang="en-US" sz="4000" b="1" dirty="0"/>
          </a:p>
          <a:p>
            <a:pPr eaLnBrk="1" hangingPunct="1"/>
            <a:r>
              <a:rPr lang="en-US" altLang="en-US" sz="3600" b="1" dirty="0"/>
              <a:t>Strong Defense</a:t>
            </a:r>
          </a:p>
          <a:p>
            <a:pPr eaLnBrk="1" hangingPunct="1"/>
            <a:r>
              <a:rPr lang="en-US" altLang="en-US" sz="3600" b="1" dirty="0"/>
              <a:t>Cut taxes</a:t>
            </a:r>
          </a:p>
          <a:p>
            <a:pPr eaLnBrk="1" hangingPunct="1"/>
            <a:r>
              <a:rPr lang="en-US" altLang="en-US" sz="3600" b="1" dirty="0"/>
              <a:t>Cut Spending</a:t>
            </a:r>
          </a:p>
          <a:p>
            <a:pPr eaLnBrk="1" hangingPunct="1"/>
            <a:r>
              <a:rPr lang="en-US" altLang="en-US" sz="3600" b="1" u="sng" dirty="0"/>
              <a:t>Balance the Budget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8FD3EBC-E0BE-44CC-ADEF-CC3BA8B17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Economic Philosophy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DFA7BD-D936-4718-B4BD-9249AE9C65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Modern Liberalism</a:t>
            </a:r>
          </a:p>
          <a:p>
            <a:pPr eaLnBrk="1" hangingPunct="1"/>
            <a:r>
              <a:rPr lang="en-US" altLang="en-US" b="1" dirty="0"/>
              <a:t>Keynesian Economics </a:t>
            </a:r>
          </a:p>
          <a:p>
            <a:pPr eaLnBrk="1" hangingPunct="1"/>
            <a:r>
              <a:rPr lang="en-US" altLang="en-US" b="1" dirty="0"/>
              <a:t>“Demand Side” Economics</a:t>
            </a:r>
          </a:p>
          <a:p>
            <a:pPr eaLnBrk="1" hangingPunct="1"/>
            <a:r>
              <a:rPr lang="en-US" altLang="en-US" b="1" dirty="0"/>
              <a:t>New Deal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47EDBB7-8DC7-4A9A-B35C-ECCE412E3C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Reagan Conservatism</a:t>
            </a:r>
          </a:p>
          <a:p>
            <a:pPr eaLnBrk="1" hangingPunct="1"/>
            <a:r>
              <a:rPr lang="en-US" altLang="en-US" b="1" dirty="0"/>
              <a:t>Chicago School</a:t>
            </a:r>
          </a:p>
          <a:p>
            <a:pPr eaLnBrk="1" hangingPunct="1"/>
            <a:r>
              <a:rPr lang="en-US" altLang="en-US" b="1" dirty="0"/>
              <a:t>“Supply Side” Economics</a:t>
            </a:r>
          </a:p>
          <a:p>
            <a:pPr eaLnBrk="1" hangingPunct="1"/>
            <a:r>
              <a:rPr lang="en-US" altLang="en-US" b="1" dirty="0"/>
              <a:t>“Reaganomics” </a:t>
            </a:r>
          </a:p>
          <a:p>
            <a:pPr eaLnBrk="1" hangingPunct="1"/>
            <a:r>
              <a:rPr lang="en-US" altLang="en-US" b="1" dirty="0"/>
              <a:t>The Reagan Revolution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B266F36-143B-4052-8D71-A8901DA46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An Analysis of the President’s Budgetary Proposals for Fiscal Year 2011: </a:t>
            </a:r>
            <a:r>
              <a:rPr lang="en-US" altLang="en-US" sz="1600" dirty="0"/>
              <a:t>http://www.cbo.gov/ftpdocs/112xx/doc11280/03-24-apb.pdf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F25AC85-09B1-4CDE-8DE4-D3F1E237E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6263"/>
            <a:ext cx="8229600" cy="403383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422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Default Design</vt:lpstr>
      <vt:lpstr>Photo Editor Photo</vt:lpstr>
      <vt:lpstr>Ronald Reagan</vt:lpstr>
      <vt:lpstr>Also Ronald Reagan</vt:lpstr>
      <vt:lpstr>Before National Politics</vt:lpstr>
      <vt:lpstr>The Republican Nomination</vt:lpstr>
      <vt:lpstr>Capturing the Nomination</vt:lpstr>
      <vt:lpstr>Reagan Public Approval Ratings</vt:lpstr>
      <vt:lpstr>Reagan’s Clarity</vt:lpstr>
      <vt:lpstr>Economic Philosophy</vt:lpstr>
      <vt:lpstr>An Analysis of the President’s Budgetary Proposals for Fiscal Year 2011: http://www.cbo.gov/ftpdocs/112xx/doc11280/03-24-apb.pdf</vt:lpstr>
      <vt:lpstr>Realignment</vt:lpstr>
      <vt:lpstr>Effect of Reagan on US Political Culture</vt:lpstr>
      <vt:lpstr>Presidential Power and Persuasion</vt:lpstr>
      <vt:lpstr>Presidential Power and Persuasion</vt:lpstr>
      <vt:lpstr>Reagan Media Strategy I</vt:lpstr>
      <vt:lpstr>The Ultimate Example</vt:lpstr>
      <vt:lpstr>Media Strategy II</vt:lpstr>
      <vt:lpstr>Media Strategy III</vt:lpstr>
      <vt:lpstr>Teflon President</vt:lpstr>
      <vt:lpstr>Iran Contra</vt:lpstr>
      <vt:lpstr>Scandal or Constitutional Crisis (or both)</vt:lpstr>
      <vt:lpstr>The Iran Contra Scandal (reference only)</vt:lpstr>
    </vt:vector>
  </TitlesOfParts>
  <Company>College of Humanities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 Reagan</dc:title>
  <dc:creator>Technology Services</dc:creator>
  <cp:lastModifiedBy>William W Newmann</cp:lastModifiedBy>
  <cp:revision>48</cp:revision>
  <dcterms:created xsi:type="dcterms:W3CDTF">2008-03-28T18:56:43Z</dcterms:created>
  <dcterms:modified xsi:type="dcterms:W3CDTF">2022-11-01T16:10:34Z</dcterms:modified>
</cp:coreProperties>
</file>