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333" r:id="rId3"/>
    <p:sldId id="269" r:id="rId4"/>
    <p:sldId id="332" r:id="rId5"/>
    <p:sldId id="266" r:id="rId6"/>
    <p:sldId id="270" r:id="rId7"/>
    <p:sldId id="261" r:id="rId8"/>
    <p:sldId id="262" r:id="rId9"/>
    <p:sldId id="263" r:id="rId10"/>
    <p:sldId id="264" r:id="rId11"/>
    <p:sldId id="265" r:id="rId12"/>
    <p:sldId id="267" r:id="rId13"/>
    <p:sldId id="272" r:id="rId14"/>
    <p:sldId id="268" r:id="rId15"/>
    <p:sldId id="273" r:id="rId16"/>
    <p:sldId id="334" r:id="rId17"/>
    <p:sldId id="275" r:id="rId18"/>
    <p:sldId id="331" r:id="rId19"/>
    <p:sldId id="335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38" autoAdjust="0"/>
  </p:normalViewPr>
  <p:slideViewPr>
    <p:cSldViewPr>
      <p:cViewPr varScale="1">
        <p:scale>
          <a:sx n="99" d="100"/>
          <a:sy n="99" d="100"/>
        </p:scale>
        <p:origin x="13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187B57E-C115-48D5-9D91-1470E522F2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D47B7B-3331-4144-AE49-F2EB9E992E7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5FB1730-6690-47EE-9761-10199280A0D2}" type="datetimeFigureOut">
              <a:rPr lang="en-US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4398D74-F09A-40E8-BECD-0CC686CA46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34BFCA2-CE8B-4B57-88EB-CF9CAB3AC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82BE7D-8D43-4D48-9AD8-0C808CB80E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B4BEF-5E17-40D3-9DAA-82474C8B3B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C17AE49-BFB2-4848-8064-FAC5DA77677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CF12551D-6928-449B-8789-384FEA493D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F597507F-985D-4BF9-80D0-187CE8046A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2065A89A-237D-444B-BEB7-1F01BB6DFC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3794AA-2845-45AA-8273-5BB5F6D429B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43C3429D-42B6-465F-B583-9CB5C8DA52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7F09656E-AA2C-4134-966E-91E1846A67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.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7011C3AD-5262-4D27-AB19-64B95CC656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D8C2F5-DFA7-4B49-BF76-5342DC47BD07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A077F9D-9361-49D4-B46B-6A73F3196C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5DB1E343-1D9B-40AF-BF43-3A4B947853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57F1D78E-CA0C-4B31-BC78-CD28181307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3A5489-1B92-432E-9404-34975B7877C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8864D76F-DDA7-4DCD-BED0-EA8E05AEB5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F023817A-4662-45A6-93B3-DDFE40E4D1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5FDB947D-8457-419E-9F99-F612F46B16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244FE8-7D42-4D3E-90C9-2D78AC031F76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65DBB9E5-5F0C-45DF-9664-6ECAEED6EC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34139B95-54AA-4825-9C1B-B9E2DAB11F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959104F-58EA-40BC-8327-90F08144FB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83B246-D749-4C6B-A316-B6980D42375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EECD7457-5CB1-4F96-92DB-ADC4F4601B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D23AC5E5-BB07-4700-9EF1-CBFA61A76F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527FE9CE-7D22-4D11-9518-883E0C3C27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4F5DFD-FCC0-49B3-B5BE-22873AA31E7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FA7E09BF-6B26-44FD-A850-13BAB41161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B4CF95D9-FE04-4398-A6C1-7588A4B8F9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BE254ECF-EC04-48E3-9568-AA2F95B3E7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ECCC0E-5AA9-464D-9A7A-5E741CBEC10A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51055BE3-791D-4E4A-9D1A-98AD5CCA42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DE0669B-23B4-4ADA-9ADF-A4D928147E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7884B9D2-CA92-4DF1-9068-6AFC5F4507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710140-D3FB-44B8-B9FD-D49C8D78FDA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A6BCA776-2E2D-4BD4-A704-64E8EC4949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F6B738A5-64BD-43FC-8EF8-D07418F985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A959E8AF-2308-43C5-BC65-B4F416F208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BF0B2F-2A3A-42D5-AA5F-D0DBE291484A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92A8023A-BC52-4555-845C-81CBAE7D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93DE9834-6D4A-4270-983A-FA3C618723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9EA3BC51-C310-4A66-ACCC-453EC0CD4F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6748B6-84F5-477B-AFCB-823BD9760D4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8548B-6E88-443B-9B75-D9E6B8C64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BD1FC-C37E-4DB9-9EE9-40E047460948}" type="datetimeFigureOut">
              <a:rPr lang="en-US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D4ABC-4C90-4773-9234-744247001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28308-0CF7-4A2C-A0E8-612BE6248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6F651-8BA8-41BD-B9FF-C8E604B9BE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699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B2226-5153-43B1-AF19-7A59FDAAD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50F6C-74D7-4F1C-AFE4-12CABFD79D77}" type="datetimeFigureOut">
              <a:rPr lang="en-US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54FB1-F179-471F-985F-45EB55FC5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03AC7-F1A6-4284-A9C2-13B4780D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92BAF-DFA8-4AEE-ADC7-07A8B979F4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34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5F465-8300-41AF-A68B-260EFC2A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DBABA-F034-40ED-A636-7C4A20614822}" type="datetimeFigureOut">
              <a:rPr lang="en-US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C646C-C1F2-4ADD-85A8-4D98FB49B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DFA73-4DC2-479B-BE99-FF15108A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744E1-2187-4F5A-8A1E-B3757DA446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1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C69FC-007E-4A62-AC50-6A0DC300C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53C68-FEA8-4E5F-8DEA-DCE862FC14B4}" type="datetimeFigureOut">
              <a:rPr lang="en-US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130E7-4864-4F5D-AD15-8CC4ED8E3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B322D-73EE-4B84-A644-916FEF8C4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46E89-4A04-410C-9E26-2D5653FFDD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73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DC2E1-14BC-48E0-A6C1-2B7350478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8C243-4803-44A9-8341-9446D28C3E78}" type="datetimeFigureOut">
              <a:rPr lang="en-US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78BBF-E76B-486D-BD62-183A045A7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A9D87-AD69-4912-B985-4DEFDA99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7291C-3E79-439C-9D40-268BE79497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78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AFC64A-160B-4899-A4CE-BD15AA0C3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26FDF-8979-4860-A4ED-B6D3B6F3D2A8}" type="datetimeFigureOut">
              <a:rPr lang="en-US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04C4C5B-A446-44DB-9E2F-53A44A3FA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14FDE2-9DE3-440F-8DED-B046C9122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CDD03-A400-4381-8F23-DF69797837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53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9947191-4883-4AEB-8DCD-FC02C1525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F9DFE-17A3-4A84-A8B3-19FB05E5A62C}" type="datetimeFigureOut">
              <a:rPr lang="en-US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0D80C2E-979E-4095-B761-D17A2C945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079E461-2387-439E-8291-B4EF5458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B81E9-02F5-4C10-A990-CAB788487A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43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0C5ED2A-BFAD-4781-8E25-72F5963E3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6C1F-67F8-40DB-906B-032D5B9A541C}" type="datetimeFigureOut">
              <a:rPr lang="en-US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9B47ED2-E3C7-43FA-A16E-F7F4B68C0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345554-8A6B-4440-BCC7-D95173387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49D42-B4EF-4859-9B64-403741FDEB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0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840FAC2-8C70-48D0-90C2-63C3DA90D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F807C-D7D1-4E1F-8323-FE021048D491}" type="datetimeFigureOut">
              <a:rPr lang="en-US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38824A2-A82A-4380-BCD6-C4055F1FA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5EC13A5-BC80-4F19-8AF2-094EDA8A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0498D-FAD4-4BC9-AD0E-40F529E280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1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14CDE9-7206-424D-BE59-76D805262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62042-452C-4455-80EB-DEA49D50EF4A}" type="datetimeFigureOut">
              <a:rPr lang="en-US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E0E9FB-7F70-4C58-9193-F61BB3D6A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4B2B85-917E-4ADA-9665-F1AC3AD88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BCDDB-3F63-4FF7-8347-4F92D9277B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4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7316386-7AA0-4E4E-88B7-A6AC714BA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E554-E370-4309-B8B6-B892ADCA3A19}" type="datetimeFigureOut">
              <a:rPr lang="en-US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CC4A11-50D8-401F-A6FA-7E298F612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E3F68C-0296-45A9-9BAE-10874E345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51D24-A75B-4E1E-B30A-D4F8F68691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98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3E1C95B-7B47-448D-9142-945A153FD5D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3C3C200-0B4C-4DF9-8D63-A5D982FDB1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F79EF-50B5-4345-A8D2-8BF577D06E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3CD8A5-5FF7-401A-ADC9-299C27456A59}" type="datetimeFigureOut">
              <a:rPr lang="en-US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D8086-BEF9-4B23-9F62-6079F5F6D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55A6A-68F8-48C7-922D-D5AFE855F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C95AA"/>
                </a:solidFill>
                <a:latin typeface="Calibri" panose="020F0502020204030204" pitchFamily="34" charset="0"/>
              </a:defRPr>
            </a:lvl1pPr>
          </a:lstStyle>
          <a:p>
            <a:fld id="{51ED21A4-DCD6-41DA-97CB-867DE024685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fas.org/sgp/crs/misc/R43289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whitehouse.gov/issues/immigration/immigration-ac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ilc.org/issues/daca/" TargetMode="External"/><Relationship Id="rId3" Type="http://schemas.openxmlformats.org/officeDocument/2006/relationships/hyperlink" Target="https://obamawhitehouse.archives.gov/the-press-office/2012/06/15/remarks-president-immigration" TargetMode="External"/><Relationship Id="rId7" Type="http://schemas.openxmlformats.org/officeDocument/2006/relationships/hyperlink" Target="https://www.nilc.org/issues/daca/daca-heads-to-scotus-scenarios/" TargetMode="External"/><Relationship Id="rId2" Type="http://schemas.openxmlformats.org/officeDocument/2006/relationships/hyperlink" Target="https://www.congress.gov/bill/112th-congress/senate-bill/95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ilc.org/issues/daca/status-current-daca-litigation/" TargetMode="External"/><Relationship Id="rId5" Type="http://schemas.openxmlformats.org/officeDocument/2006/relationships/hyperlink" Target="https://www.nytimes.com/2017/09/05/us/politics/trump-daca-dreamers-immigration.html" TargetMode="External"/><Relationship Id="rId4" Type="http://schemas.openxmlformats.org/officeDocument/2006/relationships/hyperlink" Target="https://www.uscis.gov/archive/2014-executive-actions-immigration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itifact.com/article/2009/dec/18/politifact-lie-year-death-panels/" TargetMode="External"/><Relationship Id="rId2" Type="http://schemas.openxmlformats.org/officeDocument/2006/relationships/hyperlink" Target="https://www.theatlantic.com/daily-dish/archive/2009/11/the-odd-lies-of-sarah-palin-a-summary-before-the-next-round/194027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tcheck.org/2011/04/indeed-born-in-the-u-s-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itehouse.gov/healthrefor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ealthcare.gov/law/ful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>
            <a:extLst>
              <a:ext uri="{FF2B5EF4-FFF2-40B4-BE49-F238E27FC236}">
                <a16:creationId xmlns:a16="http://schemas.microsoft.com/office/drawing/2014/main" id="{4B25CE27-13E5-4109-B03F-2E63518EC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Barack Obama</a:t>
            </a:r>
          </a:p>
        </p:txBody>
      </p:sp>
      <p:pic>
        <p:nvPicPr>
          <p:cNvPr id="3075" name="il_fi" descr="http://www.whitehouse.gov/sites/default/files/administration-official/ao_image/President_Official_Portrait_HiRes.jpg">
            <a:extLst>
              <a:ext uri="{FF2B5EF4-FFF2-40B4-BE49-F238E27FC236}">
                <a16:creationId xmlns:a16="http://schemas.microsoft.com/office/drawing/2014/main" id="{88594EC3-3BBB-4A05-B2ED-622D79D6C1C5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295400"/>
            <a:ext cx="3962400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5B9A82EB-1CD5-4AAF-9563-0B74200C8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Tea Party Movement</a:t>
            </a:r>
          </a:p>
        </p:txBody>
      </p:sp>
      <p:pic>
        <p:nvPicPr>
          <p:cNvPr id="13315" name="il_fi" descr="http://whatistheteaparty.net/wp-content/uploads/2011/11/what-is-the-tea-party.jpg">
            <a:extLst>
              <a:ext uri="{FF2B5EF4-FFF2-40B4-BE49-F238E27FC236}">
                <a16:creationId xmlns:a16="http://schemas.microsoft.com/office/drawing/2014/main" id="{BB6D22B1-310E-445A-AD64-EAD94EBA5943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371600"/>
            <a:ext cx="2924175" cy="4525963"/>
          </a:xfrm>
        </p:spPr>
      </p:pic>
      <p:pic>
        <p:nvPicPr>
          <p:cNvPr id="13316" name="il_fi" descr="http://upload.wikimedia.org/wikipedia/commons/thumb/0/07/9.12_tea_party_in_DC.jpg/300px-9.12_tea_party_in_DC.jpg">
            <a:extLst>
              <a:ext uri="{FF2B5EF4-FFF2-40B4-BE49-F238E27FC236}">
                <a16:creationId xmlns:a16="http://schemas.microsoft.com/office/drawing/2014/main" id="{7F579026-4B9E-4532-8BC9-1868D3F3A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2600"/>
            <a:ext cx="5105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542E61F4-AAA0-40EB-A581-5548EE354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The Fringe</a:t>
            </a:r>
          </a:p>
        </p:txBody>
      </p:sp>
      <p:pic>
        <p:nvPicPr>
          <p:cNvPr id="15363" name="il_fi" descr="http://1.bp.blogspot.com/_EhCxpVOME9E/S6XEpOP1lpI/AAAAAAAAAdI/acPCguiSuqU/s400/tea-party-11.jpg">
            <a:extLst>
              <a:ext uri="{FF2B5EF4-FFF2-40B4-BE49-F238E27FC236}">
                <a16:creationId xmlns:a16="http://schemas.microsoft.com/office/drawing/2014/main" id="{2032A1BD-5FC1-4E37-BDD6-8CED2A86A5F6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828800"/>
            <a:ext cx="4102100" cy="4013200"/>
          </a:xfrm>
        </p:spPr>
      </p:pic>
      <p:pic>
        <p:nvPicPr>
          <p:cNvPr id="15364" name="il_fi" descr="http://duanegraham.files.wordpress.com/2010/04/tea-party-signs2.jpg">
            <a:extLst>
              <a:ext uri="{FF2B5EF4-FFF2-40B4-BE49-F238E27FC236}">
                <a16:creationId xmlns:a16="http://schemas.microsoft.com/office/drawing/2014/main" id="{F146B227-D16C-43B2-9C7B-E6BC206D2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4291013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26007FAA-F867-4957-AE70-2349C70A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b="1"/>
              <a:t>Senate Elections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9E503E06-2CD7-430D-94C0-D34E38E6A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334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 sz="3800" b="1"/>
          </a:p>
          <a:p>
            <a:pPr eaLnBrk="1" hangingPunct="1"/>
            <a:endParaRPr lang="en-US" altLang="en-US" sz="3800" b="1"/>
          </a:p>
          <a:p>
            <a:pPr eaLnBrk="1" hangingPunct="1"/>
            <a:endParaRPr lang="en-US" altLang="en-US" sz="3800" b="1"/>
          </a:p>
          <a:p>
            <a:pPr eaLnBrk="1" hangingPunct="1"/>
            <a:endParaRPr lang="en-US" altLang="en-US" sz="3800" b="1"/>
          </a:p>
          <a:p>
            <a:pPr eaLnBrk="1" hangingPunct="1"/>
            <a:endParaRPr lang="en-US" altLang="en-US" sz="3800" b="1"/>
          </a:p>
          <a:p>
            <a:pPr eaLnBrk="1" hangingPunct="1"/>
            <a:endParaRPr lang="en-US" altLang="en-US" sz="3800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EF6E317-65D6-4ECB-A0B5-3348DCC1E548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1981200"/>
          <a:ext cx="8001000" cy="4267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9871">
                <a:tc>
                  <a:txBody>
                    <a:bodyPr/>
                    <a:lstStyle/>
                    <a:p>
                      <a:r>
                        <a:rPr lang="en-US" sz="18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Democrats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Republicans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Independent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832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2008 (111</a:t>
                      </a:r>
                      <a:r>
                        <a:rPr lang="en-US" sz="2800" b="1" baseline="300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th</a:t>
                      </a:r>
                      <a:r>
                        <a:rPr lang="en-US" sz="28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 (allied</a:t>
                      </a:r>
                      <a:r>
                        <a:rPr lang="en-US" sz="2400" b="1" baseline="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with Democrats)</a:t>
                      </a:r>
                      <a:endParaRPr lang="en-US" sz="2400" b="1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832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2010 (112</a:t>
                      </a:r>
                      <a:r>
                        <a:rPr lang="en-US" sz="2800" b="1" baseline="300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th</a:t>
                      </a:r>
                      <a:r>
                        <a:rPr lang="en-US" sz="28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 (allied with Democrats)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1832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2012 (113</a:t>
                      </a:r>
                      <a:r>
                        <a:rPr lang="en-US" sz="2800" b="1" baseline="300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th</a:t>
                      </a:r>
                      <a:r>
                        <a:rPr lang="en-US" sz="28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 (allied with Democrats)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1832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2014 (114</a:t>
                      </a:r>
                      <a:r>
                        <a:rPr lang="en-US" sz="2800" b="1" baseline="300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th</a:t>
                      </a:r>
                      <a:r>
                        <a:rPr lang="en-US" sz="28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 (allied with Democrats)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6EB02CF7-CD21-468E-9979-1D0EC3D81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b="1"/>
              <a:t>House Elections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F2062894-4819-48BF-BD68-BA1216861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334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 sz="3800" b="1"/>
          </a:p>
          <a:p>
            <a:pPr eaLnBrk="1" hangingPunct="1"/>
            <a:endParaRPr lang="en-US" altLang="en-US" sz="3800" b="1"/>
          </a:p>
          <a:p>
            <a:pPr eaLnBrk="1" hangingPunct="1"/>
            <a:endParaRPr lang="en-US" altLang="en-US" sz="3800" b="1"/>
          </a:p>
          <a:p>
            <a:pPr eaLnBrk="1" hangingPunct="1"/>
            <a:endParaRPr lang="en-US" altLang="en-US" sz="3800" b="1"/>
          </a:p>
          <a:p>
            <a:pPr eaLnBrk="1" hangingPunct="1"/>
            <a:endParaRPr lang="en-US" altLang="en-US" sz="3800" b="1"/>
          </a:p>
          <a:p>
            <a:pPr eaLnBrk="1" hangingPunct="1"/>
            <a:endParaRPr lang="en-US" altLang="en-US" sz="3800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DAAD1D9-B541-4AF9-B792-77BAD2446E83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1981200"/>
          <a:ext cx="7543800" cy="4267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9871">
                <a:tc>
                  <a:txBody>
                    <a:bodyPr/>
                    <a:lstStyle/>
                    <a:p>
                      <a:r>
                        <a:rPr lang="en-US" sz="18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Democrats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Republicans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832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2008 (111</a:t>
                      </a:r>
                      <a:r>
                        <a:rPr lang="en-US" sz="2800" b="1" baseline="300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th</a:t>
                      </a:r>
                      <a:r>
                        <a:rPr lang="en-US" sz="28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178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832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2010 (112</a:t>
                      </a:r>
                      <a:r>
                        <a:rPr lang="en-US" sz="2800" b="1" baseline="300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th</a:t>
                      </a:r>
                      <a:r>
                        <a:rPr lang="en-US" sz="28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1832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2012 (113</a:t>
                      </a:r>
                      <a:r>
                        <a:rPr lang="en-US" sz="2800" b="1" baseline="300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th</a:t>
                      </a:r>
                      <a:r>
                        <a:rPr lang="en-US" sz="28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1832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2014 (114</a:t>
                      </a:r>
                      <a:r>
                        <a:rPr lang="en-US" sz="2800" b="1" baseline="300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th</a:t>
                      </a:r>
                      <a:r>
                        <a:rPr lang="en-US" sz="28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188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2408964D-E76B-40FC-A981-4E9951558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altLang="en-US" b="1" dirty="0"/>
              <a:t>2012</a:t>
            </a:r>
          </a:p>
        </p:txBody>
      </p:sp>
      <p:sp>
        <p:nvSpPr>
          <p:cNvPr id="23555" name="Content Placeholder 3">
            <a:extLst>
              <a:ext uri="{FF2B5EF4-FFF2-40B4-BE49-F238E27FC236}">
                <a16:creationId xmlns:a16="http://schemas.microsoft.com/office/drawing/2014/main" id="{5ED7BB3E-2E1B-418B-90E1-A44589C53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16561"/>
          </a:xfrm>
        </p:spPr>
        <p:txBody>
          <a:bodyPr/>
          <a:lstStyle/>
          <a:p>
            <a:pPr eaLnBrk="1" hangingPunct="1"/>
            <a:r>
              <a:rPr lang="en-US" altLang="en-US" b="1" dirty="0"/>
              <a:t>Obama 332</a:t>
            </a:r>
          </a:p>
          <a:p>
            <a:pPr eaLnBrk="1" hangingPunct="1"/>
            <a:r>
              <a:rPr lang="en-US" altLang="en-US" b="1" dirty="0"/>
              <a:t>Romney 206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7DA4CD-07C8-4A13-8886-FB0F7AAAE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38400"/>
            <a:ext cx="73914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F6C0A-0079-4A79-8FD0-B9348A7BB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Republican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6C844-9D49-41E2-879C-3620A140C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Stop 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  <a:hlinkClick r:id="rId2"/>
              </a:rPr>
              <a:t>Obama’s legislative agenda</a:t>
            </a:r>
            <a:endParaRPr lang="en-US" b="1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7E736B64-B604-43CB-889D-14A3A673A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830580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1C0C9-5243-4730-ABB8-24C977EF4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Merrick Garland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FF8DD-14D4-420B-9863-97D83AD73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Ginsburg and Scalia		      Merrick Garland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AED996-CFFE-4BF5-80D4-4D145135A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641" y="2581275"/>
            <a:ext cx="2667000" cy="2676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50793F-65ED-47D0-819C-6B48520C4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581275"/>
            <a:ext cx="49530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C9648-1AA0-4479-BA59-D311EA160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Obama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B8C44-7E07-4B8C-8C31-7C36054DC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Executive power</a:t>
            </a:r>
          </a:p>
          <a:p>
            <a:pPr marL="0" indent="0">
              <a:buFont typeface="Arial" charset="0"/>
              <a:buNone/>
              <a:defRPr/>
            </a:pPr>
            <a:r>
              <a:rPr lang="en-US" b="1" dirty="0">
                <a:solidFill>
                  <a:schemeClr val="bg1">
                    <a:lumMod val="10000"/>
                  </a:schemeClr>
                </a:solidFill>
                <a:hlinkClick r:id="rId2"/>
              </a:rPr>
              <a:t>Immigration</a:t>
            </a:r>
            <a:endParaRPr lang="en-US" b="1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26628" name="Picture 2">
            <a:extLst>
              <a:ext uri="{FF2B5EF4-FFF2-40B4-BE49-F238E27FC236}">
                <a16:creationId xmlns:a16="http://schemas.microsoft.com/office/drawing/2014/main" id="{5E4BA8CA-F128-4EC9-82EB-B36D18291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59436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3">
            <a:extLst>
              <a:ext uri="{FF2B5EF4-FFF2-40B4-BE49-F238E27FC236}">
                <a16:creationId xmlns:a16="http://schemas.microsoft.com/office/drawing/2014/main" id="{F2417015-31D4-4FFF-A679-0B5BC4018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77975"/>
            <a:ext cx="3508375" cy="263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D15B1-D090-49DB-B4F5-C432AB1F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Obama, DREAM Act, and DACA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>
                <a:effectLst/>
              </a:rPr>
              <a:t>Development, Relief, and Education for Alien Minors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03C79-08AB-4C4E-A676-02FE604D8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30725"/>
          </a:xfrm>
        </p:spPr>
        <p:txBody>
          <a:bodyPr/>
          <a:lstStyle/>
          <a:p>
            <a:pPr>
              <a:defRPr/>
            </a:pPr>
            <a:r>
              <a:rPr lang="en-US" dirty="0">
                <a:hlinkClick r:id="rId2"/>
              </a:rPr>
              <a:t>2011 DREAM Act</a:t>
            </a:r>
            <a:endParaRPr lang="en-US" dirty="0"/>
          </a:p>
          <a:p>
            <a:pPr>
              <a:defRPr/>
            </a:pPr>
            <a:r>
              <a:rPr lang="en-US" dirty="0">
                <a:hlinkClick r:id="rId3"/>
              </a:rPr>
              <a:t>Obama statement </a:t>
            </a:r>
            <a:r>
              <a:rPr lang="en-US" dirty="0"/>
              <a:t>on DACA June 2012</a:t>
            </a:r>
          </a:p>
          <a:p>
            <a:pPr>
              <a:defRPr/>
            </a:pPr>
            <a:r>
              <a:rPr lang="en-US" dirty="0">
                <a:hlinkClick r:id="rId4"/>
              </a:rPr>
              <a:t>DAPA</a:t>
            </a:r>
            <a:r>
              <a:rPr lang="en-US" dirty="0"/>
              <a:t> November 2014</a:t>
            </a:r>
          </a:p>
          <a:p>
            <a:pPr>
              <a:defRPr/>
            </a:pPr>
            <a:r>
              <a:rPr lang="en-US" dirty="0"/>
              <a:t>September 2017: </a:t>
            </a:r>
            <a:r>
              <a:rPr lang="en-US" dirty="0">
                <a:hlinkClick r:id="rId5"/>
              </a:rPr>
              <a:t>Trump announces </a:t>
            </a:r>
            <a:r>
              <a:rPr lang="en-US" dirty="0"/>
              <a:t>end to DACA</a:t>
            </a:r>
          </a:p>
          <a:p>
            <a:pPr>
              <a:defRPr/>
            </a:pPr>
            <a:r>
              <a:rPr lang="en-US" dirty="0">
                <a:hlinkClick r:id="rId6"/>
              </a:rPr>
              <a:t>Court Cases </a:t>
            </a:r>
            <a:r>
              <a:rPr lang="en-US" dirty="0"/>
              <a:t>on DACA</a:t>
            </a:r>
          </a:p>
          <a:p>
            <a:pPr>
              <a:defRPr/>
            </a:pPr>
            <a:r>
              <a:rPr lang="en-US" dirty="0"/>
              <a:t>Supreme </a:t>
            </a:r>
            <a:r>
              <a:rPr lang="en-US" dirty="0">
                <a:hlinkClick r:id="rId7"/>
              </a:rPr>
              <a:t>Court and </a:t>
            </a:r>
            <a:r>
              <a:rPr lang="en-US" dirty="0" smtClean="0">
                <a:hlinkClick r:id="rId7"/>
              </a:rPr>
              <a:t>DACA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DACA as of </a:t>
            </a:r>
            <a:r>
              <a:rPr lang="en-US" dirty="0" smtClean="0">
                <a:hlinkClick r:id="rId8"/>
              </a:rPr>
              <a:t>June 2021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7EFF6-04CD-488C-8D33-9153780F4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111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4225A0-97B0-4035-890E-3CDF52C6B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08538"/>
            <a:ext cx="8229600" cy="478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5330D-1760-43E3-BCBE-0E850B7E8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Obama-Biden 2008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A958F0-2F14-42E3-9864-D09CE5602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720056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8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1D8ABE53-E877-4A0B-8B4C-A0573ED80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 dirty="0"/>
              <a:t>McCain-Palin</a:t>
            </a:r>
          </a:p>
        </p:txBody>
      </p:sp>
      <p:pic>
        <p:nvPicPr>
          <p:cNvPr id="5123" name="Picture 2">
            <a:extLst>
              <a:ext uri="{FF2B5EF4-FFF2-40B4-BE49-F238E27FC236}">
                <a16:creationId xmlns:a16="http://schemas.microsoft.com/office/drawing/2014/main" id="{D189A03E-AA3B-4B2C-A7A5-13B337C263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600200"/>
            <a:ext cx="66294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B827A-42C8-4F57-91E4-4D28DFF69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Palin as Precursor to Trump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8DA02-D06F-4771-8A47-8149D87E3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83163"/>
          </a:xfrm>
        </p:spPr>
        <p:txBody>
          <a:bodyPr/>
          <a:lstStyle/>
          <a:p>
            <a:r>
              <a:rPr lang="en-US" b="1" dirty="0">
                <a:hlinkClick r:id="rId2"/>
              </a:rPr>
              <a:t>Why Lie</a:t>
            </a:r>
            <a:r>
              <a:rPr lang="en-US" dirty="0">
                <a:hlinkClick r:id="rId2"/>
              </a:rPr>
              <a:t>?</a:t>
            </a:r>
            <a:r>
              <a:rPr lang="en-US" dirty="0"/>
              <a:t> (During Campaign)</a:t>
            </a:r>
          </a:p>
          <a:p>
            <a:r>
              <a:rPr lang="en-US" b="1" dirty="0">
                <a:hlinkClick r:id="rId3"/>
              </a:rPr>
              <a:t>The Death Panels</a:t>
            </a:r>
            <a:r>
              <a:rPr lang="en-US" b="1" dirty="0"/>
              <a:t> </a:t>
            </a:r>
            <a:r>
              <a:rPr lang="en-US" dirty="0"/>
              <a:t>(After 2008)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62116F-2BC7-4A16-9937-7F873F039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2971800"/>
            <a:ext cx="6477000" cy="337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5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F250D-CDE9-4A6D-9E55-F577DBEB8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The </a:t>
            </a:r>
            <a:r>
              <a:rPr lang="en-US" b="1" dirty="0" err="1"/>
              <a:t>Birthers</a:t>
            </a:r>
            <a:endParaRPr lang="en-US" b="1" dirty="0"/>
          </a:p>
        </p:txBody>
      </p:sp>
      <p:sp>
        <p:nvSpPr>
          <p:cNvPr id="6147" name="Content Placeholder 4">
            <a:extLst>
              <a:ext uri="{FF2B5EF4-FFF2-40B4-BE49-F238E27FC236}">
                <a16:creationId xmlns:a16="http://schemas.microsoft.com/office/drawing/2014/main" id="{A5A3EE93-3256-4627-B97F-2C038064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eaLnBrk="1" hangingPunct="1"/>
            <a:r>
              <a:rPr lang="en-US" altLang="en-US" b="1">
                <a:hlinkClick r:id="rId3"/>
              </a:rPr>
              <a:t>The Facts</a:t>
            </a:r>
            <a:endParaRPr lang="en-US" altLang="en-US" b="1"/>
          </a:p>
        </p:txBody>
      </p:sp>
      <p:pic>
        <p:nvPicPr>
          <p:cNvPr id="6148" name="il_fi" descr="http://2.bp.blogspot.com/-4nvnKHFPUdM/TbnVuBRRPwI/AAAAAAAANtM/SIBDv_w4-JI/s1600/birther.jpg">
            <a:extLst>
              <a:ext uri="{FF2B5EF4-FFF2-40B4-BE49-F238E27FC236}">
                <a16:creationId xmlns:a16="http://schemas.microsoft.com/office/drawing/2014/main" id="{94C3B185-8553-4C85-914A-878F8CDFE88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57943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http://factcheck.org/Images/image/birth_certificate_images/longform_birthcertificate.png">
            <a:extLst>
              <a:ext uri="{FF2B5EF4-FFF2-40B4-BE49-F238E27FC236}">
                <a16:creationId xmlns:a16="http://schemas.microsoft.com/office/drawing/2014/main" id="{61C14009-B1A1-4C33-B383-8DEED25E3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05200"/>
            <a:ext cx="380841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F969536-5323-4481-B51D-90DB5C57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en-US" b="1"/>
              <a:t>2008 Results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82093DAD-DF08-4899-8E25-7DA17EF00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/>
              <a:t>Obama 365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/>
              <a:t>McCain 173</a:t>
            </a:r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3548BFC5-DF9D-4F14-B725-51F375037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41600"/>
            <a:ext cx="7010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B238B039-1F38-49FE-8209-22A14BCFB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The Great Recession</a:t>
            </a:r>
          </a:p>
        </p:txBody>
      </p:sp>
      <p:pic>
        <p:nvPicPr>
          <p:cNvPr id="9219" name="il_fi" descr="http://newsimg.bbc.co.uk/media/images/46632000/gif/_46632314_us_rec_oct09_466.gif">
            <a:extLst>
              <a:ext uri="{FF2B5EF4-FFF2-40B4-BE49-F238E27FC236}">
                <a16:creationId xmlns:a16="http://schemas.microsoft.com/office/drawing/2014/main" id="{78BF9E16-B90A-4848-886B-99E6A737A304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295400"/>
            <a:ext cx="78486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88F24-7DA4-4C02-AB46-40F3481F3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Bush and Obama: </a:t>
            </a:r>
            <a:br>
              <a:rPr lang="en-US" b="1" dirty="0"/>
            </a:br>
            <a:r>
              <a:rPr lang="en-US" b="1" dirty="0"/>
              <a:t>Keynesian Response</a:t>
            </a:r>
          </a:p>
        </p:txBody>
      </p:sp>
      <p:pic>
        <p:nvPicPr>
          <p:cNvPr id="11267" name="il_fi" descr="http://www.numbernomics.com/nomicsnotes/wp-content/uploads/2011/04/Budget-Deficits2.jpg">
            <a:extLst>
              <a:ext uri="{FF2B5EF4-FFF2-40B4-BE49-F238E27FC236}">
                <a16:creationId xmlns:a16="http://schemas.microsoft.com/office/drawing/2014/main" id="{041036CF-D402-4364-B21E-4FE87F3F0675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447800"/>
            <a:ext cx="80010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43CB60B1-D4B7-42F4-AB1D-72F0D3E0F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Priorities: Health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F98F6-F5A8-423C-957A-380290170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2900" lvl="1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hlinkClick r:id="rId3"/>
              </a:rPr>
              <a:t>White House Health care page</a:t>
            </a:r>
            <a:endParaRPr lang="en-US" sz="3200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hlinkClick r:id="rId4"/>
              </a:rPr>
              <a:t>Patient Protection and Affordable Care Act</a:t>
            </a:r>
            <a:endParaRPr lang="en-US" b="1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Introduced Sep 17, 2009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Passed House Oct 08, 2009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Passed Senate with Changes Dec 24, 2009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Passed Senate Mar 21, 2010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Signed by the President Mar 23, 2010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1F497D"/>
      </a:dk1>
      <a:lt1>
        <a:srgbClr val="EEECE1"/>
      </a:lt1>
      <a:dk2>
        <a:srgbClr val="4F81BD"/>
      </a:dk2>
      <a:lt2>
        <a:srgbClr val="EEECE1"/>
      </a:lt2>
      <a:accent1>
        <a:srgbClr val="C0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269</Words>
  <Application>Microsoft Office PowerPoint</Application>
  <PresentationFormat>On-screen Show (4:3)</PresentationFormat>
  <Paragraphs>103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Barack Obama</vt:lpstr>
      <vt:lpstr>Obama-Biden 2008</vt:lpstr>
      <vt:lpstr>McCain-Palin</vt:lpstr>
      <vt:lpstr>Palin as Precursor to Trump</vt:lpstr>
      <vt:lpstr>The Birthers</vt:lpstr>
      <vt:lpstr>2008 Results</vt:lpstr>
      <vt:lpstr>The Great Recession</vt:lpstr>
      <vt:lpstr>Bush and Obama:  Keynesian Response</vt:lpstr>
      <vt:lpstr>Priorities: Health Care</vt:lpstr>
      <vt:lpstr>Tea Party Movement</vt:lpstr>
      <vt:lpstr>The Fringe</vt:lpstr>
      <vt:lpstr>Senate Elections</vt:lpstr>
      <vt:lpstr>House Elections</vt:lpstr>
      <vt:lpstr>2012</vt:lpstr>
      <vt:lpstr>Republican Strategy</vt:lpstr>
      <vt:lpstr>Merrick Garland</vt:lpstr>
      <vt:lpstr>Obama Strategy</vt:lpstr>
      <vt:lpstr>Obama, DREAM Act, and DACA Development, Relief, and Education for Alien Minors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Barack Obama</dc:title>
  <dc:creator>name</dc:creator>
  <cp:lastModifiedBy>William W Newmann</cp:lastModifiedBy>
  <cp:revision>84</cp:revision>
  <dcterms:created xsi:type="dcterms:W3CDTF">2012-04-23T12:43:16Z</dcterms:created>
  <dcterms:modified xsi:type="dcterms:W3CDTF">2021-07-27T15:08:06Z</dcterms:modified>
</cp:coreProperties>
</file>