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8" r:id="rId3"/>
    <p:sldId id="258" r:id="rId4"/>
    <p:sldId id="259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60" r:id="rId15"/>
    <p:sldId id="263" r:id="rId16"/>
    <p:sldId id="264" r:id="rId17"/>
    <p:sldId id="299" r:id="rId18"/>
    <p:sldId id="297" r:id="rId19"/>
    <p:sldId id="300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8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667E83-61BC-41B3-BD40-0970301FF0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4E6A2-2A21-4D67-BC68-5016110B22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B49F48-9D4B-45EF-8003-58D90F8DE3CC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B9B454-E003-47B4-8B6F-8380261360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0E01EC-48B9-4EAF-91F0-BD84C3DB4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6DAAD-536E-4A2D-9758-CBCCA0EAE0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BAD66-B39C-4D6D-B726-90C41F3FB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6CD9D3-36A9-4DB4-8E1B-82FD7D393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FF9A3E68-E399-4CB1-BAB3-3EBE52F583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605832E-33F6-407A-AE43-A01DC0F596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BB392A4-85C9-49E6-9E85-CCDA41047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CAAD09-E9EC-44BA-BD9F-6DF45401532D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1F56CB1-6F59-4FA1-A196-A9EE06E5EC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D3AC492-FBB0-4755-AC71-63618637F4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4E67731-7B5B-427B-B97B-05A8EEA27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E038FF-CD10-496E-988C-4FCCDF4BCCF2}" type="slidenum">
              <a:rPr lang="en-US" altLang="en-US" smtClean="0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AD27F3D0-696E-474B-9A87-DD3A4F5AAF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F639A5F2-B18E-4C57-A083-CCBF866D14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1CA787B7-2E85-40A4-BB9D-73FEC02B3F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51F0BB-D7BA-4D22-A7D9-96A6F70573A6}" type="slidenum">
              <a:rPr lang="en-US" altLang="en-US" smtClean="0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1797E0BA-2980-45A9-B81D-856ECD8610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F597F55A-407A-4A98-9D80-46532A60D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A17A4222-E054-45F4-B720-D38C49B42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4AD143-86BE-4B47-A20F-2FA0BCF07906}" type="slidenum">
              <a:rPr lang="en-US" altLang="en-US" smtClean="0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DF9B16F8-3310-4EF2-B80B-825010E902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9AC62BC6-87AD-434E-96B8-9EEB1BEA30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36809232-ADCF-4065-A713-0944D51AF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F2752E-BF2A-4EDE-955D-23F13E80FFE8}" type="slidenum">
              <a:rPr lang="en-US" altLang="en-US" smtClean="0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4EA6BA2F-1709-4A90-BE2F-CB18BA943A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81731312-4EAE-4924-9D03-F79A388F2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804AD484-968D-4674-B7F2-705C94A8D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2D72A5-E421-433F-B953-71D45F498B4B}" type="slidenum">
              <a:rPr lang="en-US" altLang="en-US" smtClean="0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00B12D1A-C46D-43D0-A730-4BE9BF6291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A51303E2-BF92-49CF-B5B9-2D5BDC5C19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1EEF3E1-E59E-4A55-AEA8-7FAA5EA365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9E9AD3-0282-4CCF-AD57-BA80AA9E2811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55CA6DE-0C23-4943-967A-EFEE7F4447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F8F6081-6497-4033-9956-244E7BEB2E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581346A-96CE-4222-B81E-D1A9B0DFB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5DEB01-8240-41BA-A2E4-E00346647235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EF17C97-B3E7-4372-8311-DCCC65FEF1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6A8F17B-DA85-49E4-B977-C7B4410C22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2FC5EBA-ECC7-40C8-8BCA-46311BC9C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2B10AA-1984-4693-99FB-2CA65C003532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6AC53C99-ABFC-467F-B184-97DB997A9A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7BCB3F7-C3C7-4D47-895B-00F014A30E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DE2CB767-1410-40E7-BAC9-6B3CA6365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AF2A64-A204-448D-A2C2-8BBAA36919DA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DFDAA0D-D6BC-46C6-A666-138A30D16C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B354E83-A726-40A2-B5ED-4C1D553E14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97AC053-3951-495F-936A-0D51BF6BA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0FCAAA-04F4-4520-AA2F-EF2783F754DD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BE6F644-2B55-4A7A-A6C4-78CA56DF4E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4FF3C50-2FC6-4EFB-81AD-A6D147503B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F783403-0184-41F7-88F6-37584D4C2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7A9D31-A214-4A2E-9266-A527DF693C85}" type="slidenum">
              <a:rPr lang="en-US" altLang="en-US" smtClean="0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92DB7B2-4CC2-4AC5-8904-F5BEB41D89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242132C-9E62-487E-A86B-E3CA13CB03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7458450-8090-43E3-B600-0C9106CF9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CB5602-96F8-4B6B-8A15-181C0CFB1618}" type="slidenum">
              <a:rPr lang="en-US" altLang="en-US" smtClean="0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F38FC096-3845-4B64-ADA8-4973C6889B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002B9875-6A99-429B-9A41-726E084083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CE71BB2-4303-44F5-AAEB-7E9E618044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CF617A-61A0-4B4F-A7DA-2254C85657CC}" type="slidenum">
              <a:rPr lang="en-US" altLang="en-US" smtClean="0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B4A71-ED53-47B7-8901-BD2BCE3C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9412D-BA6B-4972-9FDD-0DE7446FC508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FF359-38E6-43FE-91AE-1CC176B1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48B59-0D1B-403A-BFC4-85761BDD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3A34-E334-4C87-BFA5-04E1E4608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39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226B1-DABA-4F1B-A213-561D9BDFA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D457-1B2E-46D2-B9C6-9BE804B6315F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55A90-C7B8-4BA4-BAB7-787BA6D5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BB7B1-C6BF-41E0-8EBA-75421931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94F41-4360-4A02-ACC0-46DAB26E7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74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BE575-E968-4837-BD2A-D8D67886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36CE-C69C-4673-A9C3-6D7698391227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1B52C-CA6C-4A86-9207-E3147610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42E82-60E2-4996-BC66-F2FFBAC7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EC09D-A5E4-4ED0-A2A4-0857F1752B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42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34032-62F6-4F6D-A4C2-0A7B98EC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D79C-A06D-4BA1-8731-814A2ADF888D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75B17-AFF1-4FB7-AEF5-1165BACD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82D9C-8D86-47D4-9BCA-CD7FA914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BF705-A57E-4DDB-9933-2DB3B34BE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4C82E-20E1-4202-9B5C-2459F1CAC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0359-AB38-409B-8023-95437375C6FB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C3DE1-D08C-417E-9729-6A198ED0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6DB32-1B4E-480A-AC9B-0E21B659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061BC-CE06-4F9E-B9B1-D53139877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82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DEBB9F-1067-471E-AECC-BBD74992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54F35-3668-4344-92E0-C78429118068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1F19B8-1018-4B95-815E-EE40C73F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8F3809-9715-4DB1-BE95-7AFD35227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7BAF-1E93-4DF9-B9F6-3777E116C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46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DD5F8D-BB45-47CF-93CA-23CD387A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1568-DFAA-42D3-ACF7-6CF54E9A017A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2A6B92-58C7-4900-A579-87068F0C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2C032F-6007-4394-B83F-D1D16E6A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080C4-F25A-412F-BE1C-CD499D2E0D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34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FAB3409-5B37-4EBB-AFDB-7824F622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20EB-5C91-4596-8F31-5EB823AFEC1B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87398F-B012-410C-870D-C58319C7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F7CB21-0250-4A83-8E32-C27E098B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FBA4-E4D6-4C57-B520-4328A1A57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17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AD9B350-3D36-4CC5-A090-8F23865F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858C-3705-4212-9C81-15BA81FA8575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2CC362-4E09-4E07-B32D-91759DE2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5FB420-9191-426E-8F84-A0F12FD5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6631-261E-4D6C-A82E-BEBB3E5D0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82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27294C-2612-42B5-A95D-9A18046C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AB67B-3C71-45C0-877B-3A9941210C31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71C238-E2AE-483A-9B39-7CC15EE8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8420B6-E881-4021-9DA8-B8D48399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5D76-ED28-42C7-A7F2-791142699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5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9F0462-986B-4F78-A407-4139BEB51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3212-5B53-4757-839F-DD2606431BA2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E39D73-6DF3-4703-90F2-A1C4BA9A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6940E3-C185-4B2D-9549-FAF6B2D1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CC22D-F23C-4C08-AE7D-30E7344D7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92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97E36C5-85C8-48B5-BCD8-0A81232007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EF65A67-14E1-408B-B4A5-A3A70AE21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BB545-6EF9-447F-9662-C220650E7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956E9D-470F-47D7-984D-B1D74CD7EDE0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E54FF-214C-4C47-888C-EF80546D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1D35E-AE64-4E0F-BD5C-11941E9D8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2F1240-07D5-4F64-B51B-0E1E2EEC6A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ixon.archives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2Cb4N7enP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>
            <a:extLst>
              <a:ext uri="{FF2B5EF4-FFF2-40B4-BE49-F238E27FC236}">
                <a16:creationId xmlns:a16="http://schemas.microsoft.com/office/drawing/2014/main" id="{08A86288-FA2A-462E-8ABD-9A590CF0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>
                <a:hlinkClick r:id="rId3"/>
              </a:rPr>
              <a:t>Richard M. Nixon</a:t>
            </a:r>
            <a:endParaRPr lang="en-US" altLang="en-US" sz="6000" b="1"/>
          </a:p>
        </p:txBody>
      </p:sp>
      <p:pic>
        <p:nvPicPr>
          <p:cNvPr id="3075" name="Content Placeholder 5" descr="http://www.visitingdc.com/images/richard-nixon-picture.jpg">
            <a:extLst>
              <a:ext uri="{FF2B5EF4-FFF2-40B4-BE49-F238E27FC236}">
                <a16:creationId xmlns:a16="http://schemas.microsoft.com/office/drawing/2014/main" id="{FB222C8D-610E-424A-9976-A98B993D44F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00200"/>
            <a:ext cx="5264150" cy="48006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02FC-E96F-4F73-A74B-846AC5FC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1952: Eisenhower </a:t>
            </a:r>
            <a:r>
              <a:rPr lang="en-US" dirty="0"/>
              <a:t>(R) </a:t>
            </a:r>
            <a:r>
              <a:rPr lang="en-US" dirty="0" smtClean="0"/>
              <a:t>Victory</a:t>
            </a:r>
            <a:br>
              <a:rPr lang="en-US" dirty="0" smtClean="0"/>
            </a:br>
            <a:r>
              <a:rPr lang="en-US" i="1" dirty="0"/>
              <a:t>South is Democratic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0DD730-D16A-4C6E-AD41-B58E145A8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672431"/>
            <a:ext cx="71437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3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4275E-EBFE-4286-989A-A0569957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1956 Eisenhower </a:t>
            </a:r>
            <a:r>
              <a:rPr lang="en-US" dirty="0" smtClean="0"/>
              <a:t>Again</a:t>
            </a:r>
            <a:br>
              <a:rPr lang="en-US" dirty="0" smtClean="0"/>
            </a:br>
            <a:r>
              <a:rPr lang="en-US" i="1" dirty="0"/>
              <a:t>South is Democratic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5BFC6-A997-4BC9-B0E5-622A1B04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South Still Doesn’t Like Ike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609F7-9CFC-40E0-9CA7-DDADC1A77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38399"/>
            <a:ext cx="7143750" cy="38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5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FE4B-5006-4E17-896C-BFF91956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1960: JFK </a:t>
            </a:r>
            <a:r>
              <a:rPr lang="en-US" dirty="0"/>
              <a:t>over </a:t>
            </a:r>
            <a:r>
              <a:rPr lang="en-US" dirty="0" smtClean="0"/>
              <a:t>Nixon</a:t>
            </a:r>
            <a:br>
              <a:rPr lang="en-US" dirty="0" smtClean="0"/>
            </a:br>
            <a:r>
              <a:rPr lang="en-US" i="1" dirty="0"/>
              <a:t>South is Democratic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E0B29A-8B21-41ED-A9F3-879C1ACBD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672431"/>
            <a:ext cx="71437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20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E450-4CDE-4DA4-B2F7-C6321EE8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1964: LBJ</a:t>
            </a:r>
            <a:br>
              <a:rPr lang="en-US" dirty="0" smtClean="0"/>
            </a:br>
            <a:r>
              <a:rPr lang="en-US" i="1" dirty="0" smtClean="0"/>
              <a:t>Southern states go for Goldwater</a:t>
            </a:r>
            <a:endParaRPr lang="en-US" i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F7E849-FF45-4C58-B2C9-82814F04F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672431"/>
            <a:ext cx="71437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5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748363B-D358-4FA1-A9C1-3FFDF8BF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5400" b="1"/>
              <a:t>1968 Democratic Race</a:t>
            </a:r>
          </a:p>
        </p:txBody>
      </p:sp>
      <p:sp>
        <p:nvSpPr>
          <p:cNvPr id="9219" name="Content Placeholder 5">
            <a:extLst>
              <a:ext uri="{FF2B5EF4-FFF2-40B4-BE49-F238E27FC236}">
                <a16:creationId xmlns:a16="http://schemas.microsoft.com/office/drawing/2014/main" id="{1FD74733-E6E9-446A-8854-B6FBD4332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b="1" dirty="0"/>
              <a:t>Sen. Gene 			RFK 			VP Hubert</a:t>
            </a:r>
          </a:p>
          <a:p>
            <a:pPr eaLnBrk="1" hangingPunct="1">
              <a:buNone/>
            </a:pPr>
            <a:r>
              <a:rPr lang="en-US" altLang="en-US" b="1" dirty="0"/>
              <a:t>McCarthy 	 					Humphrey </a:t>
            </a:r>
            <a:r>
              <a:rPr lang="en-US" altLang="en-US" dirty="0"/>
              <a:t>	</a:t>
            </a:r>
          </a:p>
        </p:txBody>
      </p:sp>
      <p:pic>
        <p:nvPicPr>
          <p:cNvPr id="9220" name="Content Placeholder 3" descr="http://img.timeinc.net/time/magazine/archive/covers/1968/1101680322_400.jpg">
            <a:extLst>
              <a:ext uri="{FF2B5EF4-FFF2-40B4-BE49-F238E27FC236}">
                <a16:creationId xmlns:a16="http://schemas.microsoft.com/office/drawing/2014/main" id="{49DF14B4-EF4E-400E-847D-FCC26FB6875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66272"/>
            <a:ext cx="2802200" cy="37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A72CC5-23E9-4135-85EF-5BAB44F96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671" y="2743094"/>
            <a:ext cx="2743372" cy="3505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918E23-4926-4462-AFD6-5D29332F0D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1482"/>
          <a:stretch/>
        </p:blipFill>
        <p:spPr>
          <a:xfrm>
            <a:off x="6009075" y="3429000"/>
            <a:ext cx="3048357" cy="28195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6037A8D-3F86-422A-B9FE-08387E06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1968 Democratic Convention</a:t>
            </a:r>
          </a:p>
        </p:txBody>
      </p:sp>
      <p:pic>
        <p:nvPicPr>
          <p:cNvPr id="15363" name="Content Placeholder 3" descr="http://www.npr.org/programs/atc/features/2004/jul/cronkite/protests300.jpg">
            <a:extLst>
              <a:ext uri="{FF2B5EF4-FFF2-40B4-BE49-F238E27FC236}">
                <a16:creationId xmlns:a16="http://schemas.microsoft.com/office/drawing/2014/main" id="{253E74C5-7FEE-4D6C-8AEB-3BF0EEFEF6D2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76400"/>
            <a:ext cx="6019800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C0D94C6-ED56-45C3-A746-8912CD19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5400" b="1" dirty="0"/>
              <a:t>George Wallace</a:t>
            </a:r>
          </a:p>
        </p:txBody>
      </p:sp>
      <p:pic>
        <p:nvPicPr>
          <p:cNvPr id="17411" name="Content Placeholder 3" descr="http://www.vintagedepotdirect.com/media/DC04.jpg">
            <a:extLst>
              <a:ext uri="{FF2B5EF4-FFF2-40B4-BE49-F238E27FC236}">
                <a16:creationId xmlns:a16="http://schemas.microsoft.com/office/drawing/2014/main" id="{42FB3625-84B1-4EDE-ADE8-7DF6AF61A63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381000"/>
            <a:ext cx="2381250" cy="2466975"/>
          </a:xfrm>
        </p:spPr>
      </p:pic>
      <p:pic>
        <p:nvPicPr>
          <p:cNvPr id="17412" name="Picture 2" descr="http://upload.wikimedia.org/wikipedia/commons/9/99/Governor_George_Wallace_stands_defiant_at_the_University_of_Alabama.jpg">
            <a:extLst>
              <a:ext uri="{FF2B5EF4-FFF2-40B4-BE49-F238E27FC236}">
                <a16:creationId xmlns:a16="http://schemas.microsoft.com/office/drawing/2014/main" id="{79EBD693-1B1B-4A09-8BF7-2DF66A7F2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64008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6BF46-BE47-4E2B-B6C4-843513E0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Nixon/Agnew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84922-2BBF-4C39-BF87-9B2F0796B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Quiet Americans</a:t>
            </a:r>
          </a:p>
          <a:p>
            <a:r>
              <a:rPr lang="en-US" b="1" dirty="0"/>
              <a:t>Silent Majority</a:t>
            </a:r>
          </a:p>
          <a:p>
            <a:r>
              <a:rPr lang="en-US" b="1" dirty="0"/>
              <a:t>Southern Strategy</a:t>
            </a:r>
          </a:p>
          <a:p>
            <a:r>
              <a:rPr lang="en-US" b="1" dirty="0"/>
              <a:t>Law and 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9F927-A146-4CA4-86C0-AD90F552A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8" r="9021" b="9190"/>
          <a:stretch/>
        </p:blipFill>
        <p:spPr>
          <a:xfrm>
            <a:off x="4572001" y="2133601"/>
            <a:ext cx="4267200" cy="41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72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350D4-C311-4715-BF82-8F41DC6F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1968</a:t>
            </a:r>
            <a:br>
              <a:rPr lang="en-US" dirty="0"/>
            </a:br>
            <a:r>
              <a:rPr lang="en-US" dirty="0"/>
              <a:t>Nixon (R) over Humphrey (D)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CCE3B-56ED-4663-B71D-82A75E8C6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Wallace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C3D1B-4947-4AA3-A559-760FA6109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289175"/>
            <a:ext cx="71437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21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E819-D219-4F07-B6AB-F7F90BCD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1972</a:t>
            </a:r>
            <a:br>
              <a:rPr lang="en-US" dirty="0"/>
            </a:br>
            <a:r>
              <a:rPr lang="en-US" dirty="0"/>
              <a:t>Nixon over George McGovern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1943E1-57F7-4D03-A601-85227961C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2362200"/>
            <a:ext cx="6019800" cy="3920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E569E2-DAB4-470D-B3E9-0A2FB0F40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076968"/>
            <a:ext cx="2514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9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4D09-FA88-48D4-B21F-1206692B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Nixon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7E97F-6554-42B1-8532-03AD1FFDE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/>
              <a:t>Electoral Realignment</a:t>
            </a:r>
          </a:p>
          <a:p>
            <a:pPr marL="514350" indent="-514350">
              <a:buAutoNum type="arabicPeriod"/>
            </a:pPr>
            <a:r>
              <a:rPr lang="en-US" b="1" dirty="0"/>
              <a:t>Nixon’s Administrative Presidency (Decision making)</a:t>
            </a:r>
          </a:p>
          <a:p>
            <a:pPr marL="914400" lvl="1" indent="-514350"/>
            <a:r>
              <a:rPr lang="en-US" b="1" dirty="0"/>
              <a:t>Problems with Nixon’s Style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Watergate (next slideshow)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5954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14CA97E-F41B-4A22-BC3C-C80B3DA1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2. RN’s Administrative Presidency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CAC8DC74-3AD7-4091-8AAC-6F096CA6D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7924800" cy="45259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				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				                  </a:t>
            </a:r>
            <a:r>
              <a:rPr lang="en-US" altLang="en-US" sz="2400" b="1" dirty="0"/>
              <a:t>White House</a:t>
            </a:r>
            <a:endParaRPr lang="en-US" altLang="en-US" dirty="0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		</a:t>
            </a:r>
            <a:endParaRPr lang="en-US" altLang="en-US" b="1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				</a:t>
            </a:r>
            <a:r>
              <a:rPr lang="en-US" altLang="en-US" sz="3200" b="1" dirty="0"/>
              <a:t>Appointee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3200" dirty="0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3200" dirty="0"/>
              <a:t>				   </a:t>
            </a:r>
            <a:r>
              <a:rPr lang="en-US" altLang="en-US" sz="3200" b="1" dirty="0"/>
              <a:t>Career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AB7441-BA15-4F23-A16B-6F27D1FF3A0F}"/>
              </a:ext>
            </a:extLst>
          </p:cNvPr>
          <p:cNvCxnSpPr/>
          <p:nvPr/>
        </p:nvCxnSpPr>
        <p:spPr>
          <a:xfrm>
            <a:off x="2057400" y="5791200"/>
            <a:ext cx="4876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967C91-25F8-48D3-A6B5-C1DC709C6444}"/>
              </a:ext>
            </a:extLst>
          </p:cNvPr>
          <p:cNvCxnSpPr/>
          <p:nvPr/>
        </p:nvCxnSpPr>
        <p:spPr>
          <a:xfrm rot="5400000" flipH="1" flipV="1">
            <a:off x="1371600" y="4114800"/>
            <a:ext cx="2362200" cy="990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9D5AA5-3D09-48F5-B59D-2E59EF17C6D5}"/>
              </a:ext>
            </a:extLst>
          </p:cNvPr>
          <p:cNvCxnSpPr/>
          <p:nvPr/>
        </p:nvCxnSpPr>
        <p:spPr>
          <a:xfrm>
            <a:off x="3048000" y="3429000"/>
            <a:ext cx="2514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F9337A-2A2E-4A8B-A083-C3F58B0D15C5}"/>
              </a:ext>
            </a:extLst>
          </p:cNvPr>
          <p:cNvCxnSpPr/>
          <p:nvPr/>
        </p:nvCxnSpPr>
        <p:spPr>
          <a:xfrm rot="16200000" flipV="1">
            <a:off x="5067300" y="3924300"/>
            <a:ext cx="2362200" cy="1371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4D7335-A5E6-4D85-9C84-B40FA5DA5BB5}"/>
              </a:ext>
            </a:extLst>
          </p:cNvPr>
          <p:cNvCxnSpPr/>
          <p:nvPr/>
        </p:nvCxnSpPr>
        <p:spPr>
          <a:xfrm>
            <a:off x="2514600" y="4724400"/>
            <a:ext cx="3810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D8D459-D1A6-4110-BAE3-41E66413D011}"/>
              </a:ext>
            </a:extLst>
          </p:cNvPr>
          <p:cNvCxnSpPr/>
          <p:nvPr/>
        </p:nvCxnSpPr>
        <p:spPr>
          <a:xfrm rot="5400000" flipH="1" flipV="1">
            <a:off x="3429000" y="2057400"/>
            <a:ext cx="990600" cy="685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F657BE-8DEA-446D-AF05-C7EDDBF9E560}"/>
              </a:ext>
            </a:extLst>
          </p:cNvPr>
          <p:cNvCxnSpPr/>
          <p:nvPr/>
        </p:nvCxnSpPr>
        <p:spPr>
          <a:xfrm rot="16200000" flipH="1">
            <a:off x="4152900" y="2019300"/>
            <a:ext cx="990600" cy="762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9843F6-DB2C-4AC9-A452-322B4018FAC2}"/>
              </a:ext>
            </a:extLst>
          </p:cNvPr>
          <p:cNvCxnSpPr/>
          <p:nvPr/>
        </p:nvCxnSpPr>
        <p:spPr>
          <a:xfrm>
            <a:off x="3581400" y="2895600"/>
            <a:ext cx="1447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4BAF-88B5-426A-983D-EE278E1A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John </a:t>
            </a:r>
            <a:r>
              <a:rPr lang="en-US" b="1" dirty="0" err="1"/>
              <a:t>Ehrlichman</a:t>
            </a:r>
            <a:r>
              <a:rPr lang="en-US" b="1" dirty="0"/>
              <a:t>: Domestic Council</a:t>
            </a:r>
          </a:p>
        </p:txBody>
      </p:sp>
      <p:pic>
        <p:nvPicPr>
          <p:cNvPr id="21507" name="Content Placeholder 3" descr="http://www.historyplace.com/unitedstates/impeachments/erlichman.jpg">
            <a:extLst>
              <a:ext uri="{FF2B5EF4-FFF2-40B4-BE49-F238E27FC236}">
                <a16:creationId xmlns:a16="http://schemas.microsoft.com/office/drawing/2014/main" id="{C921A1F1-B54A-4279-9BBD-732F33C40C4D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371600"/>
            <a:ext cx="4038600" cy="52578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E78E515-5A5E-47F9-AD54-C86B62FD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Henry Kissinger: NSC Staff</a:t>
            </a:r>
          </a:p>
        </p:txBody>
      </p:sp>
      <p:pic>
        <p:nvPicPr>
          <p:cNvPr id="23555" name="Content Placeholder 3" descr="http://news.bbc.co.uk/media/images/40336000/jpg/_40336701_nixon_and_kissinger300.jpg">
            <a:extLst>
              <a:ext uri="{FF2B5EF4-FFF2-40B4-BE49-F238E27FC236}">
                <a16:creationId xmlns:a16="http://schemas.microsoft.com/office/drawing/2014/main" id="{1B76763F-DBA0-4737-A2D3-AE9787AED3D5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00200"/>
            <a:ext cx="5486400" cy="4648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8655-70F9-456F-89A6-122C41382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/>
              <a:t>H. R. </a:t>
            </a:r>
            <a:r>
              <a:rPr lang="en-US" sz="5400" b="1" dirty="0" err="1"/>
              <a:t>Haldeman</a:t>
            </a:r>
            <a:r>
              <a:rPr lang="en-US" sz="5400" b="1" dirty="0"/>
              <a:t>: Chief of Staff</a:t>
            </a:r>
          </a:p>
        </p:txBody>
      </p:sp>
      <p:pic>
        <p:nvPicPr>
          <p:cNvPr id="25603" name="Content Placeholder 3" descr="http://www.historyplace.com/unitedstates/impeachments/haldeman.jpg">
            <a:extLst>
              <a:ext uri="{FF2B5EF4-FFF2-40B4-BE49-F238E27FC236}">
                <a16:creationId xmlns:a16="http://schemas.microsoft.com/office/drawing/2014/main" id="{DB3EB0DF-5ACD-44C3-B283-19F9B5BC785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7325" y="1447800"/>
            <a:ext cx="4206875" cy="51498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D8165A80-38BE-4E3F-8B1D-F72E4BD50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Problem with Nixon’s Style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63E042ED-5C7A-4F8A-9260-8D66E9C81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 eaLnBrk="1" hangingPunct="1">
              <a:buFont typeface="Calibri" panose="020F0502020204030204" pitchFamily="34" charset="0"/>
              <a:buAutoNum type="arabicPeriod"/>
            </a:pPr>
            <a:r>
              <a:rPr lang="en-US" altLang="en-US" sz="4000" b="1" dirty="0"/>
              <a:t>Cabinet Government?</a:t>
            </a:r>
          </a:p>
          <a:p>
            <a:pPr marL="742950" indent="-742950" eaLnBrk="1" hangingPunct="1">
              <a:buFont typeface="Calibri" panose="020F0502020204030204" pitchFamily="34" charset="0"/>
              <a:buAutoNum type="arabicPeriod"/>
            </a:pPr>
            <a:r>
              <a:rPr lang="en-US" altLang="en-US" sz="4000" b="1" dirty="0"/>
              <a:t>Isolation</a:t>
            </a:r>
          </a:p>
          <a:p>
            <a:pPr marL="742950" indent="-742950" eaLnBrk="1" hangingPunct="1">
              <a:buFont typeface="Calibri" panose="020F0502020204030204" pitchFamily="34" charset="0"/>
              <a:buAutoNum type="arabicPeriod"/>
            </a:pPr>
            <a:r>
              <a:rPr lang="en-US" altLang="en-US" sz="4000" b="1" dirty="0"/>
              <a:t>Feeding Nixon’s Flaws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9EF48C14-E36E-4B68-AB25-C8966653C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b="1"/>
              <a:t>1. Cabinet Government?</a:t>
            </a:r>
          </a:p>
        </p:txBody>
      </p:sp>
      <p:sp>
        <p:nvSpPr>
          <p:cNvPr id="29699" name="Text Placeholder 5">
            <a:extLst>
              <a:ext uri="{FF2B5EF4-FFF2-40B4-BE49-F238E27FC236}">
                <a16:creationId xmlns:a16="http://schemas.microsoft.com/office/drawing/2014/main" id="{09BFDCFE-9899-4A5A-B7BD-046FBA6FD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1611313"/>
          </a:xfrm>
        </p:spPr>
        <p:txBody>
          <a:bodyPr/>
          <a:lstStyle/>
          <a:p>
            <a:pPr eaLnBrk="1" hangingPunct="1"/>
            <a:r>
              <a:rPr lang="en-US" altLang="en-US" sz="3200"/>
              <a:t>William Rogers</a:t>
            </a:r>
          </a:p>
          <a:p>
            <a:pPr eaLnBrk="1" hangingPunct="1"/>
            <a:r>
              <a:rPr lang="en-US" altLang="en-US" sz="3200"/>
              <a:t>Secretary of State 1969-1973</a:t>
            </a:r>
          </a:p>
        </p:txBody>
      </p:sp>
      <p:pic>
        <p:nvPicPr>
          <p:cNvPr id="29700" name="Content Placeholder 3" descr="http://cache.viewimages.com/xc/3227774.jpg?v=1&amp;c=ViewImages&amp;k=2&amp;d=27D044C0A019FA6C07F659E2BEEE39ADA55A1E4F32AD3138">
            <a:extLst>
              <a:ext uri="{FF2B5EF4-FFF2-40B4-BE49-F238E27FC236}">
                <a16:creationId xmlns:a16="http://schemas.microsoft.com/office/drawing/2014/main" id="{C82B0C35-6DD5-40AB-BBF9-C516DEA45C82}"/>
              </a:ext>
            </a:extLst>
          </p:cNvPr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08275"/>
            <a:ext cx="2590800" cy="3951288"/>
          </a:xfrm>
        </p:spPr>
      </p:pic>
      <p:sp>
        <p:nvSpPr>
          <p:cNvPr id="29701" name="Text Placeholder 6">
            <a:extLst>
              <a:ext uri="{FF2B5EF4-FFF2-40B4-BE49-F238E27FC236}">
                <a16:creationId xmlns:a16="http://schemas.microsoft.com/office/drawing/2014/main" id="{64061F80-0EEA-4049-BE9C-6204319F5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16113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George Romney</a:t>
            </a:r>
          </a:p>
          <a:p>
            <a:pPr eaLnBrk="1" hangingPunct="1"/>
            <a:r>
              <a:rPr lang="en-US" altLang="en-US" sz="3200" dirty="0"/>
              <a:t>Secretary of HUD</a:t>
            </a:r>
          </a:p>
          <a:p>
            <a:pPr eaLnBrk="1" hangingPunct="1"/>
            <a:r>
              <a:rPr lang="en-US" altLang="en-US" sz="3200" dirty="0"/>
              <a:t>1969-1973</a:t>
            </a:r>
          </a:p>
        </p:txBody>
      </p:sp>
      <p:pic>
        <p:nvPicPr>
          <p:cNvPr id="29702" name="Content Placeholder 8" descr="http://cache.viewimages.com/xc/3317115.jpg?v=1&amp;c=ViewImages&amp;k=2&amp;d=11B127B063386F61E2C8EEE3843BEE7EA55A1E4F32AD3138">
            <a:extLst>
              <a:ext uri="{FF2B5EF4-FFF2-40B4-BE49-F238E27FC236}">
                <a16:creationId xmlns:a16="http://schemas.microsoft.com/office/drawing/2014/main" id="{80915FE7-55D3-4BC7-9601-E63F2199E9ED}"/>
              </a:ext>
            </a:extLst>
          </p:cNvPr>
          <p:cNvPicPr>
            <a:picLocks noGrp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097213"/>
            <a:ext cx="2971800" cy="345916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6">
            <a:extLst>
              <a:ext uri="{FF2B5EF4-FFF2-40B4-BE49-F238E27FC236}">
                <a16:creationId xmlns:a16="http://schemas.microsoft.com/office/drawing/2014/main" id="{49F19938-C49A-4C82-A109-DC8DA386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5637"/>
          </a:xfrm>
        </p:spPr>
        <p:txBody>
          <a:bodyPr/>
          <a:lstStyle/>
          <a:p>
            <a:pPr eaLnBrk="1" hangingPunct="1"/>
            <a:r>
              <a:rPr lang="en-US" altLang="en-US" sz="5400" b="1" dirty="0"/>
              <a:t>2. Isolation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67FB0A-8A36-438C-A7FD-A49F2AEA4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30275"/>
            <a:ext cx="8839200" cy="5653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Line vs. Staff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Nixon’s Enemies List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Read quote from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the first paragraph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dirty="0"/>
          </a:p>
        </p:txBody>
      </p:sp>
      <p:pic>
        <p:nvPicPr>
          <p:cNvPr id="31748" name="Picture 1">
            <a:extLst>
              <a:ext uri="{FF2B5EF4-FFF2-40B4-BE49-F238E27FC236}">
                <a16:creationId xmlns:a16="http://schemas.microsoft.com/office/drawing/2014/main" id="{A2C8D909-8DBC-4523-900A-B7AFA2336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7"/>
          <a:stretch>
            <a:fillRect/>
          </a:stretch>
        </p:blipFill>
        <p:spPr bwMode="auto">
          <a:xfrm>
            <a:off x="4419600" y="925513"/>
            <a:ext cx="44196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DB8255E-68F2-45EB-AF76-64497174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3. Feeding Nixon’s Flaws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84BBB611-C29F-4A65-8E9D-54845770E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hlinkClick r:id="rId3"/>
              </a:rPr>
              <a:t>“Checker’s” Speech</a:t>
            </a:r>
            <a:endParaRPr lang="en-US" altLang="en-US"/>
          </a:p>
        </p:txBody>
      </p:sp>
      <p:pic>
        <p:nvPicPr>
          <p:cNvPr id="33796" name="Picture 3" descr="http://ronwade.freeservers.com/OldiesLine2007A-1x9.jpg">
            <a:extLst>
              <a:ext uri="{FF2B5EF4-FFF2-40B4-BE49-F238E27FC236}">
                <a16:creationId xmlns:a16="http://schemas.microsoft.com/office/drawing/2014/main" id="{844695A1-502C-475D-A3DD-DD7717EC8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73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>
            <a:extLst>
              <a:ext uri="{FF2B5EF4-FFF2-40B4-BE49-F238E27FC236}">
                <a16:creationId xmlns:a16="http://schemas.microsoft.com/office/drawing/2014/main" id="{9C727E07-335B-4C11-B942-FF42C25D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Nixon’s Success </a:t>
            </a:r>
            <a:br>
              <a:rPr lang="en-US" altLang="en-US" b="1" dirty="0"/>
            </a:br>
            <a:r>
              <a:rPr lang="en-US" altLang="en-US" b="1" dirty="0"/>
              <a:t>and a 49 State Victory in 1972</a:t>
            </a:r>
          </a:p>
        </p:txBody>
      </p:sp>
      <p:sp>
        <p:nvSpPr>
          <p:cNvPr id="37891" name="Content Placeholder 7">
            <a:extLst>
              <a:ext uri="{FF2B5EF4-FFF2-40B4-BE49-F238E27FC236}">
                <a16:creationId xmlns:a16="http://schemas.microsoft.com/office/drawing/2014/main" id="{7F0AC994-624B-41F9-8EB8-B6C3D81CA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/>
            <a:r>
              <a:rPr lang="en-US" altLang="en-US" b="1" dirty="0"/>
              <a:t>Ending the Vietnam War</a:t>
            </a:r>
          </a:p>
          <a:p>
            <a:pPr eaLnBrk="1" hangingPunct="1"/>
            <a:r>
              <a:rPr lang="en-US" altLang="en-US" b="1" dirty="0"/>
              <a:t>Détente with USSR</a:t>
            </a:r>
          </a:p>
          <a:p>
            <a:pPr eaLnBrk="1" hangingPunct="1"/>
            <a:r>
              <a:rPr lang="en-US" altLang="en-US" b="1" dirty="0"/>
              <a:t>Opening to China</a:t>
            </a:r>
          </a:p>
          <a:p>
            <a:pPr eaLnBrk="1" hangingPunct="1"/>
            <a:r>
              <a:rPr lang="en-US" altLang="en-US" b="1" dirty="0"/>
              <a:t>EPA</a:t>
            </a:r>
          </a:p>
          <a:p>
            <a:pPr eaLnBrk="1" hangingPunct="1"/>
            <a:r>
              <a:rPr lang="en-US" altLang="en-US" b="1" dirty="0"/>
              <a:t>Great Society</a:t>
            </a:r>
          </a:p>
          <a:p>
            <a:pPr marL="0" indent="0" eaLnBrk="1" hangingPunct="1">
              <a:buNone/>
            </a:pPr>
            <a:r>
              <a:rPr lang="en-US" altLang="en-US" b="1" dirty="0"/>
              <a:t>spending</a:t>
            </a:r>
          </a:p>
        </p:txBody>
      </p:sp>
      <p:pic>
        <p:nvPicPr>
          <p:cNvPr id="37892" name="Picture 8">
            <a:extLst>
              <a:ext uri="{FF2B5EF4-FFF2-40B4-BE49-F238E27FC236}">
                <a16:creationId xmlns:a16="http://schemas.microsoft.com/office/drawing/2014/main" id="{1A986C4C-7423-44C9-AFA3-5D8FF6EE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98899"/>
            <a:ext cx="542925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0B8F784-8EFE-4328-9008-EC355032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altLang="en-US" sz="4800" b="1" dirty="0"/>
              <a:t>1. Electoral Realignment</a:t>
            </a:r>
            <a:br>
              <a:rPr lang="en-US" altLang="en-US" sz="4800" b="1" dirty="0"/>
            </a:br>
            <a:r>
              <a:rPr lang="en-US" altLang="en-US" sz="4800" b="1" dirty="0"/>
              <a:t>End of New Deal Coalition?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5DB724C-D9FE-4FBF-B464-666024014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IN</a:t>
            </a:r>
          </a:p>
          <a:p>
            <a:pPr eaLnBrk="1" hangingPunct="1"/>
            <a:r>
              <a:rPr lang="en-US" altLang="en-US" sz="3200" b="1" dirty="0"/>
              <a:t>African-Americans</a:t>
            </a:r>
          </a:p>
          <a:p>
            <a:pPr eaLnBrk="1" hangingPunct="1"/>
            <a:r>
              <a:rPr lang="en-US" altLang="en-US" sz="3200" b="1" dirty="0"/>
              <a:t>Union members</a:t>
            </a:r>
          </a:p>
          <a:p>
            <a:pPr eaLnBrk="1" hangingPunct="1"/>
            <a:r>
              <a:rPr lang="en-US" altLang="en-US" sz="3200" b="1" dirty="0"/>
              <a:t>Urban North</a:t>
            </a:r>
          </a:p>
          <a:p>
            <a:pPr eaLnBrk="1" hangingPunct="1"/>
            <a:r>
              <a:rPr lang="en-US" altLang="en-US" sz="3200" b="1" dirty="0"/>
              <a:t>Immigrant/newer ethnic groups</a:t>
            </a:r>
          </a:p>
          <a:p>
            <a:pPr eaLnBrk="1" hangingPunct="1"/>
            <a:r>
              <a:rPr lang="en-US" altLang="en-US" sz="3200" b="1" dirty="0"/>
              <a:t>Farmers</a:t>
            </a:r>
          </a:p>
        </p:txBody>
      </p:sp>
      <p:sp>
        <p:nvSpPr>
          <p:cNvPr id="5124" name="Content Placeholder 3">
            <a:extLst>
              <a:ext uri="{FF2B5EF4-FFF2-40B4-BE49-F238E27FC236}">
                <a16:creationId xmlns:a16="http://schemas.microsoft.com/office/drawing/2014/main" id="{AE421AEB-666C-441C-8194-7B740F58B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OUT</a:t>
            </a:r>
          </a:p>
          <a:p>
            <a:pPr eaLnBrk="1" hangingPunct="1"/>
            <a:r>
              <a:rPr lang="en-US" altLang="en-US" sz="3200" b="1" dirty="0"/>
              <a:t>Democratic South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>
            <a:extLst>
              <a:ext uri="{FF2B5EF4-FFF2-40B4-BE49-F238E27FC236}">
                <a16:creationId xmlns:a16="http://schemas.microsoft.com/office/drawing/2014/main" id="{A745AAFF-2CD1-43AA-83D9-B3B7EDDD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/>
              <a:t>The South Defects</a:t>
            </a:r>
          </a:p>
        </p:txBody>
      </p:sp>
      <p:sp>
        <p:nvSpPr>
          <p:cNvPr id="7171" name="Content Placeholder 5">
            <a:extLst>
              <a:ext uri="{FF2B5EF4-FFF2-40B4-BE49-F238E27FC236}">
                <a16:creationId xmlns:a16="http://schemas.microsoft.com/office/drawing/2014/main" id="{DE8BD195-B28D-4556-B0FD-62426347A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Civil Rights Achievements and failures</a:t>
            </a:r>
          </a:p>
          <a:p>
            <a:pPr eaLnBrk="1" hangingPunct="1"/>
            <a:r>
              <a:rPr lang="en-US" altLang="en-US" sz="4000" b="1" dirty="0"/>
              <a:t>Expansion of Federal Power</a:t>
            </a:r>
          </a:p>
          <a:p>
            <a:pPr eaLnBrk="1" hangingPunct="1"/>
            <a:r>
              <a:rPr lang="en-US" altLang="en-US" sz="4000" b="1" dirty="0"/>
              <a:t>Viet Nam</a:t>
            </a:r>
          </a:p>
          <a:p>
            <a:pPr eaLnBrk="1" hangingPunct="1"/>
            <a:endParaRPr lang="en-US" altLang="en-US" sz="4000" b="1" dirty="0"/>
          </a:p>
          <a:p>
            <a:pPr marL="0" indent="0" eaLnBrk="1" hangingPunct="1">
              <a:buNone/>
            </a:pPr>
            <a:endParaRPr lang="en-US" altLang="en-US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30F9-3C22-40BD-BCB8-658C2AF0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1880: James </a:t>
            </a:r>
            <a:r>
              <a:rPr lang="en-US" sz="4000" dirty="0"/>
              <a:t>Garfield (R) </a:t>
            </a:r>
            <a:r>
              <a:rPr lang="en-US" sz="4000" dirty="0" smtClean="0"/>
              <a:t>Victory</a:t>
            </a:r>
            <a:br>
              <a:rPr lang="en-US" sz="4000" dirty="0" smtClean="0"/>
            </a:br>
            <a:r>
              <a:rPr lang="en-US" sz="4000" i="1" dirty="0" smtClean="0"/>
              <a:t>South is Democratic</a:t>
            </a:r>
            <a:endParaRPr lang="en-US" sz="4000" i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7B7142-2448-4F4F-86A1-F9C672745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672431"/>
            <a:ext cx="71437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69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DD783-167B-4C50-8FA8-3539C69D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1900: William </a:t>
            </a:r>
            <a:r>
              <a:rPr lang="en-US" dirty="0"/>
              <a:t>McKinley (R) </a:t>
            </a:r>
            <a:r>
              <a:rPr lang="en-US" dirty="0" smtClean="0"/>
              <a:t>Victory</a:t>
            </a:r>
            <a:br>
              <a:rPr lang="en-US" dirty="0" smtClean="0"/>
            </a:br>
            <a:r>
              <a:rPr lang="en-US" i="1" dirty="0"/>
              <a:t>South is Democratic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AFEAF3-B4B4-413A-BF7E-B4FB81F90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672431"/>
            <a:ext cx="71437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CAB48-8592-4AFC-A398-409FC4234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1920: Warren </a:t>
            </a:r>
            <a:r>
              <a:rPr lang="en-US" dirty="0"/>
              <a:t>Harding (R) </a:t>
            </a:r>
            <a:r>
              <a:rPr lang="en-US" dirty="0" smtClean="0"/>
              <a:t>Victory</a:t>
            </a:r>
            <a:br>
              <a:rPr lang="en-US" dirty="0" smtClean="0"/>
            </a:br>
            <a:r>
              <a:rPr lang="en-US" i="1" dirty="0"/>
              <a:t>South is Democratic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1F4D0-B297-4C83-B03F-2464736AC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404-127 EV over James Cox/FDR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A586B-DB90-4372-8040-C0FED7B57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4" y="2362199"/>
            <a:ext cx="7145131" cy="394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3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3B89-733C-4983-89BD-F76DE9A5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1932: FDR </a:t>
            </a:r>
            <a:r>
              <a:rPr lang="en-US" dirty="0"/>
              <a:t>(D) </a:t>
            </a:r>
            <a:r>
              <a:rPr lang="en-US" dirty="0" smtClean="0"/>
              <a:t>Victory</a:t>
            </a:r>
            <a:br>
              <a:rPr lang="en-US" dirty="0" smtClean="0"/>
            </a:br>
            <a:r>
              <a:rPr lang="en-US" i="1" dirty="0"/>
              <a:t>South is Democratic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CA3F6E-B839-4B5A-90AA-39E2AD291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672431"/>
            <a:ext cx="71437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7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D749C-22AE-492D-AAAA-9CEBA1DB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 smtClean="0"/>
              <a:t>1948: Truman </a:t>
            </a:r>
            <a:r>
              <a:rPr lang="en-US" dirty="0"/>
              <a:t>(D) </a:t>
            </a:r>
            <a:r>
              <a:rPr lang="en-US" dirty="0" smtClean="0"/>
              <a:t>Victory</a:t>
            </a:r>
            <a:br>
              <a:rPr lang="en-US" dirty="0" smtClean="0"/>
            </a:br>
            <a:r>
              <a:rPr lang="en-US" sz="3200" i="1" dirty="0"/>
              <a:t>South is </a:t>
            </a:r>
            <a:r>
              <a:rPr lang="en-US" sz="3200" i="1" dirty="0" smtClean="0"/>
              <a:t>Democratic; 39 EV for Strom Thurmond (D) running to re-segregate the US armed forces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153AF9-DCA5-4666-8E7D-0729DB925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133600"/>
            <a:ext cx="71437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66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380</Words>
  <Application>Microsoft Office PowerPoint</Application>
  <PresentationFormat>On-screen Show (4:3)</PresentationFormat>
  <Paragraphs>95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Richard M. Nixon</vt:lpstr>
      <vt:lpstr>Nixon Years</vt:lpstr>
      <vt:lpstr>1. Electoral Realignment End of New Deal Coalition?</vt:lpstr>
      <vt:lpstr>The South Defects</vt:lpstr>
      <vt:lpstr>1880: James Garfield (R) Victory South is Democratic</vt:lpstr>
      <vt:lpstr>1900: William McKinley (R) Victory South is Democratic</vt:lpstr>
      <vt:lpstr>1920: Warren Harding (R) Victory South is Democratic</vt:lpstr>
      <vt:lpstr>1932: FDR (D) Victory South is Democratic</vt:lpstr>
      <vt:lpstr>1948: Truman (D) Victory South is Democratic; 39 EV for Strom Thurmond (D) running to re-segregate the US armed forces</vt:lpstr>
      <vt:lpstr>1952: Eisenhower (R) Victory South is Democratic</vt:lpstr>
      <vt:lpstr>1956 Eisenhower Again South is Democratic</vt:lpstr>
      <vt:lpstr>1960: JFK over Nixon South is Democratic</vt:lpstr>
      <vt:lpstr>1964: LBJ Southern states go for Goldwater</vt:lpstr>
      <vt:lpstr>1968 Democratic Race</vt:lpstr>
      <vt:lpstr>1968 Democratic Convention</vt:lpstr>
      <vt:lpstr>George Wallace</vt:lpstr>
      <vt:lpstr>Nixon/Agnew</vt:lpstr>
      <vt:lpstr>1968 Nixon (R) over Humphrey (D)</vt:lpstr>
      <vt:lpstr>1972 Nixon over George McGovern</vt:lpstr>
      <vt:lpstr>2. RN’s Administrative Presidency</vt:lpstr>
      <vt:lpstr>John Ehrlichman: Domestic Council</vt:lpstr>
      <vt:lpstr>Henry Kissinger: NSC Staff</vt:lpstr>
      <vt:lpstr>H. R. Haldeman: Chief of Staff</vt:lpstr>
      <vt:lpstr>Problem with Nixon’s Style</vt:lpstr>
      <vt:lpstr>1. Cabinet Government?</vt:lpstr>
      <vt:lpstr>2. Isolation</vt:lpstr>
      <vt:lpstr>3. Feeding Nixon’s Flaws</vt:lpstr>
      <vt:lpstr>Nixon’s Success  and a 49 State Victory in 1972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Newmann</dc:creator>
  <cp:lastModifiedBy>William W Newmann</cp:lastModifiedBy>
  <cp:revision>58</cp:revision>
  <dcterms:created xsi:type="dcterms:W3CDTF">2008-03-13T16:28:54Z</dcterms:created>
  <dcterms:modified xsi:type="dcterms:W3CDTF">2021-07-13T21:59:50Z</dcterms:modified>
</cp:coreProperties>
</file>