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56" r:id="rId9"/>
    <p:sldId id="264" r:id="rId10"/>
    <p:sldId id="274" r:id="rId11"/>
    <p:sldId id="280" r:id="rId12"/>
    <p:sldId id="267" r:id="rId13"/>
    <p:sldId id="281" r:id="rId14"/>
    <p:sldId id="282" r:id="rId15"/>
    <p:sldId id="275" r:id="rId16"/>
    <p:sldId id="278" r:id="rId17"/>
    <p:sldId id="283" r:id="rId18"/>
    <p:sldId id="270" r:id="rId19"/>
    <p:sldId id="268" r:id="rId20"/>
    <p:sldId id="273" r:id="rId21"/>
    <p:sldId id="284" r:id="rId22"/>
    <p:sldId id="271" r:id="rId23"/>
    <p:sldId id="272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442C4-CBFF-4ADF-88E9-49D92FE3F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C6EF9-428B-46B9-ABC4-21DCF6A32A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E4429F-850C-482B-A38E-B7AD9ECAD28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9AAD9E-0835-4243-B316-2980B8321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99A4CD-38DC-43D9-941E-AACA80920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64362-1476-4604-99EB-5F28987E2B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666C2-270C-47E6-B3A5-AE90EA6A2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7DA89B-CC8A-4D5E-B525-C297D2CC56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E58D9F1-937A-48AF-8C04-2446AF39A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92CE1DB-1F76-4628-97B9-69990FF17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3484E4B-3A2A-40C3-BC70-EB568C8D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428909-4FFE-421C-A17B-81F29018173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39957BB-E41F-447E-ABCE-362FF7463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2D0AE4B-45AF-48F9-ACD5-74435B4C66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CBC7B50-522C-4444-9CC9-9B2CCBD40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B38913-FED7-4CBF-AC9D-AF66637D988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DA791F7-4CC0-4520-B227-229C501AE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A7A5722-D9B1-45F0-8293-8C17A7BA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91EA6B2-E0B1-4409-9D07-8A75FD948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29DD0C-DA47-4633-A3C1-E504A40A1503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20F4212-52BB-4BB8-9D18-B1360B1B9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9752EA0-52EC-4C95-98B8-B9594ADE9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724DEC5-2079-493F-96FB-C3507F92B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051707-B3C5-405E-A784-A9019892742D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D3F1C6A-70D6-4316-9D94-DC8DF4913B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95576A7-4848-4BD8-A8F8-456D2AB9D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085FB3B-EC90-499C-AACD-E93BD9B473F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D300530-FF62-4E66-A297-6D7C604D5A30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23B4E6E-4C1B-42BB-B652-63C498F5F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83B9FDF-9743-4697-B737-98DC00FE5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47FDDEF-444B-44B5-A28F-E1BD7B226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57A17C-ABD1-4DAD-8B9E-9239A48F8E29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D017D2E-6962-4898-BE2F-DEC5F84B80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E66DE90-C913-4CCC-91F3-E131AE371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7BB4F60-1671-4928-906C-DB3B690A7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99A20C-A9E8-4B20-9263-A2DDF2138040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5F1CDF3-7285-4965-BB1F-80D789AF4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389D926-F216-416B-862D-5538786697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1535EA5-DEBE-47A8-B723-7F6675E59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7842D2-F469-4F33-B7DC-C09D260FB9E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A495873-056B-48D7-A36E-87FF648F3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57DE00E-AABE-45D2-821F-2E0271E38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E769999-9EC1-49FA-87CB-F8CB48B1C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AACBD-5B00-4A0C-8653-89F09654E574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24F5EA8-5923-435C-871B-2A570BAF4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3612DFA-0199-4293-9738-EB2B959951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2CF6CB9-29E4-4A29-82DC-9D87C0942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7DDB93-8CE1-4DBC-BA7A-2B9F6C463BA2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A9232F1-BB88-4A2F-B126-39224C2F2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4421166-5E22-471A-BE5D-BAEF8D8CDA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82C6B76-53DB-4F4A-AC31-1014FE193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778CCF-A464-43CF-A564-8465C2730E0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C2A6DDC-0C54-40E2-8B30-6AD543DF1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9AAB215-4AD2-43DE-A913-57EEFE1886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7875BAD-F9A4-46A3-9019-13828E39C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CE2B48-C983-4880-9912-362A2D57EA3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2DC05DA-2210-4013-A787-683AB3013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F661653-BFE1-4FB2-971B-21CBA5E59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CF32158-C442-4A7C-8087-583DA84CD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B5B102-9492-429C-B7EE-E76D9A7B5014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ED97F01-048A-426D-A399-1009B91F5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059EE05-2CC0-43BB-972E-CE8A2A722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618A5DB-D5A8-4ADD-899E-54B1392FA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FD24D5-50B5-4F7F-A4BE-6C21E93EAC8B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F95A269-F182-4DA1-93AA-B38FE93AB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DD6290A-25B9-4759-B45F-B2B3EDD26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0399078-0F48-42D9-8013-AC4899D8C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31F9B8-C2CB-4A7E-9CC3-572379C4CB4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D192-D29D-427B-A7B4-3FB8AE6D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DEAC-77B9-406C-89BC-F08ADF938E99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9E588-6F92-4204-9E89-737560E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FC51-9943-4E7C-A9C6-43BC6DD6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B816-1C19-4834-8001-0D5B50F87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9962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2894-DC66-4193-BCFD-D6DFAA3B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891D-6E01-4827-90FD-2D4DF30F1F2C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2CDE-3855-43EE-8606-1D6DEC25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AFE6-AD99-4B3F-A922-1CDF4F65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0EA44-E6D2-43BA-9EEE-1399FD100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570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4E6D-A853-4650-81DF-9434A01A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C97A-CEC5-48F8-A09F-0F4EF9C7BAE3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A5988-3583-4D86-8EB9-F1295476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98163-F9DE-4D8D-BB89-F12D83D3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C3FC-1D2C-4720-9D55-EE71793C9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36175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01AA-3F3C-48FA-9F3A-05714EB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9E76-0324-41A5-B6FE-936028F03444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5368C-7487-497B-A6F2-166F56DD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51753-15E1-44F8-8F95-33C0D5EB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F5E0-03A4-46FB-BAE4-09C967B51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644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6287-0B88-463F-84A7-E5B9B245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6574-7F5E-4B02-AB88-03ADFFD1F75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AE0A0-AD5A-434C-AA85-02AF542C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0E1B-BF3B-4A24-B9C6-A5D5AC23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A5555-F68E-4EAB-A021-CC7FBA197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5775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196149-9F63-41AA-93E1-8F310716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3D5B-7151-4879-9499-B46875A3BDC5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CB7814-2AEE-4D75-8F13-7421BAD8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E25F4A-C5B4-496E-94BF-2BD3D9A1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F306-CCE7-4EFA-9E40-9C73F4A4A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178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9D7191-3A87-474D-83C9-75B70FD0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40DE-E09C-40A6-BA84-B81E3F14F1C0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4D14ED-8188-4CE9-A9AF-6FFC07C7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BF3BF1-7279-4E3B-92AD-C6F317B3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EC74A-47D8-4EC5-ADF4-193288BF4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208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58A824-EE26-4795-89E9-159EAA3D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5116-6075-41C6-B586-7FA160E4F344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901DA7-6F19-4A35-ADA7-C04DA03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46EB84-51BC-43A6-B013-130A8E90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BA53-8CEC-43D1-8904-3CC650B2A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191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91B84F-9FDF-425F-B052-39081CAE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EB5B-6174-4EFD-B27B-D2D2A49188B9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A17D86-D62E-4EF2-A59E-1D255A04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F765AE-D857-4D94-86BA-81AFA027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6CD33-B52D-4A62-85C1-C7B07B873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1472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AEF500-6368-4592-841B-193479DB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F596-4B0C-4A5C-854A-E0286A5BC431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2D6A8-07B9-424C-9469-896FB2CE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89E31-78B5-4939-9EF2-15E5CD3C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6130C-7807-4A7B-9D74-DE72BA5D1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983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771993-BB21-47D2-B3DC-3C87603F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0746-2162-4F3F-AA85-3B3795EFCC8D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97EDE1-923F-44D4-AA89-77EC0FA0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A3013B-96F9-4F2E-8F3E-D31B3CAA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FDFD-E470-4D9B-BB69-41BB52DB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655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ACD04D-8DE4-4B97-8E14-794D067C6E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C6C815-8FCC-4157-8A61-7AB978348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146A-D453-44B6-89E8-D0C33FDFF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B4C71-B953-4674-BCB8-F709CDEA19DE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65DB-E0AD-4D2F-B7C1-53365C311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9CC01-980F-48AA-B8F8-E930FDEF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4BFF407-1B05-415F-A0E5-9776683B9A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les.senate.gov/senaterules/rule22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vtrack.us/congress/votes/88-1964/s40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illercenter.org/the-presidency/presidential-speeches/november-27-1963-address-joint-session-congres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Ks-bTL-pRg&amp;feature=related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electionatlas.org/" TargetMode="External"/><Relationship Id="rId5" Type="http://schemas.openxmlformats.org/officeDocument/2006/relationships/hyperlink" Target="http://www.youtube.com/watch?v=LWusOhZpq7w" TargetMode="External"/><Relationship Id="rId4" Type="http://schemas.openxmlformats.org/officeDocument/2006/relationships/hyperlink" Target="http://www.youtube.com/watch?v=2pbp0hur9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le.edu/lawweb/avalon/statutes/civil_rights_1964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yale.edu/lawweb/avalon/statutes/voting_rights_1965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bjlib.utexas.edu/johnson/archives.hom/speeches.hom/680331.asp" TargetMode="Externa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1FA6CDE-2BE0-4F97-ADDF-FAEBC9F1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/>
              <a:t>LBJ</a:t>
            </a:r>
          </a:p>
        </p:txBody>
      </p:sp>
      <p:pic>
        <p:nvPicPr>
          <p:cNvPr id="2051" name="Content Placeholder 3" descr="http://msnbcmedia3.msn.com/j/msnbc/Components/Photos/070119/070119_LBJ_vmed_2p.widec.jpg">
            <a:extLst>
              <a:ext uri="{FF2B5EF4-FFF2-40B4-BE49-F238E27FC236}">
                <a16:creationId xmlns:a16="http://schemas.microsoft.com/office/drawing/2014/main" id="{1AD73E20-FF46-4789-A5DD-4989E5E2CC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47800"/>
            <a:ext cx="4010025" cy="50292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4A712A7-C465-4F4C-AEC5-E7D92B41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</a:t>
            </a:r>
            <a:r>
              <a:rPr lang="en-US" altLang="en-US" b="1" dirty="0"/>
              <a:t>Persuasion and Coalitions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32B8CAD-5E56-4F70-BAD6-8E774543C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800" b="1" dirty="0"/>
              <a:t>New Deal Coalition</a:t>
            </a:r>
          </a:p>
          <a:p>
            <a:r>
              <a:rPr lang="en-US" altLang="en-US" b="1" dirty="0"/>
              <a:t>Democratic South</a:t>
            </a:r>
          </a:p>
          <a:p>
            <a:r>
              <a:rPr lang="en-US" altLang="en-US" b="1" dirty="0"/>
              <a:t>African-Americans</a:t>
            </a:r>
          </a:p>
          <a:p>
            <a:r>
              <a:rPr lang="en-US" altLang="en-US" b="1" dirty="0"/>
              <a:t>Union members</a:t>
            </a:r>
          </a:p>
          <a:p>
            <a:r>
              <a:rPr lang="en-US" altLang="en-US" b="1" dirty="0"/>
              <a:t>Urban North</a:t>
            </a:r>
          </a:p>
          <a:p>
            <a:r>
              <a:rPr lang="en-US" altLang="en-US" b="1" dirty="0"/>
              <a:t>Farmers</a:t>
            </a:r>
          </a:p>
          <a:p>
            <a:r>
              <a:rPr lang="en-US" altLang="en-US" b="1" dirty="0"/>
              <a:t>Immigrant/new ethnic groups</a:t>
            </a:r>
          </a:p>
          <a:p>
            <a:pPr marL="0" indent="0">
              <a:buNone/>
            </a:pPr>
            <a:endParaRPr lang="en-US" alt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F09ED-FC05-4224-9924-F548659E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27163"/>
            <a:ext cx="2943225" cy="3657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0B42-389D-4A1B-89E3-38CFAD6E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1948 Presidential Election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3EF4E0-0E8C-45B2-A1AF-09D5B1D7C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2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9817-6486-471F-BAEA-4965BD77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/>
              <a:t>Strom Thurmond in 1957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354E59C-193A-40C6-B1ED-9CAB784D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en-US" sz="4000" b="1" dirty="0">
                <a:hlinkClick r:id="rId3"/>
              </a:rPr>
              <a:t>Senate Rule 22</a:t>
            </a:r>
            <a:endParaRPr lang="en-US" altLang="en-US" sz="40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(Filibuster)</a:t>
            </a:r>
          </a:p>
          <a:p>
            <a:r>
              <a:rPr lang="en-US" altLang="en-US" dirty="0"/>
              <a:t>Cloture (60 votes)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/>
              <a:t>24 hours 18 minutes</a:t>
            </a:r>
          </a:p>
        </p:txBody>
      </p:sp>
      <p:pic>
        <p:nvPicPr>
          <p:cNvPr id="12292" name="Picture 6" descr="http://www.cqpress.com/incontext/SupremeCourt/filibuster_files/file.jpg">
            <a:extLst>
              <a:ext uri="{FF2B5EF4-FFF2-40B4-BE49-F238E27FC236}">
                <a16:creationId xmlns:a16="http://schemas.microsoft.com/office/drawing/2014/main" id="{A1D5BE2C-8B29-4AC9-BDA7-4C2FB5D9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10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D3B6B6-DAFC-4005-AF45-89AD6179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Working Every Side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DC4A1B-2DA1-4526-9933-99EFC436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2" y="1115644"/>
            <a:ext cx="8801396" cy="54677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LBJ and…		    	    MLK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Richard Russell      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Everett Dirksen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A133F8-90EF-43A6-BE25-A6B92BE44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4"/>
          <a:stretch/>
        </p:blipFill>
        <p:spPr>
          <a:xfrm>
            <a:off x="202938" y="1772953"/>
            <a:ext cx="2914650" cy="2310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EFF63A-B937-4AC0-BB19-B3C82427D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40" y="1111908"/>
            <a:ext cx="3543300" cy="213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6DB57-4963-45CF-BA35-F02D66CCE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95" y="3456098"/>
            <a:ext cx="3129890" cy="22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2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C069-D994-43AE-8836-F0A0073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Black" panose="020B0A04020102020204" pitchFamily="34" charset="0"/>
                <a:hlinkClick r:id="rId2"/>
              </a:rPr>
              <a:t>Senate Vote </a:t>
            </a:r>
            <a:r>
              <a:rPr lang="en-US" sz="3600" b="1" dirty="0">
                <a:latin typeface="Arial Black" panose="020B0A04020102020204" pitchFamily="34" charset="0"/>
              </a:rPr>
              <a:t>on Civil Rights Act June 19, 1964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F769C-99A0-47CB-A818-EFE40E9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Yea			Nay</a:t>
            </a:r>
          </a:p>
          <a:p>
            <a:r>
              <a:rPr lang="en-US" dirty="0"/>
              <a:t>Democrats	46			21	</a:t>
            </a:r>
          </a:p>
          <a:p>
            <a:r>
              <a:rPr lang="en-US" dirty="0"/>
              <a:t>Republicans 	27			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Democratic Nay</a:t>
            </a:r>
          </a:p>
          <a:p>
            <a:r>
              <a:rPr lang="en-US" dirty="0"/>
              <a:t>AL, AR, FL, GA,</a:t>
            </a:r>
          </a:p>
          <a:p>
            <a:pPr marL="0" indent="0">
              <a:buNone/>
            </a:pPr>
            <a:r>
              <a:rPr lang="en-US" dirty="0"/>
              <a:t>LA, MS, NC, SC,</a:t>
            </a:r>
          </a:p>
          <a:p>
            <a:pPr marL="0" indent="0">
              <a:buNone/>
            </a:pPr>
            <a:r>
              <a:rPr lang="en-US" dirty="0"/>
              <a:t>TN, 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BA4BD-83D4-462B-A291-34F4746D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17376"/>
            <a:ext cx="553402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171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D1A6DA1-F6DA-4A6A-BA4C-DB62C52A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2. Timing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07269-AD64-42DB-A442-3958AA14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609762" cy="39932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1C67-55E9-415C-A984-AD9D6790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LBJ Speech to Joint Session of Congress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November 27, 1963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0D465-E04D-4C0E-B3BB-360C072D3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50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432A-D38A-49CA-A28C-0431744B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1964 Election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1703E-320F-4FA8-AB83-3BA7E02CF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AC93B26-F6C7-4562-BA23-B0B0BF17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/>
              <a:t>LBJ vs. Barry Goldwater </a:t>
            </a:r>
            <a:endParaRPr lang="en-US" altLang="en-US" sz="54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21A1ADB-F4B7-49BA-A840-F5579B82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>
                <a:hlinkClick r:id="rId3"/>
              </a:rPr>
              <a:t>Daisy Ad</a:t>
            </a:r>
            <a:endParaRPr lang="en-US" altLang="en-US" sz="4000" b="1"/>
          </a:p>
          <a:p>
            <a:r>
              <a:rPr lang="en-US" altLang="en-US" sz="4000" b="1">
                <a:hlinkClick r:id="rId4"/>
              </a:rPr>
              <a:t>Reagan speech</a:t>
            </a:r>
            <a:endParaRPr lang="en-US" altLang="en-US" sz="4000" b="1"/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/>
              <a:t> for Goldwater</a:t>
            </a:r>
          </a:p>
          <a:p>
            <a:r>
              <a:rPr lang="en-US" altLang="en-US" sz="4000" b="1"/>
              <a:t>LBJ Ad </a:t>
            </a:r>
            <a:r>
              <a:rPr lang="en-US" altLang="en-US" sz="4000" b="1">
                <a:hlinkClick r:id="rId5"/>
              </a:rPr>
              <a:t>“Klan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>
                <a:hlinkClick r:id="rId5"/>
              </a:rPr>
              <a:t>supports Gold.”</a:t>
            </a:r>
            <a:endParaRPr lang="en-US" altLang="en-US" sz="4000" b="1"/>
          </a:p>
          <a:p>
            <a:r>
              <a:rPr lang="en-US" altLang="en-US" sz="4000" b="1">
                <a:hlinkClick r:id="rId6"/>
              </a:rPr>
              <a:t>1964 results</a:t>
            </a:r>
            <a:endParaRPr lang="en-US" altLang="en-US" sz="4000" b="1"/>
          </a:p>
        </p:txBody>
      </p:sp>
      <p:pic>
        <p:nvPicPr>
          <p:cNvPr id="14340" name="Content Placeholder 5" descr="http://www.hudsonlibrary.org/Hudson%20Website/Images/Web%20Collection/Posters/Goldwater2.jpg">
            <a:extLst>
              <a:ext uri="{FF2B5EF4-FFF2-40B4-BE49-F238E27FC236}">
                <a16:creationId xmlns:a16="http://schemas.microsoft.com/office/drawing/2014/main" id="{6E8A445F-0B2F-455A-A2D6-C914E1C8476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0B10313-2004-49A7-842A-50626C1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/>
              <a:t>Charting Presidential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9740-ABB6-46A9-98F9-8BB1CE00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P					</a:t>
            </a:r>
            <a:r>
              <a:rPr lang="en-US" altLang="en-US" sz="3000" b="1" dirty="0"/>
              <a:t>Political Capital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O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R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Elect.   1	   2	  3   Reelect    5	    6	  7     8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					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A2640A-26A1-4556-935E-40639EF1D026}"/>
              </a:ext>
            </a:extLst>
          </p:cNvPr>
          <p:cNvCxnSpPr/>
          <p:nvPr/>
        </p:nvCxnSpPr>
        <p:spPr>
          <a:xfrm rot="5400000" flipH="1" flipV="1">
            <a:off x="-914400" y="3581400"/>
            <a:ext cx="3733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75D7F-4FCA-4DDF-8C0F-85CCE348EFD4}"/>
              </a:ext>
            </a:extLst>
          </p:cNvPr>
          <p:cNvCxnSpPr/>
          <p:nvPr/>
        </p:nvCxnSpPr>
        <p:spPr>
          <a:xfrm>
            <a:off x="914400" y="5486400"/>
            <a:ext cx="784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0E03A3-A241-4A25-BCFD-ED37CF8F48D0}"/>
              </a:ext>
            </a:extLst>
          </p:cNvPr>
          <p:cNvCxnSpPr/>
          <p:nvPr/>
        </p:nvCxnSpPr>
        <p:spPr>
          <a:xfrm>
            <a:off x="990600" y="18288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54F4EC-3644-45CB-AA7A-BEAC42CECE28}"/>
              </a:ext>
            </a:extLst>
          </p:cNvPr>
          <p:cNvCxnSpPr/>
          <p:nvPr/>
        </p:nvCxnSpPr>
        <p:spPr>
          <a:xfrm>
            <a:off x="1752600" y="1828800"/>
            <a:ext cx="2971800" cy="228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5C6A4E-41A9-4BF1-9A5E-198248591344}"/>
              </a:ext>
            </a:extLst>
          </p:cNvPr>
          <p:cNvCxnSpPr/>
          <p:nvPr/>
        </p:nvCxnSpPr>
        <p:spPr>
          <a:xfrm>
            <a:off x="5105400" y="3581400"/>
            <a:ext cx="33528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58029E-CA15-48CB-884C-A78C8C16CA74}"/>
              </a:ext>
            </a:extLst>
          </p:cNvPr>
          <p:cNvCxnSpPr/>
          <p:nvPr/>
        </p:nvCxnSpPr>
        <p:spPr>
          <a:xfrm rot="5400000">
            <a:off x="4648200" y="3657600"/>
            <a:ext cx="5334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06B5144-1541-40A1-A0AD-48B489C9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/>
              <a:t>LBJ and Civil Rights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22BC1B8-93D3-42DE-89FE-21CE356E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dirty="0">
                <a:hlinkClick r:id="rId3"/>
              </a:rPr>
              <a:t>Civil Rights Act of 1964</a:t>
            </a:r>
            <a:endParaRPr lang="en-US" altLang="en-US" sz="4800" b="1" dirty="0"/>
          </a:p>
          <a:p>
            <a:r>
              <a:rPr lang="en-US" altLang="en-US" sz="4800" b="1" dirty="0">
                <a:hlinkClick r:id="rId4"/>
              </a:rPr>
              <a:t>Voting Rights Act of 1965</a:t>
            </a:r>
            <a:endParaRPr lang="en-US" altLang="en-US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FD54B-63B6-4E8B-AE66-6BCE30BB0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3581400"/>
            <a:ext cx="6629400" cy="28539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FE6626F-4AF2-439F-A0BE-2F5B2243AB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5400" b="1"/>
              <a:t>LBJ Double Honeymoon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B522-AE9B-49C6-A9F4-CF2433B3A9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P				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O	   </a:t>
            </a:r>
            <a:r>
              <a:rPr lang="en-US" altLang="en-US" sz="1800" dirty="0"/>
              <a:t>JFK Crisis</a:t>
            </a: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W	   </a:t>
            </a:r>
            <a:r>
              <a:rPr lang="en-US" altLang="en-US" sz="1800" dirty="0"/>
              <a:t>1964</a:t>
            </a:r>
            <a:r>
              <a:rPr lang="en-US" altLang="en-US" sz="3000" dirty="0"/>
              <a:t>	</a:t>
            </a:r>
            <a:r>
              <a:rPr lang="en-US" altLang="en-US" sz="1800" dirty="0"/>
              <a:t>Election</a:t>
            </a: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R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endParaRPr lang="en-US" altLang="en-US" sz="3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11/63  11/64         3               4                1968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 dirty="0"/>
              <a:t>					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D3AD2F-21C0-45BF-9004-63EF15B0D907}"/>
              </a:ext>
            </a:extLst>
          </p:cNvPr>
          <p:cNvCxnSpPr/>
          <p:nvPr/>
        </p:nvCxnSpPr>
        <p:spPr>
          <a:xfrm rot="5400000" flipH="1" flipV="1">
            <a:off x="-914400" y="3581400"/>
            <a:ext cx="3733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36E3EC-2C5F-49C6-BE99-988E52574427}"/>
              </a:ext>
            </a:extLst>
          </p:cNvPr>
          <p:cNvCxnSpPr/>
          <p:nvPr/>
        </p:nvCxnSpPr>
        <p:spPr>
          <a:xfrm>
            <a:off x="914400" y="5486400"/>
            <a:ext cx="784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068" name="Freeform 12">
            <a:extLst>
              <a:ext uri="{FF2B5EF4-FFF2-40B4-BE49-F238E27FC236}">
                <a16:creationId xmlns:a16="http://schemas.microsoft.com/office/drawing/2014/main" id="{F5C045B0-D863-459E-B3CD-5CD9ACE57551}"/>
              </a:ext>
            </a:extLst>
          </p:cNvPr>
          <p:cNvSpPr>
            <a:spLocks/>
          </p:cNvSpPr>
          <p:nvPr/>
        </p:nvSpPr>
        <p:spPr bwMode="auto">
          <a:xfrm>
            <a:off x="990600" y="1320800"/>
            <a:ext cx="1828800" cy="444500"/>
          </a:xfrm>
          <a:custGeom>
            <a:avLst/>
            <a:gdLst>
              <a:gd name="T0" fmla="*/ 0 w 1152"/>
              <a:gd name="T1" fmla="*/ 272 h 280"/>
              <a:gd name="T2" fmla="*/ 240 w 1152"/>
              <a:gd name="T3" fmla="*/ 176 h 280"/>
              <a:gd name="T4" fmla="*/ 528 w 1152"/>
              <a:gd name="T5" fmla="*/ 272 h 280"/>
              <a:gd name="T6" fmla="*/ 816 w 1152"/>
              <a:gd name="T7" fmla="*/ 128 h 280"/>
              <a:gd name="T8" fmla="*/ 1152 w 1152"/>
              <a:gd name="T9" fmla="*/ 27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280">
                <a:moveTo>
                  <a:pt x="0" y="272"/>
                </a:moveTo>
                <a:cubicBezTo>
                  <a:pt x="76" y="224"/>
                  <a:pt x="152" y="176"/>
                  <a:pt x="240" y="176"/>
                </a:cubicBezTo>
                <a:cubicBezTo>
                  <a:pt x="328" y="176"/>
                  <a:pt x="432" y="280"/>
                  <a:pt x="528" y="272"/>
                </a:cubicBezTo>
                <a:cubicBezTo>
                  <a:pt x="624" y="264"/>
                  <a:pt x="712" y="128"/>
                  <a:pt x="816" y="128"/>
                </a:cubicBezTo>
                <a:cubicBezTo>
                  <a:pt x="920" y="128"/>
                  <a:pt x="896" y="0"/>
                  <a:pt x="1152" y="2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">
            <a:extLst>
              <a:ext uri="{FF2B5EF4-FFF2-40B4-BE49-F238E27FC236}">
                <a16:creationId xmlns:a16="http://schemas.microsoft.com/office/drawing/2014/main" id="{71E66324-E5A3-4214-A826-F88420E775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676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9">
            <a:extLst>
              <a:ext uri="{FF2B5EF4-FFF2-40B4-BE49-F238E27FC236}">
                <a16:creationId xmlns:a16="http://schemas.microsoft.com/office/drawing/2014/main" id="{F47C5D93-62F3-4D79-87CD-2AF6A8400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6002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0">
            <a:extLst>
              <a:ext uri="{FF2B5EF4-FFF2-40B4-BE49-F238E27FC236}">
                <a16:creationId xmlns:a16="http://schemas.microsoft.com/office/drawing/2014/main" id="{B0CC2917-5A3E-429B-838E-20C7A8871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752600"/>
            <a:ext cx="533400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E67A-C325-4A67-A567-C45D5CF6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Selma and VRA 1965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C8889-18E1-4A7F-8C61-02514C673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Bloody Sunday March 7, 1965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EFA68-0827-4F63-A23B-00176E868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3089969"/>
            <a:ext cx="4040188" cy="21210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C7164-0B54-4CB1-8C4E-8BF188F1F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79487"/>
          </a:xfrm>
        </p:spPr>
        <p:txBody>
          <a:bodyPr/>
          <a:lstStyle/>
          <a:p>
            <a:r>
              <a:rPr lang="en-US" dirty="0"/>
              <a:t>LBJ before a Joint Session of Congress, March 15, 1965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9C982C-150E-4FFB-AFF8-6B37E01D02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77029"/>
            <a:ext cx="4041775" cy="30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00F62A3-4BAE-4C36-A189-5C875110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Great Society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352A2C4-E291-4749-8297-B43058126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/>
              <a:t>Increased Federal government power at the expense of state power</a:t>
            </a:r>
          </a:p>
          <a:p>
            <a:r>
              <a:rPr lang="en-US" altLang="en-US" sz="3600" b="1"/>
              <a:t>Increased Federal government role in the economy</a:t>
            </a:r>
          </a:p>
          <a:p>
            <a:r>
              <a:rPr lang="en-US" altLang="en-US" sz="3600" b="1"/>
              <a:t>Committed Federal government and state governments to more spending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8411CBC-CFDA-4884-B7E8-638C16AC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/>
              <a:t>Viet Nam</a:t>
            </a:r>
          </a:p>
        </p:txBody>
      </p:sp>
      <p:pic>
        <p:nvPicPr>
          <p:cNvPr id="16387" name="Content Placeholder 3" descr="http://www.wellesley.edu/Polisci/wj/Vietimages/Cartoons/vietscar.jpg">
            <a:extLst>
              <a:ext uri="{FF2B5EF4-FFF2-40B4-BE49-F238E27FC236}">
                <a16:creationId xmlns:a16="http://schemas.microsoft.com/office/drawing/2014/main" id="{BF7902CA-0ECF-47E2-A907-31B2C2A272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057650" cy="5334000"/>
          </a:xfrm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961984EC-5F53-415D-A80D-5CC0B47F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>
            <a:extLst>
              <a:ext uri="{FF2B5EF4-FFF2-40B4-BE49-F238E27FC236}">
                <a16:creationId xmlns:a16="http://schemas.microsoft.com/office/drawing/2014/main" id="{AC5CF869-5A32-4A51-B666-EA68B63F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Goodbye</a:t>
            </a:r>
            <a:endParaRPr lang="en-US" alt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DF49657-6B81-4AC5-A553-A833F713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LBJ Public Opinion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7028127-5B7A-4CF9-B630-1E07E44FD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AFC208A4-BBB9-42FE-A9A5-3383F809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1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944A8D4-1050-4CE5-9EFD-06E037B4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800" b="1" dirty="0"/>
              <a:t>LBJ and Viet Nam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3851DB5-B5A4-4EDB-A955-83C789592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300" y="1219200"/>
            <a:ext cx="7391400" cy="3200400"/>
          </a:xfrm>
          <a:prstGeom prst="rect">
            <a:avLst/>
          </a:prstGeom>
        </p:spPr>
      </p:pic>
      <p:pic>
        <p:nvPicPr>
          <p:cNvPr id="5124" name="Content Placeholder 3" descr="http://drx.typepad.com/psychotherapyblog/images/2007/07/26/lbj_2.jpg">
            <a:extLst>
              <a:ext uri="{FF2B5EF4-FFF2-40B4-BE49-F238E27FC236}">
                <a16:creationId xmlns:a16="http://schemas.microsoft.com/office/drawing/2014/main" id="{49D04F82-12A0-4B7E-B63E-E464447BC9E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8" b="23437"/>
          <a:stretch/>
        </p:blipFill>
        <p:spPr bwMode="auto">
          <a:xfrm>
            <a:off x="5410200" y="4602162"/>
            <a:ext cx="3422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A6B4C6A-0937-4F56-8910-95E3329D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/>
              <a:t>Fun with the President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8375E-E661-4F12-A7A1-838B33D44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7806"/>
            <a:ext cx="4648200" cy="369759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C45516-908E-4B4D-82F6-0FD7A6499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4751" y="3846205"/>
            <a:ext cx="5182049" cy="2895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3E9EDA7-5C89-49FB-B825-A9F9133E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The Johnson Treatment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6771F3F-A0E4-407C-AEC8-07C2289F6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7443" y="1585118"/>
            <a:ext cx="3045293" cy="4525963"/>
          </a:xfrm>
          <a:prstGeom prst="rect">
            <a:avLst/>
          </a:prstGeom>
        </p:spPr>
      </p:pic>
      <p:pic>
        <p:nvPicPr>
          <p:cNvPr id="7172" name="Picture 2" descr="http://peacecorpsonline.org/messages/imagefolder/lbjrichardrussell.jpg">
            <a:extLst>
              <a:ext uri="{FF2B5EF4-FFF2-40B4-BE49-F238E27FC236}">
                <a16:creationId xmlns:a16="http://schemas.microsoft.com/office/drawing/2014/main" id="{1EBB6283-2A68-4A91-937D-1B960223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1"/>
          <a:stretch>
            <a:fillRect/>
          </a:stretch>
        </p:blipFill>
        <p:spPr bwMode="auto">
          <a:xfrm>
            <a:off x="5410200" y="1585118"/>
            <a:ext cx="3064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E4074D2-C763-4B74-BAD8-3658AC0D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Presidential Power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22941E0-F00C-4027-AAD0-02C3F75E9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44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/>
              <a:t>Presidential Power is “Persuasion”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/>
              <a:t>Persuasion is bargaining</a:t>
            </a:r>
          </a:p>
          <a:p>
            <a:r>
              <a:rPr lang="en-US" altLang="en-US" sz="2800" dirty="0"/>
              <a:t>Richard Neustadt, </a:t>
            </a:r>
            <a:r>
              <a:rPr lang="en-US" altLang="en-US" sz="2800" i="1" dirty="0"/>
              <a:t>Presidential Power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026E6AE-2B5D-4125-9023-73AEBC3F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/>
              <a:t>The South before Civil Rights</a:t>
            </a:r>
          </a:p>
        </p:txBody>
      </p:sp>
      <p:pic>
        <p:nvPicPr>
          <p:cNvPr id="9219" name="Content Placeholder 3" descr="http://www1.cuny.edu/portal_ur/content/voting_curriculum/images/colored_only.jpg">
            <a:extLst>
              <a:ext uri="{FF2B5EF4-FFF2-40B4-BE49-F238E27FC236}">
                <a16:creationId xmlns:a16="http://schemas.microsoft.com/office/drawing/2014/main" id="{E1B1E719-6FF9-411F-9602-E4BCF2DC9A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771" y="3335594"/>
            <a:ext cx="4343400" cy="3276600"/>
          </a:xfrm>
        </p:spPr>
      </p:pic>
      <p:pic>
        <p:nvPicPr>
          <p:cNvPr id="9220" name="Picture 4" descr="segregated restroom sign">
            <a:extLst>
              <a:ext uri="{FF2B5EF4-FFF2-40B4-BE49-F238E27FC236}">
                <a16:creationId xmlns:a16="http://schemas.microsoft.com/office/drawing/2014/main" id="{38A254DA-BC41-4600-83A3-22AD5805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E2C25-9B03-4712-8833-7BAF1388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29" y="3746756"/>
            <a:ext cx="3810000" cy="2865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EE3E4F35-2395-49B1-BF0F-A8E5315D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August 1963</a:t>
            </a:r>
          </a:p>
        </p:txBody>
      </p:sp>
      <p:pic>
        <p:nvPicPr>
          <p:cNvPr id="3075" name="Content Placeholder 5" descr="http://sedulia.blogs.com/sedulias_quotations/images/2007/06/14/civil_rights_march_2.jpg">
            <a:extLst>
              <a:ext uri="{FF2B5EF4-FFF2-40B4-BE49-F238E27FC236}">
                <a16:creationId xmlns:a16="http://schemas.microsoft.com/office/drawing/2014/main" id="{7C16F98E-82E3-4B2D-9487-4301B96A69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162800" cy="4800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8515B2F-0C80-44AB-B03C-D63F341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dirty="0"/>
              <a:t>LBJ’s Challenge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946ED22-FAA8-449C-8DC0-D8D0C41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 sz="4400" b="1" dirty="0"/>
              <a:t>Persuasion in Pluralist Society</a:t>
            </a:r>
          </a:p>
          <a:p>
            <a:pPr marL="1009650" lvl="1" indent="-609600">
              <a:buFont typeface="Arial" panose="020B0604020202020204" pitchFamily="34" charset="0"/>
              <a:buAutoNum type="arabicPeriod"/>
            </a:pPr>
            <a:r>
              <a:rPr lang="en-US" altLang="en-US" sz="4000" b="1" dirty="0"/>
              <a:t>Coalitions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 sz="4400" b="1" dirty="0"/>
              <a:t>Timing and persuasion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357</Words>
  <Application>Microsoft Office PowerPoint</Application>
  <PresentationFormat>On-screen Show (4:3)</PresentationFormat>
  <Paragraphs>108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Office Theme</vt:lpstr>
      <vt:lpstr>LBJ</vt:lpstr>
      <vt:lpstr>LBJ and Civil Rights</vt:lpstr>
      <vt:lpstr>LBJ and Viet Nam</vt:lpstr>
      <vt:lpstr>Fun with the President</vt:lpstr>
      <vt:lpstr>The Johnson Treatment</vt:lpstr>
      <vt:lpstr>Presidential Power</vt:lpstr>
      <vt:lpstr>The South before Civil Rights</vt:lpstr>
      <vt:lpstr>August 1963</vt:lpstr>
      <vt:lpstr>LBJ’s Challenge</vt:lpstr>
      <vt:lpstr>1. Persuasion and Coalitions</vt:lpstr>
      <vt:lpstr>1948 Presidential Election</vt:lpstr>
      <vt:lpstr>Strom Thurmond in 1957</vt:lpstr>
      <vt:lpstr>Working Every Side</vt:lpstr>
      <vt:lpstr>Senate Vote on Civil Rights Act June 19, 1964</vt:lpstr>
      <vt:lpstr>2. Timing</vt:lpstr>
      <vt:lpstr>LBJ Speech to Joint Session of Congress  November 27, 1963</vt:lpstr>
      <vt:lpstr>1964 Election</vt:lpstr>
      <vt:lpstr>LBJ vs. Barry Goldwater </vt:lpstr>
      <vt:lpstr>Charting Presidential Power</vt:lpstr>
      <vt:lpstr>LBJ Double Honeymoon</vt:lpstr>
      <vt:lpstr>Selma and VRA 1965</vt:lpstr>
      <vt:lpstr>Great Society</vt:lpstr>
      <vt:lpstr>Viet Nam</vt:lpstr>
      <vt:lpstr>LBJ Public Opinion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LBJ</dc:title>
  <dc:creator>William Newmann</dc:creator>
  <cp:lastModifiedBy>William W Newmann</cp:lastModifiedBy>
  <cp:revision>53</cp:revision>
  <dcterms:created xsi:type="dcterms:W3CDTF">2008-02-26T03:02:17Z</dcterms:created>
  <dcterms:modified xsi:type="dcterms:W3CDTF">2021-07-13T21:59:41Z</dcterms:modified>
</cp:coreProperties>
</file>