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0" r:id="rId3"/>
    <p:sldId id="258" r:id="rId4"/>
    <p:sldId id="284" r:id="rId5"/>
    <p:sldId id="281" r:id="rId6"/>
    <p:sldId id="282" r:id="rId7"/>
    <p:sldId id="283" r:id="rId8"/>
    <p:sldId id="285" r:id="rId9"/>
    <p:sldId id="260" r:id="rId10"/>
    <p:sldId id="286" r:id="rId11"/>
    <p:sldId id="259" r:id="rId12"/>
    <p:sldId id="262" r:id="rId13"/>
    <p:sldId id="266" r:id="rId14"/>
    <p:sldId id="265" r:id="rId15"/>
    <p:sldId id="267" r:id="rId16"/>
    <p:sldId id="268" r:id="rId17"/>
    <p:sldId id="276" r:id="rId18"/>
    <p:sldId id="279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805A22-E982-4F70-A8B2-172218B9E0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A8367-7C28-4949-A534-1EDDD2C82A4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6742FE-73AA-424E-90A1-FF8C61B4999C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C80713-D39D-461B-A0A8-6C3000DBAA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0318FFD-C79D-4EBC-A139-59F833E55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3C0BC-828D-471F-AD81-349956041C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9D216-D1C9-4895-8E2F-B48C982E3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D8DC1D3-778B-4060-ACF1-B2A2CAEFCF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7E0826D6-27A0-43F0-8F74-E4A4F77759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ACCED8B8-04F6-4753-AC6A-F96C77C3C0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C3A4A66D-7759-4532-A9AB-5222AA02B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D1B922-436B-42C4-A30F-C39F872F9E33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0637A2FD-E759-4574-A71F-B97FB5A90A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461C7655-F534-4AC2-9CD9-9B25DE9D39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5AD407F0-BA9A-47FF-AD2C-A99EF5F4D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EC82DE-F452-45A1-BCEC-5F727F366DDE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CF7878F0-458A-43A0-B078-4D970738C4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1CEF6738-D206-4D24-A3B2-36423D65E3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70830EFB-896F-46DF-9468-4B1B23DAF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68A694-6759-45C2-81E9-94AC132CA70C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7C686ADD-06D7-4DE1-A51F-7861C8EF1F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1117801C-6DC6-4B35-81D6-2D0B5FF5CB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2D18C6D2-E791-444E-97D4-B26C506F0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FB1E1F-2886-41E9-B74C-A5515E5E9674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E55BD9B6-BC1E-4D49-B22F-08698203FA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208FDBA-23AE-4A6C-919A-916C47A6BE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0BC72990-14AE-401E-B109-6A8B3E932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FB0BF4-BB23-49C0-A51D-471AD75DA261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8D63B9F-E20D-4854-B4E5-86E3B582E6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261C3AB-D8E6-4E6D-BDA1-37A16C5A0C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419F8FC4-AAB1-4CF1-A8FA-2B5337B17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CBC6AB-65C3-48B6-8F05-3D255E0A58C9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EF7FD9B7-1F9A-4F60-A53E-AFB2FAF111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79D9B6B-5ED1-46C8-B243-1747F2E57A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FD0152E-8F87-41FA-96CE-47F884530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20EC54-C2FD-4DCC-8B39-7D5563419451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1E8115A8-4CED-425A-8032-42DC688E26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ABF458DF-DC9F-4178-8638-8A3F673845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7197E14B-0C2A-4432-81D3-B9E890C79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B49896-248C-4AE7-99B2-BD5D83186039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6B3F8246-3316-463B-B326-D45140AE15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0DA14C38-5CFA-4051-9BE7-90A0C6CA7B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188FF6AF-E067-41C8-A85A-C70D324F27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140E78-06CC-438B-8FF9-B39F668A8DC1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591F65CD-748A-422D-8779-733F08C8F0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59055AA-CE30-40F3-9A51-A9B8DDE46C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EE332188-F786-4F93-848E-8FF39C70F5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2EEA47-7A71-490E-9992-44202AC8C846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7503BE7E-422D-4F0C-A6C5-B190472582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BE0C340-29AC-42CD-A71D-37F4A54FF7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3B1587C2-9B16-4EA4-9151-14B14BF3B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0CEA9D-CA39-498F-8421-4FD0F9E9DB97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78129-8937-4383-ADF7-47509922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674BA-413D-4D88-A312-11720C47898B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93DE-B54E-454B-980C-15E77D9D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CE42A-9022-4F24-9D9E-10ABFEA7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433F0-9191-499D-9861-53E98AC2E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94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4F475-F47F-44FC-9B64-2F5B384DC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EB419-B4B3-42C7-A392-56EC10074E4F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22A6C-A749-42EA-876F-2E5463E7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E11B-1D03-4751-9E35-DB0CCDED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0D96E-CAC4-43FD-AC54-4585B98304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28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30162-A12C-4CA0-A3D6-1D1F49EB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5AAED-C06B-4E4E-800A-F78E297FAE48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A141B-18F4-4867-A435-B7D3A868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67AD1-8344-416C-9C3E-F6846A6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E3E36-BEA6-4149-B991-03CCFC4F3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46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599B2-CED8-457E-A62F-E2827D6B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1B515-03DD-468E-B155-6FB2F2E16B6C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AD8A9-0174-4627-8D6A-A5378E06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36952-245A-44BF-9A6E-1C73C53B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715B3-FCF8-40EF-BF4B-17E2EF104A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55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7E761-ACA4-47C7-852F-C2F58CEE0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4F3C-B1D1-47BE-999D-FE77C5B76EF6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9922B-7D29-4961-97DD-6F341974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3093D-8883-4E84-9A3E-927C3CBD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60C76-DE5C-4C23-9B1F-6261AC998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23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A1F8F3-F907-4CF7-A4BC-F2A88702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A558-268B-451D-A742-6708115D87CB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3F4AC3-1BE8-4A4C-AE69-554EC799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60B363-F4E2-479D-9289-8EE44ECD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DE2D1-64F7-4050-942E-F50647110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41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5BC7DF-7986-43DF-B75A-AFE7F5CC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016AE-EF1A-4235-9757-3939F2EAFD09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690C30-AA2F-4496-972B-483A35683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D740EB-7674-412E-AB98-CA9CAEB3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FDFDA-93A5-4CB4-B60F-38BAC6042F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62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CD6F4D5-59A3-4401-82D6-A9EC5EB0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93A95-CF54-4664-AFB7-49F0147ACF43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3590F7-69D8-420D-9E6B-02F3DF66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5922F5-FF0B-46F6-AA39-EC3F9607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A1FAE-AE6E-4F87-BD52-669A0D2CC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25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F987913-8AC9-446E-BEE3-859CF50D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E8EC-29E9-4C78-8678-5CA604E9BE1B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063D28-A164-4516-9C9C-E5081726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CF013C-C176-4732-BC9A-E947D5A0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3C4A6-1959-4556-8502-DF847AF384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54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6399C1-5AC4-40E4-85FA-B73A40AA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2B9F9-25E9-476D-BBD6-F516C5FF3A63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0C79E5-6671-4691-A68E-37A471A6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31D694-0F20-410B-A1A7-DEEA11FE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EC2A7-CF7B-45F6-B95C-CB8645EEEA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14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5329D5-88BF-4389-8D20-936EC580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C3264-D411-462C-9FAD-F7A53CCF69C5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FA9F86-B52A-4E36-BD8C-93B8E2BE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DC5133-F4DE-45C9-9446-E2518AB2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5BC56-8C7C-45A9-AD5A-0AED974F6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00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3A1D6E1-020A-4F53-8457-57B25E59F3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4B45ACE-DCD0-4622-9D0F-EC3F5DD79A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8B284-7D54-4A07-9594-09772B8ED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A6964C-92B5-4835-99B9-E1B59E08AE24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51A56-BE8D-4073-AB22-78490C23D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53A29-2CA5-4175-BCB1-38D11815B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5BB5A3A-6187-4B7E-91E3-55BF993F1D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d.utexas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://www.jimmycarterlibrary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rchive-it.org/collections/1078" TargetMode="External"/><Relationship Id="rId3" Type="http://schemas.openxmlformats.org/officeDocument/2006/relationships/hyperlink" Target="http://www.gao.gov/" TargetMode="External"/><Relationship Id="rId7" Type="http://schemas.openxmlformats.org/officeDocument/2006/relationships/hyperlink" Target="http://digital.library.unt.edu/explore/collections/CRSR/brows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verycrsreport.com/" TargetMode="External"/><Relationship Id="rId5" Type="http://schemas.openxmlformats.org/officeDocument/2006/relationships/hyperlink" Target="http://fas.org/sgp/crs/" TargetMode="External"/><Relationship Id="rId4" Type="http://schemas.openxmlformats.org/officeDocument/2006/relationships/hyperlink" Target="http://www.cbo.gov/" TargetMode="External"/><Relationship Id="rId9" Type="http://schemas.openxmlformats.org/officeDocument/2006/relationships/hyperlink" Target="https://www.lexisnexis.com/help/CU/TP/CRS_Reports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ed.wa.gov/energy/archive/FILES/PRFL/docs/key09/k09page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edlink.org/lessons/index.cfm?lesson=EM685&amp;page=teach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illercenter.org/scripps/digitalarchive/speeches/spe_1979_0715_cart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.org/man/crs/RL32267.html#_1_4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>
            <a:extLst>
              <a:ext uri="{FF2B5EF4-FFF2-40B4-BE49-F238E27FC236}">
                <a16:creationId xmlns:a16="http://schemas.microsoft.com/office/drawing/2014/main" id="{0E1785C2-1BAC-4B02-9F36-3A2792E5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>
                <a:hlinkClick r:id="rId3"/>
              </a:rPr>
              <a:t>Gerald Ford </a:t>
            </a:r>
            <a:r>
              <a:rPr lang="en-US" altLang="en-US" sz="4800" b="1"/>
              <a:t>and </a:t>
            </a:r>
            <a:r>
              <a:rPr lang="en-US" altLang="en-US" sz="4800" b="1">
                <a:hlinkClick r:id="rId4"/>
              </a:rPr>
              <a:t>Jimmy Carter</a:t>
            </a:r>
            <a:endParaRPr lang="en-US" altLang="en-US" sz="4800" b="1"/>
          </a:p>
        </p:txBody>
      </p:sp>
      <p:pic>
        <p:nvPicPr>
          <p:cNvPr id="3075" name="Content Placeholder 5" descr="http://blog.reidreport.com/uploaded_images/jimmy_carter-749000.jpg">
            <a:extLst>
              <a:ext uri="{FF2B5EF4-FFF2-40B4-BE49-F238E27FC236}">
                <a16:creationId xmlns:a16="http://schemas.microsoft.com/office/drawing/2014/main" id="{813AA12F-B918-41E6-B91D-32F2FCC2110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52600"/>
            <a:ext cx="3886200" cy="4038600"/>
          </a:xfrm>
        </p:spPr>
      </p:pic>
      <p:pic>
        <p:nvPicPr>
          <p:cNvPr id="3076" name="Picture 1">
            <a:extLst>
              <a:ext uri="{FF2B5EF4-FFF2-40B4-BE49-F238E27FC236}">
                <a16:creationId xmlns:a16="http://schemas.microsoft.com/office/drawing/2014/main" id="{3BDFC62A-9254-4A5B-B287-E6D77B5EB8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33909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D481C-0B49-4408-A06E-5B17A423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Congress and Foreign Policy </a:t>
            </a:r>
            <a:br>
              <a:rPr lang="en-US" altLang="en-US" b="1" dirty="0"/>
            </a:br>
            <a:r>
              <a:rPr lang="en-US" altLang="en-US" sz="3600" b="1" dirty="0"/>
              <a:t>(</a:t>
            </a:r>
            <a:r>
              <a:rPr lang="en-US" altLang="en-US" sz="3600" b="1" dirty="0" err="1"/>
              <a:t>cntinued</a:t>
            </a:r>
            <a:r>
              <a:rPr lang="en-US" altLang="en-US" sz="3600" b="1" dirty="0"/>
              <a:t>)</a:t>
            </a:r>
            <a:endParaRPr lang="en-US" alt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A34704-4EAD-4684-A841-E08657012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/>
              <a:t>2. Clark Amendment to Arms Export Control Act 1976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691D48-CE62-493D-B9F5-953652F58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462149"/>
            <a:ext cx="3206774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91702-267A-47CE-9244-7CABA1E9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/>
              <a:t>Congressional Power: Domestic Politics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6A28AE6-5CC9-40F8-ADDB-10F33ADC2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410200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en-US" b="1"/>
              <a:t>Congressional Budget and Impoundment Control Act 1974</a:t>
            </a:r>
          </a:p>
          <a:p>
            <a:pPr marL="990600" lvl="1" indent="-533400" eaLnBrk="1" hangingPunct="1">
              <a:buFont typeface="Arial" panose="020B0604020202020204" pitchFamily="34" charset="0"/>
              <a:buAutoNum type="arabicPeriod"/>
            </a:pPr>
            <a:r>
              <a:rPr lang="en-US" altLang="en-US" b="1"/>
              <a:t>Impoundment</a:t>
            </a:r>
          </a:p>
          <a:p>
            <a:pPr marL="990600" lvl="1" indent="-533400" eaLnBrk="1" hangingPunct="1">
              <a:buFont typeface="Arial" panose="020B0604020202020204" pitchFamily="34" charset="0"/>
              <a:buAutoNum type="arabicPeriod"/>
            </a:pPr>
            <a:r>
              <a:rPr lang="en-US" altLang="en-US" b="1"/>
              <a:t>Government Accountability Office </a:t>
            </a:r>
            <a:r>
              <a:rPr lang="en-US" altLang="en-US" b="1">
                <a:hlinkClick r:id="rId3"/>
              </a:rPr>
              <a:t>(GAO)</a:t>
            </a:r>
            <a:endParaRPr lang="en-US" altLang="en-US" b="1"/>
          </a:p>
          <a:p>
            <a:pPr marL="990600" lvl="1" indent="-533400" eaLnBrk="1" hangingPunct="1">
              <a:buFont typeface="Arial" panose="020B0604020202020204" pitchFamily="34" charset="0"/>
              <a:buAutoNum type="arabicPeriod"/>
            </a:pPr>
            <a:r>
              <a:rPr lang="en-US" altLang="en-US" b="1"/>
              <a:t>Congressional Budget Office </a:t>
            </a:r>
            <a:r>
              <a:rPr lang="en-US" altLang="en-US" b="1">
                <a:hlinkClick r:id="rId4"/>
              </a:rPr>
              <a:t>(CBO)</a:t>
            </a:r>
            <a:endParaRPr lang="en-US" altLang="en-US" b="1"/>
          </a:p>
          <a:p>
            <a:pPr marL="990600" lvl="1" indent="-533400" eaLnBrk="1" hangingPunct="1">
              <a:buFont typeface="Arial" panose="020B0604020202020204" pitchFamily="34" charset="0"/>
              <a:buAutoNum type="arabicPeriod"/>
            </a:pPr>
            <a:r>
              <a:rPr lang="en-US" altLang="en-US" b="1"/>
              <a:t>Office of Technology Assessment (OTA)</a:t>
            </a:r>
          </a:p>
          <a:p>
            <a:pPr marL="990600" lvl="1" indent="-533400" eaLnBrk="1" hangingPunct="1">
              <a:buFont typeface="Arial" panose="020B0604020202020204" pitchFamily="34" charset="0"/>
              <a:buAutoNum type="arabicPeriod"/>
            </a:pPr>
            <a:r>
              <a:rPr lang="en-US" altLang="en-US" b="1"/>
              <a:t>Congressional Research Service (CRS)</a:t>
            </a:r>
          </a:p>
          <a:p>
            <a:pPr marL="1390650" lvl="2" indent="-533400" eaLnBrk="1" hangingPunct="1">
              <a:buFont typeface="Arial" panose="020B0604020202020204" pitchFamily="34" charset="0"/>
              <a:buAutoNum type="arabicPeriod"/>
            </a:pPr>
            <a:r>
              <a:rPr lang="en-US" altLang="en-US" b="1"/>
              <a:t>CRS reports on </a:t>
            </a:r>
            <a:r>
              <a:rPr lang="en-US" altLang="en-US" b="1">
                <a:hlinkClick r:id="rId5"/>
              </a:rPr>
              <a:t>national security </a:t>
            </a:r>
            <a:r>
              <a:rPr lang="en-US" altLang="en-US" b="1"/>
              <a:t>from Federation of American Scientists</a:t>
            </a:r>
          </a:p>
          <a:p>
            <a:pPr marL="1390650" lvl="2" indent="-533400" eaLnBrk="1" hangingPunct="1">
              <a:buFont typeface="Arial" panose="020B0604020202020204" pitchFamily="34" charset="0"/>
              <a:buAutoNum type="arabicPeriod"/>
            </a:pPr>
            <a:r>
              <a:rPr lang="en-US" altLang="en-US" b="1"/>
              <a:t>CRS Reports on other areas, try </a:t>
            </a:r>
            <a:r>
              <a:rPr lang="en-US" altLang="en-US" b="1">
                <a:hlinkClick r:id="rId6"/>
              </a:rPr>
              <a:t>EveryCRSReport.com</a:t>
            </a:r>
            <a:r>
              <a:rPr lang="en-US" altLang="en-US" b="1"/>
              <a:t> and </a:t>
            </a:r>
            <a:r>
              <a:rPr lang="en-US" altLang="en-US" b="1">
                <a:hlinkClick r:id="rId7"/>
              </a:rPr>
              <a:t>here</a:t>
            </a:r>
            <a:r>
              <a:rPr lang="en-US" altLang="en-US" b="1"/>
              <a:t>, and </a:t>
            </a:r>
            <a:r>
              <a:rPr lang="en-US" altLang="en-US" b="1">
                <a:hlinkClick r:id="rId8"/>
              </a:rPr>
              <a:t>here</a:t>
            </a:r>
            <a:r>
              <a:rPr lang="en-US" altLang="en-US" b="1"/>
              <a:t> and </a:t>
            </a:r>
            <a:r>
              <a:rPr lang="en-US" altLang="en-US" b="1">
                <a:hlinkClick r:id="rId9"/>
              </a:rPr>
              <a:t>here</a:t>
            </a: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DC96EB4-C8F4-4468-B4E9-57C94DFB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Carter vs. Ford</a:t>
            </a:r>
          </a:p>
        </p:txBody>
      </p:sp>
      <p:pic>
        <p:nvPicPr>
          <p:cNvPr id="15363" name="Content Placeholder 3" descr="http://updatecenter.britannica.com/eb/image?binaryId=71308&amp;rendTypeId=4">
            <a:extLst>
              <a:ext uri="{FF2B5EF4-FFF2-40B4-BE49-F238E27FC236}">
                <a16:creationId xmlns:a16="http://schemas.microsoft.com/office/drawing/2014/main" id="{0DEAD904-45EC-447B-AB76-A06146A9F33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030413"/>
            <a:ext cx="6629400" cy="4217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A82D565-4BB0-458F-9A25-8360A959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b="1"/>
              <a:t>Energy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BB3B36A-9561-4610-9BEB-DB67ACCD0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600"/>
              <a:t>Source: Office of Trade and Economic Development, Washington state.  Available at: </a:t>
            </a:r>
            <a:r>
              <a:rPr lang="en-US" altLang="en-US" sz="1600">
                <a:hlinkClick r:id="rId3"/>
              </a:rPr>
              <a:t>http://www.cted.wa.gov/energy/archive/FILES/PRFL/docs/key09/k09page.htm</a:t>
            </a: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</p:txBody>
      </p:sp>
      <p:pic>
        <p:nvPicPr>
          <p:cNvPr id="19460" name="Picture 3" descr="http://www.cted.wa.gov/energy/archive/FILES/PRFL/docs/key09/gasprice.jpg">
            <a:extLst>
              <a:ext uri="{FF2B5EF4-FFF2-40B4-BE49-F238E27FC236}">
                <a16:creationId xmlns:a16="http://schemas.microsoft.com/office/drawing/2014/main" id="{FA02C5C0-3DD4-4D48-BAC0-FEA11D61F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696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12029FC-9D0F-4D77-BD4B-92B9BCAE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Inflation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9C0C305C-BAB0-47B3-99E5-C8760842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953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8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8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/>
              <a:t>A Case Study: The March Inflation Rate - April 19, 2006.   Source: Econed.org, available at </a:t>
            </a:r>
            <a:r>
              <a:rPr lang="en-US" altLang="en-US" sz="1800">
                <a:hlinkClick r:id="rId3"/>
              </a:rPr>
              <a:t>http://www.econedlink.org/lessons/index.cfm?lesson=EM685&amp;page=teacher</a:t>
            </a:r>
            <a:endParaRPr lang="en-US" altLang="en-US" sz="1800"/>
          </a:p>
        </p:txBody>
      </p:sp>
      <p:pic>
        <p:nvPicPr>
          <p:cNvPr id="21508" name="Content Placeholder 3" descr="http://www.econedlink.org/lessons/EM685/images/figure2.gif">
            <a:extLst>
              <a:ext uri="{FF2B5EF4-FFF2-40B4-BE49-F238E27FC236}">
                <a16:creationId xmlns:a16="http://schemas.microsoft.com/office/drawing/2014/main" id="{6A51761F-2E54-48FA-AE1D-B15D42FAD88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69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635C9FC-F419-4DB0-AC83-D5EC7C98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b="1"/>
              <a:t>Interest Rates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8F651E1D-5E51-4071-8C99-D9520AFA7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600"/>
              <a:t>Source: Christopher D. Merrett, The Future of Rural Communities in a Global Economy,  University of Iowa Center for International Finance and Development.  Available at: http://www.uiowa.edu/ifdebook/issues/globalization/perspectives/merrett.shtml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23556" name="Picture 3" descr="http://www.uiowa.edu/ifdebook/issues/globalization/perspectives/images/merrett-1.gif">
            <a:extLst>
              <a:ext uri="{FF2B5EF4-FFF2-40B4-BE49-F238E27FC236}">
                <a16:creationId xmlns:a16="http://schemas.microsoft.com/office/drawing/2014/main" id="{E0A68A77-477E-41A7-A515-C9090E35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00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8173-0C41-4FBD-97B3-4050B1D8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Carter’s “Crisis of Confidence”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AA3A6-D6E4-4E90-AFD6-79A8109C9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0100" b="1" dirty="0">
                <a:hlinkClick r:id="rId3"/>
              </a:rPr>
              <a:t>July 1979 speech</a:t>
            </a:r>
            <a:endParaRPr lang="en-US" sz="101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67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700" dirty="0"/>
              <a:t>‘Often you see paralysis and stagnation and drift. You don't like it, and neither do I. What can we do?...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700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700" dirty="0"/>
              <a:t>One of the visitors to Camp David last week put it this way: “…The strength we need will not come from the White House, but from every house in America." ‘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400" b="1" dirty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6">
            <a:extLst>
              <a:ext uri="{FF2B5EF4-FFF2-40B4-BE49-F238E27FC236}">
                <a16:creationId xmlns:a16="http://schemas.microsoft.com/office/drawing/2014/main" id="{C8E15A29-5E67-4B34-A15B-67CB22D69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/>
              <a:t>November 4, 1979</a:t>
            </a:r>
          </a:p>
        </p:txBody>
      </p:sp>
      <p:pic>
        <p:nvPicPr>
          <p:cNvPr id="27651" name="Content Placeholder 8" descr="http://www.solcomhouse.com/pic_18_0001.jpg">
            <a:extLst>
              <a:ext uri="{FF2B5EF4-FFF2-40B4-BE49-F238E27FC236}">
                <a16:creationId xmlns:a16="http://schemas.microsoft.com/office/drawing/2014/main" id="{8E49D29A-C7F6-4CF6-81F7-676EA131C38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371600"/>
            <a:ext cx="7086600" cy="4876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3" descr="http://www.welfarestate.com/irancontra/jan20-1981.gif">
            <a:extLst>
              <a:ext uri="{FF2B5EF4-FFF2-40B4-BE49-F238E27FC236}">
                <a16:creationId xmlns:a16="http://schemas.microsoft.com/office/drawing/2014/main" id="{74BBAD79-39A5-42F8-B349-F4D1974537B4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85800"/>
            <a:ext cx="7010400" cy="5715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F9A7389-190C-41CE-B1D1-BC8F404C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Ford Approval Ratings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F392BD2-9C39-4DCB-B15C-55E514FF7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4" name="Picture 5" descr="info-presapp0605-ford">
            <a:extLst>
              <a:ext uri="{FF2B5EF4-FFF2-40B4-BE49-F238E27FC236}">
                <a16:creationId xmlns:a16="http://schemas.microsoft.com/office/drawing/2014/main" id="{154F214F-D4D2-43C2-B2D8-91C51242C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696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1D15B1C-0C50-4CAF-B4D0-E2A64C3A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Carter Approval Ratings</a:t>
            </a:r>
          </a:p>
        </p:txBody>
      </p:sp>
      <p:pic>
        <p:nvPicPr>
          <p:cNvPr id="6147" name="Content Placeholder 3" descr="http://online.wsj.com/media/info-presapp0605-carter.gif">
            <a:extLst>
              <a:ext uri="{FF2B5EF4-FFF2-40B4-BE49-F238E27FC236}">
                <a16:creationId xmlns:a16="http://schemas.microsoft.com/office/drawing/2014/main" id="{B6720EBA-2DC3-45E3-A3D9-47EA9058414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76400"/>
            <a:ext cx="7315200" cy="4648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B7F8-C361-4C79-9237-2EE6841C8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8962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“No-Win Presidency”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10672-E718-4133-B61E-8AE256215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 Black" panose="020B0A04020102020204" pitchFamily="34" charset="0"/>
              </a:rPr>
              <a:t>Crisis of the Presidency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 Black" panose="020B0A04020102020204" pitchFamily="34" charset="0"/>
              </a:rPr>
              <a:t>Presidency and the People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 Black" panose="020B0A04020102020204" pitchFamily="34" charset="0"/>
              </a:rPr>
              <a:t>Presidency and Media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 Black" panose="020B0A04020102020204" pitchFamily="34" charset="0"/>
              </a:rPr>
              <a:t>Congressional Power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>
                <a:latin typeface="Arial Black" panose="020B0A04020102020204" pitchFamily="34" charset="0"/>
              </a:rPr>
              <a:t>To Weaken the Presidency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514AC9-DBD4-429B-B6D8-74F8B25D5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81" t="34668" r="281" b="28622"/>
          <a:stretch/>
        </p:blipFill>
        <p:spPr>
          <a:xfrm>
            <a:off x="6264071" y="2151856"/>
            <a:ext cx="2627056" cy="1277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F00E79-5239-4989-8791-80A355E6B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63219"/>
            <a:ext cx="4267200" cy="2135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D06CDA-1E59-4930-A0CB-FBD30D16D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125" y="4163219"/>
            <a:ext cx="2869636" cy="21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6AE4243-BD43-4198-BE6D-061BC70B9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Crisis of the Presidency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5E56BA4-EA74-4131-8A7B-DB386471F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 b="1" dirty="0"/>
              <a:t>“</a:t>
            </a:r>
            <a:r>
              <a:rPr lang="en-US" altLang="en-US" sz="3600" b="1" dirty="0"/>
              <a:t>Imperial Presidency”</a:t>
            </a:r>
          </a:p>
          <a:p>
            <a:pPr lvl="1" eaLnBrk="1" hangingPunct="1"/>
            <a:r>
              <a:rPr lang="en-US" altLang="en-US" sz="3200" b="1" dirty="0"/>
              <a:t>Arthur Schlesinger book</a:t>
            </a:r>
          </a:p>
          <a:p>
            <a:pPr eaLnBrk="1" hangingPunct="1"/>
            <a:r>
              <a:rPr lang="en-US" altLang="en-US" sz="3600" b="1" dirty="0"/>
              <a:t>Lying</a:t>
            </a:r>
          </a:p>
          <a:p>
            <a:pPr lvl="1" eaLnBrk="1" hangingPunct="1"/>
            <a:r>
              <a:rPr lang="en-US" altLang="en-US" sz="3200" b="1" dirty="0"/>
              <a:t>“credibility gap</a:t>
            </a:r>
            <a:r>
              <a:rPr lang="en-US" altLang="en-US" sz="3200" dirty="0"/>
              <a:t>”</a:t>
            </a:r>
          </a:p>
        </p:txBody>
      </p:sp>
      <p:pic>
        <p:nvPicPr>
          <p:cNvPr id="8196" name="Picture 5" descr="Imperial%20Presidency">
            <a:extLst>
              <a:ext uri="{FF2B5EF4-FFF2-40B4-BE49-F238E27FC236}">
                <a16:creationId xmlns:a16="http://schemas.microsoft.com/office/drawing/2014/main" id="{DA3700B0-BD48-46AA-94A3-88E190FE6145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905000"/>
            <a:ext cx="3017838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1AB2389-F620-484F-BCC7-1CC6207D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The President and the People</a:t>
            </a:r>
            <a:r>
              <a:rPr lang="en-US" altLang="en-US" sz="4000"/>
              <a:t/>
            </a:r>
            <a:br>
              <a:rPr lang="en-US" altLang="en-US" sz="4000"/>
            </a:br>
            <a:r>
              <a:rPr lang="en-US" altLang="en-US" sz="1600"/>
              <a:t>From Daryl Cagle’s Political Cartoonists Index:http://www.cagle.com/news/GeraldFord/images/bagley.jpg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7DBC4E8-0A1C-4DF9-8E0C-7148029CF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20" name="Picture 5" descr="bagley">
            <a:extLst>
              <a:ext uri="{FF2B5EF4-FFF2-40B4-BE49-F238E27FC236}">
                <a16:creationId xmlns:a16="http://schemas.microsoft.com/office/drawing/2014/main" id="{F7411C5E-7215-4629-B0C9-0370CBEA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A3E10DE-5582-4EFB-8F7C-AD5449B02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4000" b="1"/>
              <a:t>President and Media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CF4D7F5-FDA6-4216-A9F1-31639068F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4" name="Picture 5" descr="AllThePresidentsMen-MoviePoster">
            <a:extLst>
              <a:ext uri="{FF2B5EF4-FFF2-40B4-BE49-F238E27FC236}">
                <a16:creationId xmlns:a16="http://schemas.microsoft.com/office/drawing/2014/main" id="{40FF1566-54DE-4D3E-81B9-3A5F7D5E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34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EF42D-4FD5-4429-8CCE-77C2EADD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Press Keeping a President’s Secrets?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304242-6A9B-4D42-B28D-9F8632DE6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019453"/>
            <a:ext cx="5029200" cy="40003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9A0EEA-A586-479A-9184-596EE3D57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019" y="2019453"/>
            <a:ext cx="32766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C4DC62F-9759-4A70-B71F-701B1A0AA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Congressional Power: Foreign Policy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907FA3D7-34FE-4774-9B46-F44A38E20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en-US" altLang="en-US" b="1" dirty="0">
                <a:hlinkClick r:id="rId3"/>
              </a:rPr>
              <a:t>War Powers Resolution 1973</a:t>
            </a:r>
            <a:r>
              <a:rPr lang="en-US" altLang="en-US" b="1" dirty="0"/>
              <a:t> (PL 93-148) </a:t>
            </a:r>
            <a:r>
              <a:rPr lang="en-US" altLang="en-US" sz="2000" b="1" dirty="0"/>
              <a:t>(from Federation of American Scientists , see Appendix 3)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en-US" altLang="en-US" b="1" dirty="0"/>
              <a:t>Clark Amendment to Arms Export Control Act 1976</a:t>
            </a:r>
          </a:p>
          <a:p>
            <a:pPr marL="0" indent="0" eaLnBrk="1" hangingPunct="1">
              <a:buNone/>
            </a:pPr>
            <a:r>
              <a:rPr lang="en-US" altLang="en-US" b="1" dirty="0"/>
              <a:t>	(see next slide for Clark)</a:t>
            </a:r>
          </a:p>
          <a:p>
            <a:pPr marL="609600" indent="-609600" eaLnBrk="1" hangingPunct="1"/>
            <a:endParaRPr lang="en-US" alt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360</Words>
  <Application>Microsoft Office PowerPoint</Application>
  <PresentationFormat>On-screen Show (4:3)</PresentationFormat>
  <Paragraphs>100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Office Theme</vt:lpstr>
      <vt:lpstr>Gerald Ford and Jimmy Carter</vt:lpstr>
      <vt:lpstr>Ford Approval Ratings</vt:lpstr>
      <vt:lpstr>Carter Approval Ratings</vt:lpstr>
      <vt:lpstr>“No-Win Presidency”</vt:lpstr>
      <vt:lpstr>Crisis of the Presidency</vt:lpstr>
      <vt:lpstr>The President and the People From Daryl Cagle’s Political Cartoonists Index:http://www.cagle.com/news/GeraldFord/images/bagley.jpg</vt:lpstr>
      <vt:lpstr>President and Media</vt:lpstr>
      <vt:lpstr>Press Keeping a President’s Secrets?</vt:lpstr>
      <vt:lpstr>Congressional Power: Foreign Policy</vt:lpstr>
      <vt:lpstr>Congress and Foreign Policy  (cntinued)</vt:lpstr>
      <vt:lpstr>Congressional Power: Domestic Politics</vt:lpstr>
      <vt:lpstr>Carter vs. Ford</vt:lpstr>
      <vt:lpstr>Energy</vt:lpstr>
      <vt:lpstr>Inflation</vt:lpstr>
      <vt:lpstr>Interest Rates</vt:lpstr>
      <vt:lpstr>Carter’s “Crisis of Confidence” speech</vt:lpstr>
      <vt:lpstr>November 4, 1979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Jimmy Carter</dc:title>
  <dc:creator>William Newmann</dc:creator>
  <cp:lastModifiedBy>William W Newmann</cp:lastModifiedBy>
  <cp:revision>30</cp:revision>
  <dcterms:created xsi:type="dcterms:W3CDTF">2008-03-21T19:32:08Z</dcterms:created>
  <dcterms:modified xsi:type="dcterms:W3CDTF">2022-10-19T19:33:49Z</dcterms:modified>
</cp:coreProperties>
</file>