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56" r:id="rId2"/>
    <p:sldId id="257" r:id="rId3"/>
    <p:sldId id="297" r:id="rId4"/>
    <p:sldId id="301" r:id="rId5"/>
    <p:sldId id="258" r:id="rId6"/>
    <p:sldId id="261" r:id="rId7"/>
    <p:sldId id="260" r:id="rId8"/>
    <p:sldId id="263" r:id="rId9"/>
    <p:sldId id="264" r:id="rId10"/>
    <p:sldId id="262" r:id="rId11"/>
    <p:sldId id="268" r:id="rId12"/>
    <p:sldId id="298" r:id="rId13"/>
    <p:sldId id="283" r:id="rId14"/>
    <p:sldId id="265" r:id="rId15"/>
    <p:sldId id="266" r:id="rId16"/>
    <p:sldId id="288" r:id="rId17"/>
    <p:sldId id="267" r:id="rId18"/>
    <p:sldId id="274" r:id="rId19"/>
    <p:sldId id="302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6AC8DF-108D-46CB-AB8F-909A0CE8B3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00EEC1-C933-41A4-9A05-99246B64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9E4060-03C3-4C46-8AA3-26DCD6FB0A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A365B-C4C6-46EA-9752-F05C30A04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65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07344A-43E6-4B00-A0C7-5697457A5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C562BD-7AC8-4230-9A00-FC5369AA63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75A936-6C8A-4553-8B0D-717F37759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FB9E1-F12A-4D6B-BE2C-C8AF82C80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41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1D7467-20B8-4E63-9FD8-D059DFFD8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33FD7-7406-4310-B491-45265C3F1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2B9BA3-896E-4378-A066-AF2377251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346EE-A79E-45D8-A4AB-F3E4D0C305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922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A1C6DA-DD5D-453B-BF25-67D0DFA54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9A568-752E-418E-8A11-81896A870E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D1FD4F-9768-4CA7-BA1E-0F3365E566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BE423-195E-4827-A589-39D1A8587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57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72B051-D0A0-4C84-A317-4A09E4939F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F6A73A-8E45-4B62-A7B0-DCFC5C459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F2C0B5-A198-4A20-A78F-946DB1EC6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8E467-7BDB-4BFC-A155-EAA2135F44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1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F30DC-46DA-41EF-BCCD-2E777FCF9E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0234A0-CB41-45DB-A826-DFE56C44A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004468-B3F0-4862-BBFE-FE7A85F69E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B77E2-ADB1-40BE-ACED-EC931AE10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44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8533F-B04E-43AB-B0EB-12F84AA0B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38A1A-B9A9-49EA-98E6-35C22CBB0F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44F32-D46A-44CE-BCE6-FCCD59AD7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C1266-FE78-4A3E-808A-607DF89EC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19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272BC6-2242-4777-8705-D1DF161BFA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6858A3-A9CB-4823-8E07-7B588E1446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EDCDAE-3DC9-44F6-9E2D-5448F0F7C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89262-0EFC-492D-9A5C-D8F5F155D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8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E39674-69D3-4D3B-A5B6-CE767BD5B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40AA10-DDCA-487F-AE3F-682E5676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768E49-9A17-4BDE-8CB4-30F7C37A2F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7ADD4-C9CE-4A87-A307-33E046EEA1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05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151B0E-99D0-4657-A3EE-0656D6D921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F4F6D1-7195-4250-838C-83DAA0941E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31403F-618E-4370-8BAB-4E31CB9DC0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493FD-3848-416C-AF1F-17790E467C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54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DEF25-9B68-4788-BE68-778ADFCA2C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A59F8-BA9F-4296-A287-17F9BA29D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8DCEB-FB27-4FD2-BED5-7D47D7332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FD5C4-3699-46F8-9E09-B3839BE7ED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636AD-44CD-4F76-B660-00F6669F9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7AAA9-7063-4DA7-ABD6-2590405CD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9827E-8491-4EBF-868F-FB970ABB4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8EE67-B00B-42DA-9DF2-4A798CF52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58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F3AC67-E2E5-4056-B890-3A8232367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AFBDCD-BC0D-4246-9F3C-1EC2CFB37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185A6049-761E-44DD-A0D6-1601DC4494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86C7990F-895E-45F0-827E-80AA7A088D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BFAD017E-1D4B-44F2-93D0-9B533E458A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3A4E30-E55D-416F-BF00-AE4C5F3CF9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www.econlib.org/LIBRARY/Enc/bios/Keynes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://www.mhric.org/fdr/fdr.html" TargetMode="External"/><Relationship Id="rId5" Type="http://schemas.openxmlformats.org/officeDocument/2006/relationships/hyperlink" Target="http://www.hpol.org/fdr/inaug/" TargetMode="External"/><Relationship Id="rId4" Type="http://schemas.openxmlformats.org/officeDocument/2006/relationships/hyperlink" Target="http://www.yale.edu/lawweb/avalon/presiden/inaug/froos1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>
            <a:extLst>
              <a:ext uri="{FF2B5EF4-FFF2-40B4-BE49-F238E27FC236}">
                <a16:creationId xmlns:a16="http://schemas.microsoft.com/office/drawing/2014/main" id="{CAEE0744-EFD6-4F9A-BDC0-8F5069098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ea typeface="ＭＳ Ｐゴシック" charset="0"/>
                <a:cs typeface="+mj-cs"/>
              </a:rPr>
              <a:t>FDR</a:t>
            </a:r>
          </a:p>
        </p:txBody>
      </p:sp>
      <p:pic>
        <p:nvPicPr>
          <p:cNvPr id="14338" name="Picture 7" descr="fdr">
            <a:extLst>
              <a:ext uri="{FF2B5EF4-FFF2-40B4-BE49-F238E27FC236}">
                <a16:creationId xmlns:a16="http://schemas.microsoft.com/office/drawing/2014/main" id="{33142BFA-9C64-41BC-A182-929DC68D22E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7900" y="1407087"/>
            <a:ext cx="46482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1A26D5-EE79-4BCA-9C44-0B68E44C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3481FB8-4284-49D9-A73E-8D51E458E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j-cs"/>
              </a:rPr>
              <a:t>Herbert Hoover, 1929-1933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86B0637-4098-42FE-8986-515A4B2A0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  <p:pic>
        <p:nvPicPr>
          <p:cNvPr id="21507" name="Picture 5" descr="image?id=1272&amp;rendTypeId=4">
            <a:extLst>
              <a:ext uri="{FF2B5EF4-FFF2-40B4-BE49-F238E27FC236}">
                <a16:creationId xmlns:a16="http://schemas.microsoft.com/office/drawing/2014/main" id="{61D0D86F-FE02-43DD-A252-C40DE568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42862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3A69A-DCF1-4773-96A2-A27BCE821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DF739F4-BF29-41BD-8755-7589EEBF4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j-cs"/>
              </a:rPr>
              <a:t>Governor Roosevelt of NY</a:t>
            </a:r>
            <a:br>
              <a:rPr lang="en-US" dirty="0">
                <a:ea typeface="ＭＳ Ｐゴシック" charset="0"/>
                <a:cs typeface="+mj-cs"/>
              </a:rPr>
            </a:br>
            <a:r>
              <a:rPr lang="en-US" sz="2400" dirty="0">
                <a:ea typeface="ＭＳ Ｐゴシック" charset="0"/>
                <a:cs typeface="+mj-cs"/>
              </a:rPr>
              <a:t>(with former Gov. Al Smith)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1196544-80C4-426F-98A6-B0B724104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pic>
        <p:nvPicPr>
          <p:cNvPr id="22531" name="Picture 5" descr="thp-al-smith">
            <a:extLst>
              <a:ext uri="{FF2B5EF4-FFF2-40B4-BE49-F238E27FC236}">
                <a16:creationId xmlns:a16="http://schemas.microsoft.com/office/drawing/2014/main" id="{EE993B05-E019-4BDF-9C26-78D87C5D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671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D31A79-DC3D-4FA9-BABD-68AC973C3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A0DC-0723-4836-885A-924E771C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</a:rPr>
              <a:t>Economic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C3002-24A3-48AD-86C2-65A2D6B8C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endParaRPr lang="en-US" dirty="0">
              <a:ea typeface="ＭＳ Ｐゴシック" charset="0"/>
            </a:endParaRPr>
          </a:p>
          <a:p>
            <a:pPr marL="0" indent="0" algn="ctr">
              <a:buFontTx/>
              <a:buNone/>
              <a:defRPr/>
            </a:pPr>
            <a:r>
              <a:rPr lang="en-US" sz="4000" b="1" dirty="0">
                <a:ea typeface="ＭＳ Ｐゴシック" charset="0"/>
              </a:rPr>
              <a:t>Classical Liberalism</a:t>
            </a:r>
          </a:p>
          <a:p>
            <a:pPr marL="0" indent="0" algn="ctr">
              <a:buFontTx/>
              <a:buNone/>
              <a:defRPr/>
            </a:pPr>
            <a:r>
              <a:rPr lang="en-US" sz="4000" b="1" dirty="0">
                <a:ea typeface="ＭＳ Ｐゴシック" charset="0"/>
              </a:rPr>
              <a:t>(Laissez-faire Capitalism)</a:t>
            </a:r>
          </a:p>
          <a:p>
            <a:pPr marL="0" indent="0" algn="ctr">
              <a:buFontTx/>
              <a:buNone/>
              <a:defRPr/>
            </a:pPr>
            <a:r>
              <a:rPr lang="en-US" sz="4000" b="1" dirty="0">
                <a:ea typeface="ＭＳ Ｐゴシック" charset="0"/>
              </a:rPr>
              <a:t>vs.</a:t>
            </a:r>
          </a:p>
          <a:p>
            <a:pPr marL="0" indent="0" algn="ctr">
              <a:buFontTx/>
              <a:buNone/>
              <a:defRPr/>
            </a:pPr>
            <a:r>
              <a:rPr lang="en-US" sz="4000" b="1" dirty="0">
                <a:ea typeface="ＭＳ Ｐゴシック" charset="0"/>
              </a:rPr>
              <a:t>Modern Liberalism</a:t>
            </a:r>
          </a:p>
          <a:p>
            <a:pPr marL="0" indent="0" algn="ctr">
              <a:buFontTx/>
              <a:buNone/>
              <a:defRPr/>
            </a:pPr>
            <a:r>
              <a:rPr lang="en-US" sz="4000" b="1" dirty="0">
                <a:ea typeface="ＭＳ Ｐゴシック" charset="0"/>
              </a:rPr>
              <a:t>(Keynesian Economics)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D0700A-CB2B-4DF6-A25D-15D4C2145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07AE8DC-E8EC-4922-8F6D-66703EE97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ea typeface="ＭＳ Ｐゴシック" charset="0"/>
                <a:cs typeface="+mj-cs"/>
              </a:rPr>
              <a:t>Circulation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D205B2B-7701-484B-959F-8BC550404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b="1" dirty="0">
                <a:ea typeface="ＭＳ Ｐゴシック" charset="0"/>
              </a:rPr>
              <a:t>Newmann gets paid!!!!! Newmann gets paid!!!!!!!!!!!!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  <a:defRPr/>
            </a:pPr>
            <a:endParaRPr lang="en-US" sz="2400" b="1" dirty="0">
              <a:ea typeface="ＭＳ Ｐゴシック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ea typeface="ＭＳ Ｐゴシック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Employee 				                 	Newmann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enrolls 			                      			buys bagels,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at VCU					  	           Chinese food,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			                              	           new Pat Metheny CD,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								sneakers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Employee decides				          Employees of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he/she can pay					          businesses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for college					          near VCU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							          get paid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ea typeface="ＭＳ Ｐゴシック" charset="0"/>
            </a:endParaRPr>
          </a:p>
        </p:txBody>
      </p:sp>
      <p:sp>
        <p:nvSpPr>
          <p:cNvPr id="12292" name="AutoShape 12">
            <a:extLst>
              <a:ext uri="{FF2B5EF4-FFF2-40B4-BE49-F238E27FC236}">
                <a16:creationId xmlns:a16="http://schemas.microsoft.com/office/drawing/2014/main" id="{AF558E5F-E833-4A8D-BB1A-764343B98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257800"/>
            <a:ext cx="3429000" cy="533400"/>
          </a:xfrm>
          <a:prstGeom prst="leftArrow">
            <a:avLst>
              <a:gd name="adj1" fmla="val 50000"/>
              <a:gd name="adj2" fmla="val 16071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293" name="AutoShape 13">
            <a:extLst>
              <a:ext uri="{FF2B5EF4-FFF2-40B4-BE49-F238E27FC236}">
                <a16:creationId xmlns:a16="http://schemas.microsoft.com/office/drawing/2014/main" id="{DB457515-EDE7-424F-8F56-84FFBB1DC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114800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294" name="AutoShape 14">
            <a:extLst>
              <a:ext uri="{FF2B5EF4-FFF2-40B4-BE49-F238E27FC236}">
                <a16:creationId xmlns:a16="http://schemas.microsoft.com/office/drawing/2014/main" id="{6598AEFB-E7B6-420D-AD91-324C76DDC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524000"/>
            <a:ext cx="990600" cy="838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295" name="AutoShape 15">
            <a:extLst>
              <a:ext uri="{FF2B5EF4-FFF2-40B4-BE49-F238E27FC236}">
                <a16:creationId xmlns:a16="http://schemas.microsoft.com/office/drawing/2014/main" id="{CD7131D6-A875-4F4F-8773-72382B04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81400"/>
            <a:ext cx="533400" cy="1219200"/>
          </a:xfrm>
          <a:prstGeom prst="upArrow">
            <a:avLst>
              <a:gd name="adj1" fmla="val 50000"/>
              <a:gd name="adj2" fmla="val 5714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296" name="AutoShape 16">
            <a:extLst>
              <a:ext uri="{FF2B5EF4-FFF2-40B4-BE49-F238E27FC236}">
                <a16:creationId xmlns:a16="http://schemas.microsoft.com/office/drawing/2014/main" id="{CC426507-9D67-4B41-A3D9-56CCD4605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447800"/>
            <a:ext cx="838200" cy="914400"/>
          </a:xfrm>
          <a:prstGeom prst="upArrow">
            <a:avLst>
              <a:gd name="adj1" fmla="val 50000"/>
              <a:gd name="adj2" fmla="val 2727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E26444-8BDA-4829-AD21-C7310447C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D7698C7-E86B-4211-A544-C954F3B26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j-cs"/>
              </a:rPr>
              <a:t>Business Cycle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D97D49C-485D-4AB4-8E19-DC5465A352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64" y="1613949"/>
            <a:ext cx="8507436" cy="502919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>
                <a:ea typeface="ＭＳ Ｐゴシック" charset="0"/>
                <a:cs typeface="+mn-cs"/>
              </a:rPr>
              <a:t>      Boom-Bust cycle</a:t>
            </a:r>
          </a:p>
          <a:p>
            <a:pPr eaLnBrk="1" hangingPunct="1">
              <a:buFontTx/>
              <a:buNone/>
              <a:defRPr/>
            </a:pPr>
            <a:r>
              <a:rPr lang="en-US" b="1" dirty="0">
                <a:ea typeface="ＭＳ Ｐゴシック" charset="0"/>
                <a:cs typeface="+mn-cs"/>
              </a:rPr>
              <a:t>      Self-regulating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endParaRPr lang="en-US" sz="2400" b="1" dirty="0">
              <a:solidFill>
                <a:srgbClr val="00B050"/>
              </a:solidFill>
              <a:ea typeface="ＭＳ Ｐゴシック" charset="0"/>
              <a:cs typeface="+mn-cs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lang="en-US" sz="2400" b="1" dirty="0">
                <a:solidFill>
                  <a:srgbClr val="00B050"/>
                </a:solidFill>
                <a:ea typeface="ＭＳ Ｐゴシック" charset="0"/>
              </a:rPr>
              <a:t>W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b="1" dirty="0">
                <a:solidFill>
                  <a:srgbClr val="00B050"/>
                </a:solidFill>
                <a:ea typeface="ＭＳ Ｐゴシック" charset="0"/>
                <a:cs typeface="+mn-cs"/>
              </a:rPr>
              <a:t>E</a:t>
            </a:r>
            <a:r>
              <a:rPr lang="en-US" b="1" dirty="0">
                <a:ea typeface="ＭＳ Ｐゴシック" charset="0"/>
                <a:cs typeface="+mn-cs"/>
              </a:rPr>
              <a:t>						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b="1" dirty="0">
                <a:solidFill>
                  <a:srgbClr val="00B050"/>
                </a:solidFill>
                <a:ea typeface="ＭＳ Ｐゴシック" charset="0"/>
              </a:rPr>
              <a:t>A</a:t>
            </a:r>
            <a:r>
              <a:rPr lang="en-US" sz="2000" b="1" dirty="0">
                <a:solidFill>
                  <a:srgbClr val="00B050"/>
                </a:solidFill>
                <a:ea typeface="ＭＳ Ｐゴシック" charset="0"/>
              </a:rPr>
              <a:t> </a:t>
            </a:r>
            <a:r>
              <a:rPr lang="en-US" sz="2000" b="1" dirty="0">
                <a:ea typeface="ＭＳ Ｐゴシック" charset="0"/>
                <a:cs typeface="+mn-cs"/>
              </a:rPr>
              <a:t>							Classical Liberalism: 	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b="1" dirty="0">
                <a:solidFill>
                  <a:srgbClr val="00B050"/>
                </a:solidFill>
                <a:ea typeface="ＭＳ Ｐゴシック" charset="0"/>
                <a:cs typeface="+mn-cs"/>
              </a:rPr>
              <a:t>L							</a:t>
            </a:r>
            <a:r>
              <a:rPr lang="en-US" sz="2000" b="1" dirty="0">
                <a:ea typeface="ＭＳ Ｐゴシック" charset="0"/>
              </a:rPr>
              <a:t>And they lived happily</a:t>
            </a:r>
            <a:r>
              <a:rPr lang="en-US" sz="2400" b="1" dirty="0">
                <a:ea typeface="ＭＳ Ｐゴシック" charset="0"/>
              </a:rPr>
              <a:t>	</a:t>
            </a:r>
            <a:endParaRPr lang="en-US" sz="2400" b="1" dirty="0">
              <a:solidFill>
                <a:srgbClr val="00B050"/>
              </a:solidFill>
              <a:ea typeface="ＭＳ Ｐゴシック" charset="0"/>
              <a:cs typeface="+mn-cs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b="1" dirty="0">
                <a:solidFill>
                  <a:srgbClr val="00B050"/>
                </a:solidFill>
                <a:ea typeface="ＭＳ Ｐゴシック" charset="0"/>
                <a:cs typeface="+mn-cs"/>
              </a:rPr>
              <a:t>T							</a:t>
            </a:r>
            <a:r>
              <a:rPr lang="en-US" sz="2000" b="1" dirty="0">
                <a:ea typeface="ＭＳ Ｐゴシック" charset="0"/>
              </a:rPr>
              <a:t>ever after in terms of </a:t>
            </a:r>
            <a:r>
              <a:rPr lang="en-US" sz="2400" b="1" dirty="0">
                <a:ea typeface="ＭＳ Ｐゴシック" charset="0"/>
              </a:rPr>
              <a:t>	</a:t>
            </a:r>
            <a:endParaRPr lang="en-US" sz="2400" b="1" dirty="0">
              <a:solidFill>
                <a:srgbClr val="00B050"/>
              </a:solidFill>
              <a:ea typeface="ＭＳ Ｐゴシック" charset="0"/>
              <a:cs typeface="+mn-cs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b="1" dirty="0">
                <a:solidFill>
                  <a:srgbClr val="00B050"/>
                </a:solidFill>
                <a:ea typeface="ＭＳ Ｐゴシック" charset="0"/>
                <a:cs typeface="+mn-cs"/>
              </a:rPr>
              <a:t>H</a:t>
            </a:r>
            <a:r>
              <a:rPr lang="en-US" sz="2000" b="1" dirty="0">
                <a:ea typeface="ＭＳ Ｐゴシック" charset="0"/>
                <a:cs typeface="+mn-cs"/>
              </a:rPr>
              <a:t>							</a:t>
            </a:r>
            <a:r>
              <a:rPr lang="en-US" sz="2000" b="1" dirty="0">
                <a:ea typeface="ＭＳ Ｐゴシック" charset="0"/>
              </a:rPr>
              <a:t>overall aggregate </a:t>
            </a:r>
            <a:r>
              <a:rPr lang="en-US" sz="2000" b="1" dirty="0">
                <a:ea typeface="ＭＳ Ｐゴシック" charset="0"/>
                <a:cs typeface="+mn-cs"/>
              </a:rPr>
              <a:t>							wealth in the long term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>
                <a:ea typeface="ＭＳ Ｐゴシック" charset="0"/>
                <a:cs typeface="+mn-cs"/>
              </a:rPr>
              <a:t>				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+mn-cs"/>
              </a:rPr>
              <a:t>					    Time</a:t>
            </a:r>
            <a:endParaRPr lang="en-US" b="1" dirty="0">
              <a:solidFill>
                <a:srgbClr val="FF0000"/>
              </a:solidFill>
              <a:ea typeface="ＭＳ Ｐゴシック" charset="0"/>
              <a:cs typeface="+mn-cs"/>
            </a:endParaRPr>
          </a:p>
        </p:txBody>
      </p:sp>
      <p:sp>
        <p:nvSpPr>
          <p:cNvPr id="13316" name="Line 6">
            <a:extLst>
              <a:ext uri="{FF2B5EF4-FFF2-40B4-BE49-F238E27FC236}">
                <a16:creationId xmlns:a16="http://schemas.microsoft.com/office/drawing/2014/main" id="{40BF122A-342D-4CBF-BAED-4F9064B151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036" y="1417638"/>
            <a:ext cx="8229600" cy="441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5604" name="Freeform 9">
            <a:extLst>
              <a:ext uri="{FF2B5EF4-FFF2-40B4-BE49-F238E27FC236}">
                <a16:creationId xmlns:a16="http://schemas.microsoft.com/office/drawing/2014/main" id="{9E98115C-533C-4272-A93C-86D866933252}"/>
              </a:ext>
            </a:extLst>
          </p:cNvPr>
          <p:cNvSpPr>
            <a:spLocks/>
          </p:cNvSpPr>
          <p:nvPr/>
        </p:nvSpPr>
        <p:spPr bwMode="auto">
          <a:xfrm>
            <a:off x="672318" y="1020762"/>
            <a:ext cx="8153400" cy="5029200"/>
          </a:xfrm>
          <a:custGeom>
            <a:avLst/>
            <a:gdLst>
              <a:gd name="T0" fmla="*/ 0 w 5136"/>
              <a:gd name="T1" fmla="*/ 2147483647 h 3168"/>
              <a:gd name="T2" fmla="*/ 2147483647 w 5136"/>
              <a:gd name="T3" fmla="*/ 2147483647 h 3168"/>
              <a:gd name="T4" fmla="*/ 2147483647 w 5136"/>
              <a:gd name="T5" fmla="*/ 2147483647 h 3168"/>
              <a:gd name="T6" fmla="*/ 2147483647 w 5136"/>
              <a:gd name="T7" fmla="*/ 2147483647 h 3168"/>
              <a:gd name="T8" fmla="*/ 2147483647 w 5136"/>
              <a:gd name="T9" fmla="*/ 2147483647 h 3168"/>
              <a:gd name="T10" fmla="*/ 2147483647 w 5136"/>
              <a:gd name="T11" fmla="*/ 2147483647 h 3168"/>
              <a:gd name="T12" fmla="*/ 2147483647 w 5136"/>
              <a:gd name="T13" fmla="*/ 2147483647 h 3168"/>
              <a:gd name="T14" fmla="*/ 2147483647 w 5136"/>
              <a:gd name="T15" fmla="*/ 2147483647 h 3168"/>
              <a:gd name="T16" fmla="*/ 2147483647 w 5136"/>
              <a:gd name="T17" fmla="*/ 2147483647 h 3168"/>
              <a:gd name="T18" fmla="*/ 2147483647 w 5136"/>
              <a:gd name="T19" fmla="*/ 2147483647 h 3168"/>
              <a:gd name="T20" fmla="*/ 2147483647 w 5136"/>
              <a:gd name="T21" fmla="*/ 2147483647 h 3168"/>
              <a:gd name="T22" fmla="*/ 2147483647 w 5136"/>
              <a:gd name="T23" fmla="*/ 0 h 31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136" h="3168">
                <a:moveTo>
                  <a:pt x="0" y="3168"/>
                </a:moveTo>
                <a:cubicBezTo>
                  <a:pt x="108" y="2684"/>
                  <a:pt x="216" y="2200"/>
                  <a:pt x="384" y="2160"/>
                </a:cubicBezTo>
                <a:cubicBezTo>
                  <a:pt x="552" y="2120"/>
                  <a:pt x="808" y="2992"/>
                  <a:pt x="1008" y="2928"/>
                </a:cubicBezTo>
                <a:cubicBezTo>
                  <a:pt x="1208" y="2864"/>
                  <a:pt x="1392" y="1872"/>
                  <a:pt x="1584" y="1776"/>
                </a:cubicBezTo>
                <a:cubicBezTo>
                  <a:pt x="1776" y="1680"/>
                  <a:pt x="1992" y="2472"/>
                  <a:pt x="2160" y="2352"/>
                </a:cubicBezTo>
                <a:cubicBezTo>
                  <a:pt x="2328" y="2232"/>
                  <a:pt x="2408" y="1184"/>
                  <a:pt x="2592" y="1056"/>
                </a:cubicBezTo>
                <a:cubicBezTo>
                  <a:pt x="2776" y="928"/>
                  <a:pt x="3088" y="1672"/>
                  <a:pt x="3264" y="1584"/>
                </a:cubicBezTo>
                <a:cubicBezTo>
                  <a:pt x="3440" y="1496"/>
                  <a:pt x="3456" y="616"/>
                  <a:pt x="3648" y="528"/>
                </a:cubicBezTo>
                <a:cubicBezTo>
                  <a:pt x="3840" y="440"/>
                  <a:pt x="4208" y="1064"/>
                  <a:pt x="4416" y="1056"/>
                </a:cubicBezTo>
                <a:cubicBezTo>
                  <a:pt x="4624" y="1048"/>
                  <a:pt x="4784" y="640"/>
                  <a:pt x="4896" y="480"/>
                </a:cubicBezTo>
                <a:cubicBezTo>
                  <a:pt x="5008" y="320"/>
                  <a:pt x="5048" y="176"/>
                  <a:pt x="5088" y="96"/>
                </a:cubicBezTo>
                <a:cubicBezTo>
                  <a:pt x="5128" y="16"/>
                  <a:pt x="5132" y="8"/>
                  <a:pt x="5136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3F2FA7-D37D-445C-AE82-F1B02A424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8FE6E89-737B-49F0-B706-2FA6879D91A9}"/>
              </a:ext>
            </a:extLst>
          </p:cNvPr>
          <p:cNvCxnSpPr/>
          <p:nvPr/>
        </p:nvCxnSpPr>
        <p:spPr bwMode="auto">
          <a:xfrm>
            <a:off x="685800" y="6583362"/>
            <a:ext cx="7772400" cy="0"/>
          </a:xfrm>
          <a:prstGeom prst="straightConnector1">
            <a:avLst/>
          </a:prstGeom>
          <a:solidFill>
            <a:schemeClr val="accent1"/>
          </a:solidFill>
          <a:ln w="76200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B468F96-4A71-4B4D-9EB0-30750591DCB4}"/>
              </a:ext>
            </a:extLst>
          </p:cNvPr>
          <p:cNvCxnSpPr/>
          <p:nvPr/>
        </p:nvCxnSpPr>
        <p:spPr bwMode="auto">
          <a:xfrm flipV="1">
            <a:off x="685800" y="457200"/>
            <a:ext cx="0" cy="6126162"/>
          </a:xfrm>
          <a:prstGeom prst="straightConnector1">
            <a:avLst/>
          </a:prstGeom>
          <a:solidFill>
            <a:schemeClr val="accent1"/>
          </a:solidFill>
          <a:ln w="76200" cap="sq" cmpd="sng" algn="ctr">
            <a:solidFill>
              <a:srgbClr val="00B05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BAE507A-F84C-407A-AC6B-4EF5159CE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But, what if….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AD4D184-BC74-411F-B62D-A9C00A50D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>
                <a:ea typeface="ＭＳ Ｐゴシック" charset="0"/>
                <a:cs typeface="+mn-cs"/>
              </a:rPr>
              <a:t>Non-self-regulating</a:t>
            </a:r>
          </a:p>
        </p:txBody>
      </p:sp>
      <p:sp>
        <p:nvSpPr>
          <p:cNvPr id="14340" name="Line 4">
            <a:extLst>
              <a:ext uri="{FF2B5EF4-FFF2-40B4-BE49-F238E27FC236}">
                <a16:creationId xmlns:a16="http://schemas.microsoft.com/office/drawing/2014/main" id="{D9F7E239-12D5-4B33-8415-AF7D06019B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1600200"/>
            <a:ext cx="8305800" cy="441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6628" name="Freeform 5">
            <a:extLst>
              <a:ext uri="{FF2B5EF4-FFF2-40B4-BE49-F238E27FC236}">
                <a16:creationId xmlns:a16="http://schemas.microsoft.com/office/drawing/2014/main" id="{CBB548B1-A5BC-42DA-8E99-617A80CA08BF}"/>
              </a:ext>
            </a:extLst>
          </p:cNvPr>
          <p:cNvSpPr>
            <a:spLocks/>
          </p:cNvSpPr>
          <p:nvPr/>
        </p:nvSpPr>
        <p:spPr bwMode="auto">
          <a:xfrm>
            <a:off x="685800" y="2082800"/>
            <a:ext cx="6629400" cy="4775200"/>
          </a:xfrm>
          <a:custGeom>
            <a:avLst/>
            <a:gdLst>
              <a:gd name="T0" fmla="*/ 0 w 4176"/>
              <a:gd name="T1" fmla="*/ 2147483647 h 3008"/>
              <a:gd name="T2" fmla="*/ 2147483647 w 4176"/>
              <a:gd name="T3" fmla="*/ 2147483647 h 3008"/>
              <a:gd name="T4" fmla="*/ 2147483647 w 4176"/>
              <a:gd name="T5" fmla="*/ 2147483647 h 3008"/>
              <a:gd name="T6" fmla="*/ 2147483647 w 4176"/>
              <a:gd name="T7" fmla="*/ 2147483647 h 3008"/>
              <a:gd name="T8" fmla="*/ 2147483647 w 4176"/>
              <a:gd name="T9" fmla="*/ 2147483647 h 3008"/>
              <a:gd name="T10" fmla="*/ 2147483647 w 4176"/>
              <a:gd name="T11" fmla="*/ 2147483647 h 3008"/>
              <a:gd name="T12" fmla="*/ 2147483647 w 4176"/>
              <a:gd name="T13" fmla="*/ 2147483647 h 3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76" h="3008">
                <a:moveTo>
                  <a:pt x="0" y="2528"/>
                </a:moveTo>
                <a:cubicBezTo>
                  <a:pt x="96" y="2044"/>
                  <a:pt x="192" y="1560"/>
                  <a:pt x="384" y="1520"/>
                </a:cubicBezTo>
                <a:cubicBezTo>
                  <a:pt x="576" y="1480"/>
                  <a:pt x="944" y="2400"/>
                  <a:pt x="1152" y="2288"/>
                </a:cubicBezTo>
                <a:cubicBezTo>
                  <a:pt x="1360" y="2176"/>
                  <a:pt x="1408" y="952"/>
                  <a:pt x="1632" y="848"/>
                </a:cubicBezTo>
                <a:cubicBezTo>
                  <a:pt x="1856" y="744"/>
                  <a:pt x="2264" y="1768"/>
                  <a:pt x="2496" y="1664"/>
                </a:cubicBezTo>
                <a:cubicBezTo>
                  <a:pt x="2728" y="1560"/>
                  <a:pt x="2744" y="0"/>
                  <a:pt x="3024" y="224"/>
                </a:cubicBezTo>
                <a:cubicBezTo>
                  <a:pt x="3304" y="448"/>
                  <a:pt x="3740" y="1728"/>
                  <a:pt x="4176" y="3008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864C1FF-1322-4B1B-BDA1-B7A48A10184E}"/>
              </a:ext>
            </a:extLst>
          </p:cNvPr>
          <p:cNvCxnSpPr>
            <a:cxnSpLocks/>
          </p:cNvCxnSpPr>
          <p:nvPr/>
        </p:nvCxnSpPr>
        <p:spPr bwMode="auto">
          <a:xfrm>
            <a:off x="457200" y="6248400"/>
            <a:ext cx="8229600" cy="0"/>
          </a:xfrm>
          <a:prstGeom prst="straightConnector1">
            <a:avLst/>
          </a:prstGeom>
          <a:solidFill>
            <a:schemeClr val="accent1"/>
          </a:solidFill>
          <a:ln w="76200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6278F1-2A45-44B0-B6D6-66AA842999D9}"/>
              </a:ext>
            </a:extLst>
          </p:cNvPr>
          <p:cNvCxnSpPr>
            <a:endCxn id="14338" idx="1"/>
          </p:cNvCxnSpPr>
          <p:nvPr/>
        </p:nvCxnSpPr>
        <p:spPr bwMode="auto">
          <a:xfrm flipV="1">
            <a:off x="457200" y="846138"/>
            <a:ext cx="0" cy="5402262"/>
          </a:xfrm>
          <a:prstGeom prst="straightConnector1">
            <a:avLst/>
          </a:prstGeom>
          <a:solidFill>
            <a:schemeClr val="accent1"/>
          </a:solidFill>
          <a:ln w="76200" cap="sq" cmpd="sng" algn="ctr">
            <a:solidFill>
              <a:srgbClr val="00B05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ADAF2B-2A7C-4812-B700-B824149EA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6696C24-CB01-4CF3-A82C-9F611F72A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a typeface="ＭＳ Ｐゴシック" charset="0"/>
                <a:cs typeface="+mj-cs"/>
              </a:rPr>
              <a:t>Government job?</a:t>
            </a:r>
            <a:endParaRPr lang="en-US" b="1" dirty="0">
              <a:ea typeface="ＭＳ Ｐゴシック" charset="0"/>
              <a:cs typeface="+mj-cs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44DB102-EC50-429A-AE53-80254E148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en-US" b="1">
              <a:solidFill>
                <a:srgbClr val="FF0000"/>
              </a:solidFill>
              <a:ea typeface="ＭＳ Ｐゴシック" charset="0"/>
              <a:cs typeface="+mn-cs"/>
            </a:endParaRP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17C447E0-8A0A-4CCD-B40C-C82FBBBEFD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1600200"/>
            <a:ext cx="8305800" cy="441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2" name="Freeform 5">
            <a:extLst>
              <a:ext uri="{FF2B5EF4-FFF2-40B4-BE49-F238E27FC236}">
                <a16:creationId xmlns:a16="http://schemas.microsoft.com/office/drawing/2014/main" id="{B5B117DC-DA75-48AE-9609-713921D8EB22}"/>
              </a:ext>
            </a:extLst>
          </p:cNvPr>
          <p:cNvSpPr>
            <a:spLocks/>
          </p:cNvSpPr>
          <p:nvPr/>
        </p:nvSpPr>
        <p:spPr bwMode="auto">
          <a:xfrm>
            <a:off x="685800" y="2082800"/>
            <a:ext cx="6629400" cy="4775200"/>
          </a:xfrm>
          <a:custGeom>
            <a:avLst/>
            <a:gdLst>
              <a:gd name="T0" fmla="*/ 0 w 4176"/>
              <a:gd name="T1" fmla="*/ 2147483647 h 3008"/>
              <a:gd name="T2" fmla="*/ 2147483647 w 4176"/>
              <a:gd name="T3" fmla="*/ 2147483647 h 3008"/>
              <a:gd name="T4" fmla="*/ 2147483647 w 4176"/>
              <a:gd name="T5" fmla="*/ 2147483647 h 3008"/>
              <a:gd name="T6" fmla="*/ 2147483647 w 4176"/>
              <a:gd name="T7" fmla="*/ 2147483647 h 3008"/>
              <a:gd name="T8" fmla="*/ 2147483647 w 4176"/>
              <a:gd name="T9" fmla="*/ 2147483647 h 3008"/>
              <a:gd name="T10" fmla="*/ 2147483647 w 4176"/>
              <a:gd name="T11" fmla="*/ 2147483647 h 3008"/>
              <a:gd name="T12" fmla="*/ 2147483647 w 4176"/>
              <a:gd name="T13" fmla="*/ 2147483647 h 3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76" h="3008">
                <a:moveTo>
                  <a:pt x="0" y="2528"/>
                </a:moveTo>
                <a:cubicBezTo>
                  <a:pt x="96" y="2044"/>
                  <a:pt x="192" y="1560"/>
                  <a:pt x="384" y="1520"/>
                </a:cubicBezTo>
                <a:cubicBezTo>
                  <a:pt x="576" y="1480"/>
                  <a:pt x="944" y="2400"/>
                  <a:pt x="1152" y="2288"/>
                </a:cubicBezTo>
                <a:cubicBezTo>
                  <a:pt x="1360" y="2176"/>
                  <a:pt x="1408" y="952"/>
                  <a:pt x="1632" y="848"/>
                </a:cubicBezTo>
                <a:cubicBezTo>
                  <a:pt x="1856" y="744"/>
                  <a:pt x="2264" y="1768"/>
                  <a:pt x="2496" y="1664"/>
                </a:cubicBezTo>
                <a:cubicBezTo>
                  <a:pt x="2728" y="1560"/>
                  <a:pt x="2744" y="0"/>
                  <a:pt x="3024" y="224"/>
                </a:cubicBezTo>
                <a:cubicBezTo>
                  <a:pt x="3304" y="448"/>
                  <a:pt x="3740" y="1728"/>
                  <a:pt x="4176" y="3008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1F319B-2D57-45FE-B3A6-14AFE3B19727}"/>
              </a:ext>
            </a:extLst>
          </p:cNvPr>
          <p:cNvCxnSpPr/>
          <p:nvPr/>
        </p:nvCxnSpPr>
        <p:spPr>
          <a:xfrm flipV="1">
            <a:off x="4114800" y="4724400"/>
            <a:ext cx="2362200" cy="990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D9D4D02C-315D-4D9E-A31B-4EB08DE8CA3D}"/>
              </a:ext>
            </a:extLst>
          </p:cNvPr>
          <p:cNvSpPr/>
          <p:nvPr/>
        </p:nvSpPr>
        <p:spPr>
          <a:xfrm>
            <a:off x="6580188" y="3435350"/>
            <a:ext cx="1233487" cy="1247775"/>
          </a:xfrm>
          <a:custGeom>
            <a:avLst/>
            <a:gdLst>
              <a:gd name="connsiteX0" fmla="*/ 0 w 1233055"/>
              <a:gd name="connsiteY0" fmla="*/ 1246909 h 1246909"/>
              <a:gd name="connsiteX1" fmla="*/ 290946 w 1233055"/>
              <a:gd name="connsiteY1" fmla="*/ 1233055 h 1246909"/>
              <a:gd name="connsiteX2" fmla="*/ 387927 w 1233055"/>
              <a:gd name="connsiteY2" fmla="*/ 1205346 h 1246909"/>
              <a:gd name="connsiteX3" fmla="*/ 471055 w 1233055"/>
              <a:gd name="connsiteY3" fmla="*/ 1163782 h 1246909"/>
              <a:gd name="connsiteX4" fmla="*/ 526473 w 1233055"/>
              <a:gd name="connsiteY4" fmla="*/ 1122218 h 1246909"/>
              <a:gd name="connsiteX5" fmla="*/ 609600 w 1233055"/>
              <a:gd name="connsiteY5" fmla="*/ 1066800 h 1246909"/>
              <a:gd name="connsiteX6" fmla="*/ 720436 w 1233055"/>
              <a:gd name="connsiteY6" fmla="*/ 983673 h 1246909"/>
              <a:gd name="connsiteX7" fmla="*/ 748146 w 1233055"/>
              <a:gd name="connsiteY7" fmla="*/ 942109 h 1246909"/>
              <a:gd name="connsiteX8" fmla="*/ 886691 w 1233055"/>
              <a:gd name="connsiteY8" fmla="*/ 845128 h 1246909"/>
              <a:gd name="connsiteX9" fmla="*/ 942109 w 1233055"/>
              <a:gd name="connsiteY9" fmla="*/ 762000 h 1246909"/>
              <a:gd name="connsiteX10" fmla="*/ 1039091 w 1233055"/>
              <a:gd name="connsiteY10" fmla="*/ 637309 h 1246909"/>
              <a:gd name="connsiteX11" fmla="*/ 1080655 w 1233055"/>
              <a:gd name="connsiteY11" fmla="*/ 581891 h 1246909"/>
              <a:gd name="connsiteX12" fmla="*/ 1094509 w 1233055"/>
              <a:gd name="connsiteY12" fmla="*/ 512618 h 1246909"/>
              <a:gd name="connsiteX13" fmla="*/ 1149927 w 1233055"/>
              <a:gd name="connsiteY13" fmla="*/ 429491 h 1246909"/>
              <a:gd name="connsiteX14" fmla="*/ 1163782 w 1233055"/>
              <a:gd name="connsiteY14" fmla="*/ 304800 h 1246909"/>
              <a:gd name="connsiteX15" fmla="*/ 1177636 w 1233055"/>
              <a:gd name="connsiteY15" fmla="*/ 263237 h 1246909"/>
              <a:gd name="connsiteX16" fmla="*/ 1191491 w 1233055"/>
              <a:gd name="connsiteY16" fmla="*/ 180109 h 1246909"/>
              <a:gd name="connsiteX17" fmla="*/ 1205346 w 1233055"/>
              <a:gd name="connsiteY17" fmla="*/ 124691 h 1246909"/>
              <a:gd name="connsiteX18" fmla="*/ 1233055 w 1233055"/>
              <a:gd name="connsiteY18" fmla="*/ 0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33055" h="1246909">
                <a:moveTo>
                  <a:pt x="0" y="1246909"/>
                </a:moveTo>
                <a:cubicBezTo>
                  <a:pt x="96982" y="1242291"/>
                  <a:pt x="194407" y="1243398"/>
                  <a:pt x="290946" y="1233055"/>
                </a:cubicBezTo>
                <a:cubicBezTo>
                  <a:pt x="324375" y="1229473"/>
                  <a:pt x="356711" y="1217832"/>
                  <a:pt x="387927" y="1205346"/>
                </a:cubicBezTo>
                <a:cubicBezTo>
                  <a:pt x="656523" y="1097907"/>
                  <a:pt x="225230" y="1245726"/>
                  <a:pt x="471055" y="1163782"/>
                </a:cubicBezTo>
                <a:cubicBezTo>
                  <a:pt x="489528" y="1149927"/>
                  <a:pt x="507556" y="1135460"/>
                  <a:pt x="526473" y="1122218"/>
                </a:cubicBezTo>
                <a:cubicBezTo>
                  <a:pt x="553755" y="1103120"/>
                  <a:pt x="582958" y="1086781"/>
                  <a:pt x="609600" y="1066800"/>
                </a:cubicBezTo>
                <a:cubicBezTo>
                  <a:pt x="646545" y="1039091"/>
                  <a:pt x="694819" y="1022098"/>
                  <a:pt x="720436" y="983673"/>
                </a:cubicBezTo>
                <a:cubicBezTo>
                  <a:pt x="729673" y="969818"/>
                  <a:pt x="735503" y="952946"/>
                  <a:pt x="748146" y="942109"/>
                </a:cubicBezTo>
                <a:cubicBezTo>
                  <a:pt x="837851" y="865219"/>
                  <a:pt x="801798" y="939454"/>
                  <a:pt x="886691" y="845128"/>
                </a:cubicBezTo>
                <a:cubicBezTo>
                  <a:pt x="908969" y="820375"/>
                  <a:pt x="922415" y="788855"/>
                  <a:pt x="942109" y="762000"/>
                </a:cubicBezTo>
                <a:cubicBezTo>
                  <a:pt x="973247" y="719538"/>
                  <a:pt x="1006986" y="679045"/>
                  <a:pt x="1039091" y="637309"/>
                </a:cubicBezTo>
                <a:cubicBezTo>
                  <a:pt x="1053170" y="619007"/>
                  <a:pt x="1080655" y="581891"/>
                  <a:pt x="1080655" y="581891"/>
                </a:cubicBezTo>
                <a:cubicBezTo>
                  <a:pt x="1085273" y="558800"/>
                  <a:pt x="1084765" y="534056"/>
                  <a:pt x="1094509" y="512618"/>
                </a:cubicBezTo>
                <a:cubicBezTo>
                  <a:pt x="1108289" y="482301"/>
                  <a:pt x="1139396" y="461084"/>
                  <a:pt x="1149927" y="429491"/>
                </a:cubicBezTo>
                <a:cubicBezTo>
                  <a:pt x="1163152" y="389818"/>
                  <a:pt x="1156907" y="346050"/>
                  <a:pt x="1163782" y="304800"/>
                </a:cubicBezTo>
                <a:cubicBezTo>
                  <a:pt x="1166183" y="290395"/>
                  <a:pt x="1174468" y="277493"/>
                  <a:pt x="1177636" y="263237"/>
                </a:cubicBezTo>
                <a:cubicBezTo>
                  <a:pt x="1183730" y="235814"/>
                  <a:pt x="1185982" y="207655"/>
                  <a:pt x="1191491" y="180109"/>
                </a:cubicBezTo>
                <a:cubicBezTo>
                  <a:pt x="1195225" y="161438"/>
                  <a:pt x="1200728" y="143164"/>
                  <a:pt x="1205346" y="124691"/>
                </a:cubicBezTo>
                <a:cubicBezTo>
                  <a:pt x="1220010" y="7374"/>
                  <a:pt x="1192872" y="40183"/>
                  <a:pt x="123305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1EDE87-2006-4D16-9CDC-F9953F17C35D}"/>
              </a:ext>
            </a:extLst>
          </p:cNvPr>
          <p:cNvCxnSpPr>
            <a:stCxn id="5" idx="18"/>
          </p:cNvCxnSpPr>
          <p:nvPr/>
        </p:nvCxnSpPr>
        <p:spPr>
          <a:xfrm flipV="1">
            <a:off x="7813675" y="2971800"/>
            <a:ext cx="0" cy="4635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6ED60D-A603-4A77-8EDC-8F246152E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8942D45-5ED1-4B8A-B9DF-64A38500D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ea typeface="ＭＳ Ｐゴシック" charset="0"/>
                <a:cs typeface="+mj-cs"/>
              </a:rPr>
              <a:t>John Maynard </a:t>
            </a:r>
            <a:r>
              <a:rPr lang="en-US" sz="4000" b="1">
                <a:ea typeface="ＭＳ Ｐゴシック" charset="0"/>
                <a:cs typeface="+mj-cs"/>
                <a:hlinkClick r:id="rId4"/>
              </a:rPr>
              <a:t>Keynes</a:t>
            </a:r>
            <a:r>
              <a:rPr lang="en-US" sz="4000" b="1">
                <a:ea typeface="ＭＳ Ｐゴシック" charset="0"/>
                <a:cs typeface="+mj-cs"/>
              </a:rPr>
              <a:t>: </a:t>
            </a:r>
            <a:br>
              <a:rPr lang="en-US" sz="4000" b="1">
                <a:ea typeface="ＭＳ Ｐゴシック" charset="0"/>
                <a:cs typeface="+mj-cs"/>
              </a:rPr>
            </a:br>
            <a:r>
              <a:rPr lang="en-US" sz="4000" b="1">
                <a:ea typeface="ＭＳ Ｐゴシック" charset="0"/>
                <a:cs typeface="+mj-cs"/>
              </a:rPr>
              <a:t>Modern Liberalism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20F158A-745C-4FA1-A4A7-58E751C88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pic>
        <p:nvPicPr>
          <p:cNvPr id="23556" name="Picture 7" descr="Dec">
            <a:extLst>
              <a:ext uri="{FF2B5EF4-FFF2-40B4-BE49-F238E27FC236}">
                <a16:creationId xmlns:a16="http://schemas.microsoft.com/office/drawing/2014/main" id="{5C8A5557-0FB2-408C-B055-071C3E0A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810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C7FCF-1D0A-4A16-8B9F-AED793DE5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80417"/>
            <a:ext cx="3048000" cy="42672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30CA88-807C-4A49-AAD3-8D5561E99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5320FE4-8C22-49E4-A0CA-796ABDA79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/>
              <a:t>FDR’s New Deal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8A64B87-478A-47D8-905B-1344C2315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n-cs"/>
              </a:rPr>
              <a:t>FDR Inaugural Speech </a:t>
            </a:r>
            <a:r>
              <a:rPr lang="en-US" b="1" dirty="0">
                <a:ea typeface="ＭＳ Ｐゴシック" charset="0"/>
                <a:cs typeface="+mn-cs"/>
                <a:hlinkClick r:id="rId4"/>
              </a:rPr>
              <a:t>(text)</a:t>
            </a:r>
            <a:r>
              <a:rPr lang="en-US" b="1" dirty="0">
                <a:ea typeface="ＭＳ Ｐゴシック" charset="0"/>
                <a:cs typeface="+mn-cs"/>
              </a:rPr>
              <a:t> (</a:t>
            </a:r>
            <a:r>
              <a:rPr lang="en-US" b="1" dirty="0">
                <a:ea typeface="ＭＳ Ｐゴシック" charset="0"/>
                <a:cs typeface="+mn-cs"/>
                <a:hlinkClick r:id="rId5"/>
              </a:rPr>
              <a:t>audio</a:t>
            </a:r>
            <a:r>
              <a:rPr lang="en-US" b="1" dirty="0">
                <a:ea typeface="ＭＳ Ｐゴシック" charset="0"/>
                <a:cs typeface="+mn-cs"/>
              </a:rPr>
              <a:t> of oath of office and inaugural speech)</a:t>
            </a:r>
          </a:p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n-cs"/>
                <a:hlinkClick r:id="rId6"/>
              </a:rPr>
              <a:t>Fireside Chats</a:t>
            </a:r>
            <a:endParaRPr lang="en-US" b="1" dirty="0">
              <a:ea typeface="ＭＳ Ｐゴシック" charset="0"/>
              <a:cs typeface="+mn-cs"/>
            </a:endParaRPr>
          </a:p>
        </p:txBody>
      </p:sp>
      <p:pic>
        <p:nvPicPr>
          <p:cNvPr id="28675" name="Picture 4" descr="picture of FDR ready for radio broadcast">
            <a:extLst>
              <a:ext uri="{FF2B5EF4-FFF2-40B4-BE49-F238E27FC236}">
                <a16:creationId xmlns:a16="http://schemas.microsoft.com/office/drawing/2014/main" id="{CC2DF921-1804-48D4-986D-0B2904966FFF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819400"/>
            <a:ext cx="4953000" cy="364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010632-D51F-401B-954C-784C38404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973D-D617-40D9-B6D6-970C59DC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6F558-5E7F-4963-8500-BF7F51197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END</a:t>
            </a:r>
          </a:p>
          <a:p>
            <a:pPr marL="0" indent="0" algn="ctr">
              <a:buNone/>
            </a:pPr>
            <a:r>
              <a:rPr lang="en-US" sz="4000" b="1" dirty="0"/>
              <a:t>FDR Slide Show 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D4FB5-E738-4F73-A6B3-855DCA099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40074"/>
            <a:ext cx="3352800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EF874-1CD7-4BF9-90B6-F8385E0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667000"/>
            <a:ext cx="4724400" cy="345447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919C1D-AC7B-46D6-8F48-A5899FA26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9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AF0428E-870C-4A8C-91C1-1E5AF99DB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j-cs"/>
              </a:rPr>
              <a:t>Modern Presidency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EB7F330-FF62-4B9C-BB2C-BC0D23093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n-cs"/>
              </a:rPr>
              <a:t>Pre-Modern 1789-1932</a:t>
            </a:r>
          </a:p>
          <a:p>
            <a:pPr eaLnBrk="1" hangingPunct="1">
              <a:defRPr/>
            </a:pPr>
            <a:endParaRPr lang="en-US" b="1" dirty="0"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n-cs"/>
              </a:rPr>
              <a:t>Modern 1933-present (or 1990s)</a:t>
            </a:r>
          </a:p>
          <a:p>
            <a:pPr eaLnBrk="1" hangingPunct="1">
              <a:defRPr/>
            </a:pPr>
            <a:r>
              <a:rPr lang="en-US" b="1" dirty="0">
                <a:ea typeface="ＭＳ Ｐゴシック" charset="0"/>
                <a:cs typeface="+mn-cs"/>
              </a:rPr>
              <a:t>2</a:t>
            </a:r>
            <a:r>
              <a:rPr lang="en-US" b="1" baseline="30000" dirty="0">
                <a:ea typeface="ＭＳ Ｐゴシック" charset="0"/>
                <a:cs typeface="+mn-cs"/>
              </a:rPr>
              <a:t>nd</a:t>
            </a:r>
            <a:r>
              <a:rPr lang="en-US" b="1" dirty="0">
                <a:ea typeface="ＭＳ Ｐゴシック" charset="0"/>
                <a:cs typeface="+mn-cs"/>
              </a:rPr>
              <a:t> American republic?</a:t>
            </a:r>
          </a:p>
          <a:p>
            <a:pPr lvl="1" eaLnBrk="1" hangingPunct="1">
              <a:defRPr/>
            </a:pPr>
            <a:r>
              <a:rPr lang="en-US" b="1" dirty="0">
                <a:ea typeface="ＭＳ Ｐゴシック" charset="0"/>
              </a:rPr>
              <a:t>Theodore </a:t>
            </a:r>
            <a:r>
              <a:rPr lang="en-US" b="1" dirty="0" err="1">
                <a:ea typeface="ＭＳ Ｐゴシック" charset="0"/>
              </a:rPr>
              <a:t>Lowi</a:t>
            </a:r>
            <a:r>
              <a:rPr lang="en-US" b="1" dirty="0">
                <a:ea typeface="ＭＳ Ｐゴシック" charset="0"/>
              </a:rPr>
              <a:t>, </a:t>
            </a:r>
            <a:r>
              <a:rPr lang="en-US" b="1" i="1" dirty="0">
                <a:ea typeface="ＭＳ Ｐゴシック" charset="0"/>
              </a:rPr>
              <a:t>The Personal Presidency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936B8D-9000-4BC5-8BED-2454DDBD9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D2D5-F3CE-4F2D-AA86-BB764B5A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</a:rPr>
              <a:t>Why the Modern Presidency?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15F8-23F7-49E5-A07E-5916418A0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>
                <a:ea typeface="ＭＳ Ｐゴシック" charset="0"/>
              </a:rPr>
              <a:t>Crisis</a:t>
            </a:r>
          </a:p>
          <a:p>
            <a:pPr>
              <a:defRPr/>
            </a:pPr>
            <a:r>
              <a:rPr lang="en-US" b="1" dirty="0">
                <a:ea typeface="ＭＳ Ｐゴシック" charset="0"/>
              </a:rPr>
              <a:t>The Depression</a:t>
            </a:r>
          </a:p>
          <a:p>
            <a:pPr>
              <a:defRPr/>
            </a:pPr>
            <a:r>
              <a:rPr lang="en-US" b="1" dirty="0">
                <a:ea typeface="ＭＳ Ｐゴシック" charset="0"/>
              </a:rPr>
              <a:t>WW II</a:t>
            </a:r>
          </a:p>
          <a:p>
            <a:pPr>
              <a:defRPr/>
            </a:pPr>
            <a:endParaRPr lang="en-US" b="1" dirty="0">
              <a:ea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>
                <a:ea typeface="ＭＳ Ｐゴシック" charset="0"/>
              </a:rPr>
              <a:t>Solution: Power to the Presidency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24CB26-0598-4E14-A613-F42093DD7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E0D7D-F7E7-4F34-BD1B-919F9165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Depression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062045-D9A4-41CA-ADED-F5B836AD8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0099" y="1600200"/>
            <a:ext cx="7023802" cy="45259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16BE55-9B8A-40E1-97D6-D40B4308E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C2EEE74-7247-482A-874B-5078A7DDA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75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ea typeface="ＭＳ Ｐゴシック" charset="0"/>
                <a:cs typeface="+mj-cs"/>
              </a:rPr>
              <a:t>Real GDP (per working age person)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C8EEF81-9892-43F8-84E2-BFB2EA213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400" b="1">
                <a:ea typeface="ＭＳ Ｐゴシック" charset="0"/>
                <a:cs typeface="+mn-cs"/>
              </a:rPr>
              <a:t>Timothy J. Kehoe Professor of Economics, University of Minnesota and Adviser, Federal Reserve Bank of Minneapolis, http://www.econ.umn.edu/~tkehoe/</a:t>
            </a:r>
            <a:endParaRPr lang="en-US" sz="500" b="1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400">
              <a:ea typeface="ＭＳ Ｐゴシック" charset="0"/>
              <a:cs typeface="+mn-cs"/>
            </a:endParaRPr>
          </a:p>
        </p:txBody>
      </p:sp>
      <p:pic>
        <p:nvPicPr>
          <p:cNvPr id="16387" name="Picture 5" descr="U.S. GDP">
            <a:extLst>
              <a:ext uri="{FF2B5EF4-FFF2-40B4-BE49-F238E27FC236}">
                <a16:creationId xmlns:a16="http://schemas.microsoft.com/office/drawing/2014/main" id="{DDEF7047-910F-4CE9-BE58-1674A796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88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AFA295-C0EA-430C-BB00-EF182C2C3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88447E4-86F1-4926-99D2-B88C053AD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ea typeface="ＭＳ Ｐゴシック" charset="0"/>
                <a:cs typeface="+mj-cs"/>
              </a:rPr>
              <a:t>GNP Per Capita </a:t>
            </a:r>
            <a:br>
              <a:rPr lang="en-US" sz="4000" b="1">
                <a:ea typeface="ＭＳ Ｐゴシック" charset="0"/>
                <a:cs typeface="+mj-cs"/>
              </a:rPr>
            </a:br>
            <a:r>
              <a:rPr lang="en-US" sz="4000" b="1">
                <a:ea typeface="ＭＳ Ｐゴシック" charset="0"/>
                <a:cs typeface="+mj-cs"/>
              </a:rPr>
              <a:t>(relative to 1889-1929 trend)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17013C0-7A37-432D-B9F7-2D1AB3D716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>
                <a:ea typeface="ＭＳ Ｐゴシック" charset="0"/>
                <a:cs typeface="+mn-cs"/>
              </a:rPr>
              <a:t>J. Bradford DeLong, </a:t>
            </a:r>
            <a:r>
              <a:rPr lang="en-US" sz="1800" i="1">
                <a:ea typeface="ＭＳ Ｐゴシック" charset="0"/>
                <a:cs typeface="+mn-cs"/>
              </a:rPr>
              <a:t>University of California at Berkeley and NBER</a:t>
            </a:r>
            <a:r>
              <a:rPr lang="en-US" sz="1800">
                <a:ea typeface="ＭＳ Ｐゴシック" charset="0"/>
                <a:cs typeface="+mn-cs"/>
              </a:rPr>
              <a:t> http://econ161.berkeley.edu/TCEH/Slouch_Crash14.html</a:t>
            </a:r>
          </a:p>
        </p:txBody>
      </p:sp>
      <p:pic>
        <p:nvPicPr>
          <p:cNvPr id="17411" name="Picture 5" descr="Image46">
            <a:extLst>
              <a:ext uri="{FF2B5EF4-FFF2-40B4-BE49-F238E27FC236}">
                <a16:creationId xmlns:a16="http://schemas.microsoft.com/office/drawing/2014/main" id="{D5FADC5A-3121-4DEB-87DA-2A6145E6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315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CFFA77-D203-4780-9005-90B40979A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BF38061-6BBB-4D9D-9971-68776D1BB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75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ea typeface="ＭＳ Ｐゴシック" charset="0"/>
                <a:cs typeface="+mj-cs"/>
              </a:rPr>
              <a:t>Stock Market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A03040D-A60C-466A-980F-FF56BBC1D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>
              <a:ea typeface="ＭＳ Ｐゴシック" charset="0"/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>
                <a:ea typeface="ＭＳ Ｐゴシック" charset="0"/>
                <a:cs typeface="+mn-cs"/>
              </a:rPr>
              <a:t>http://www.affordablehousinginstitute.org/blogs/us/Stock_market_crash_1929_small.jpg</a:t>
            </a:r>
          </a:p>
        </p:txBody>
      </p:sp>
      <p:pic>
        <p:nvPicPr>
          <p:cNvPr id="18435" name="Picture 5" descr="Stock_market_crash_1929_small">
            <a:extLst>
              <a:ext uri="{FF2B5EF4-FFF2-40B4-BE49-F238E27FC236}">
                <a16:creationId xmlns:a16="http://schemas.microsoft.com/office/drawing/2014/main" id="{8AADDE7E-1AB7-423C-9789-6D751380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6096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4B50CB-83DE-42B9-AC35-31EA43836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FB249CE-4F6D-42DC-809A-E44461E19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ea typeface="ＭＳ Ｐゴシック" charset="0"/>
                <a:cs typeface="+mj-cs"/>
              </a:rPr>
              <a:t>The Depression in the US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874C825-5209-4114-8846-12D58B143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pic>
        <p:nvPicPr>
          <p:cNvPr id="19459" name="Picture 5" descr="5086dc20">
            <a:extLst>
              <a:ext uri="{FF2B5EF4-FFF2-40B4-BE49-F238E27FC236}">
                <a16:creationId xmlns:a16="http://schemas.microsoft.com/office/drawing/2014/main" id="{210AB37B-839F-474E-B92C-A1692B5D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96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50ac25c0">
            <a:extLst>
              <a:ext uri="{FF2B5EF4-FFF2-40B4-BE49-F238E27FC236}">
                <a16:creationId xmlns:a16="http://schemas.microsoft.com/office/drawing/2014/main" id="{443A56A4-F12F-4CA3-B6B6-EAB29AEA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480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3F1F3F-17B6-4BA7-99A0-EA6403209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1806836-0545-4A8A-820B-0840298AE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/>
              <a:t>“Hoovervilles”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224C740-1267-465D-B189-1C3C123D4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pic>
        <p:nvPicPr>
          <p:cNvPr id="20483" name="Picture 5" descr="514c2650">
            <a:extLst>
              <a:ext uri="{FF2B5EF4-FFF2-40B4-BE49-F238E27FC236}">
                <a16:creationId xmlns:a16="http://schemas.microsoft.com/office/drawing/2014/main" id="{2BCD81B5-0A99-4E9A-AFBE-F7288C58F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T029195A">
            <a:extLst>
              <a:ext uri="{FF2B5EF4-FFF2-40B4-BE49-F238E27FC236}">
                <a16:creationId xmlns:a16="http://schemas.microsoft.com/office/drawing/2014/main" id="{9872A2DA-2EA7-4FA1-92A3-5B559DF46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43200"/>
            <a:ext cx="51054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23A3D2-0BF5-4EC8-82EE-F45B20BBA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413</Words>
  <Application>Microsoft Office PowerPoint</Application>
  <PresentationFormat>On-screen Show (4:3)</PresentationFormat>
  <Paragraphs>123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MS PGothic</vt:lpstr>
      <vt:lpstr>Calibri</vt:lpstr>
      <vt:lpstr>Verdana</vt:lpstr>
      <vt:lpstr>Wingdings</vt:lpstr>
      <vt:lpstr>Default Design</vt:lpstr>
      <vt:lpstr>FDR</vt:lpstr>
      <vt:lpstr>Modern Presidency</vt:lpstr>
      <vt:lpstr>Why the Modern Presidency?</vt:lpstr>
      <vt:lpstr>The Depression</vt:lpstr>
      <vt:lpstr>Real GDP (per working age person)</vt:lpstr>
      <vt:lpstr>GNP Per Capita  (relative to 1889-1929 trend)</vt:lpstr>
      <vt:lpstr>Stock Market</vt:lpstr>
      <vt:lpstr>The Depression in the US</vt:lpstr>
      <vt:lpstr>“Hoovervilles”</vt:lpstr>
      <vt:lpstr>Herbert Hoover, 1929-1933</vt:lpstr>
      <vt:lpstr>Governor Roosevelt of NY (with former Gov. Al Smith)</vt:lpstr>
      <vt:lpstr>Economic Theory</vt:lpstr>
      <vt:lpstr>Circulation</vt:lpstr>
      <vt:lpstr>Business Cycle</vt:lpstr>
      <vt:lpstr>But, what if….</vt:lpstr>
      <vt:lpstr>Government job?</vt:lpstr>
      <vt:lpstr>John Maynard Keynes:  Modern Liberalism</vt:lpstr>
      <vt:lpstr>FDR’s New Deal</vt:lpstr>
      <vt:lpstr>PowerPoint Presentation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Technology Services</dc:creator>
  <cp:lastModifiedBy>William Newmann</cp:lastModifiedBy>
  <cp:revision>51</cp:revision>
  <dcterms:created xsi:type="dcterms:W3CDTF">2008-02-04T14:24:41Z</dcterms:created>
  <dcterms:modified xsi:type="dcterms:W3CDTF">2020-06-15T18:57:02Z</dcterms:modified>
</cp:coreProperties>
</file>