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91" r:id="rId2"/>
    <p:sldId id="290" r:id="rId3"/>
    <p:sldId id="270" r:id="rId4"/>
    <p:sldId id="268" r:id="rId5"/>
    <p:sldId id="289" r:id="rId6"/>
    <p:sldId id="273" r:id="rId7"/>
    <p:sldId id="274" r:id="rId8"/>
    <p:sldId id="275" r:id="rId9"/>
    <p:sldId id="277" r:id="rId10"/>
    <p:sldId id="294" r:id="rId11"/>
    <p:sldId id="295" r:id="rId12"/>
    <p:sldId id="278" r:id="rId13"/>
    <p:sldId id="293" r:id="rId14"/>
    <p:sldId id="280" r:id="rId15"/>
    <p:sldId id="283" r:id="rId16"/>
    <p:sldId id="281" r:id="rId17"/>
    <p:sldId id="282" r:id="rId18"/>
    <p:sldId id="286" r:id="rId19"/>
    <p:sldId id="292" r:id="rId20"/>
    <p:sldId id="296" r:id="rId2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18" autoAdjust="0"/>
    <p:restoredTop sz="94660"/>
  </p:normalViewPr>
  <p:slideViewPr>
    <p:cSldViewPr>
      <p:cViewPr varScale="1">
        <p:scale>
          <a:sx n="88" d="100"/>
          <a:sy n="88" d="100"/>
        </p:scale>
        <p:origin x="1110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E16B5733-C87E-401D-BFA8-DE7B21CC23F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591EA5A9-EBB5-4FF8-AB15-C22AA649D6C4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38700FFF-4FCC-4E67-B2DD-6A9DC3279B46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7" name="Rectangle 5">
            <a:extLst>
              <a:ext uri="{FF2B5EF4-FFF2-40B4-BE49-F238E27FC236}">
                <a16:creationId xmlns:a16="http://schemas.microsoft.com/office/drawing/2014/main" id="{E44770F4-1823-4E53-9C16-731A4E22C6E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3558" name="Rectangle 6">
            <a:extLst>
              <a:ext uri="{FF2B5EF4-FFF2-40B4-BE49-F238E27FC236}">
                <a16:creationId xmlns:a16="http://schemas.microsoft.com/office/drawing/2014/main" id="{029CBD3E-262E-45DE-B5BF-674CF3848AF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9" name="Rectangle 7">
            <a:extLst>
              <a:ext uri="{FF2B5EF4-FFF2-40B4-BE49-F238E27FC236}">
                <a16:creationId xmlns:a16="http://schemas.microsoft.com/office/drawing/2014/main" id="{50CCF2D2-24FC-4FEF-ACFD-BBF4BFA31EA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DE1E0C18-3E59-4611-9D7A-9E50784E152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8FA3BEBE-44FD-4DD1-9FE0-A001B040C69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A249627-23C6-4558-AC6A-C17ABF514939}" type="slidenum">
              <a:rPr lang="en-US" altLang="en-US"/>
              <a:pPr>
                <a:spcBef>
                  <a:spcPct val="0"/>
                </a:spcBef>
              </a:pPr>
              <a:t>3</a:t>
            </a:fld>
            <a:endParaRPr lang="en-US" altLang="en-US"/>
          </a:p>
        </p:txBody>
      </p:sp>
      <p:sp>
        <p:nvSpPr>
          <p:cNvPr id="7171" name="Slide Image Placeholder 1">
            <a:extLst>
              <a:ext uri="{FF2B5EF4-FFF2-40B4-BE49-F238E27FC236}">
                <a16:creationId xmlns:a16="http://schemas.microsoft.com/office/drawing/2014/main" id="{171226E1-605D-45E9-89E0-9A1072E51B1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2" name="Notes Placeholder 2">
            <a:extLst>
              <a:ext uri="{FF2B5EF4-FFF2-40B4-BE49-F238E27FC236}">
                <a16:creationId xmlns:a16="http://schemas.microsoft.com/office/drawing/2014/main" id="{4D15776F-4765-4C69-A3BB-02EE8D2431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7173" name="Slide Number Placeholder 3">
            <a:extLst>
              <a:ext uri="{FF2B5EF4-FFF2-40B4-BE49-F238E27FC236}">
                <a16:creationId xmlns:a16="http://schemas.microsoft.com/office/drawing/2014/main" id="{0463BE83-AE57-4CF3-AF74-01680F568C9C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77503C5-167A-4517-8198-E4F990F0215E}" type="slidenum">
              <a:rPr lang="en-US" altLang="en-US"/>
              <a:pPr algn="r" eaLnBrk="1" hangingPunct="1">
                <a:spcBef>
                  <a:spcPct val="0"/>
                </a:spcBef>
              </a:pPr>
              <a:t>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57B74014-3C8A-4213-9241-69BA6F5F435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5404FED-C13C-4A37-A5BF-D4C9388D94EA}" type="slidenum">
              <a:rPr lang="en-US" altLang="en-US"/>
              <a:pPr>
                <a:spcBef>
                  <a:spcPct val="0"/>
                </a:spcBef>
              </a:pPr>
              <a:t>6</a:t>
            </a:fld>
            <a:endParaRPr lang="en-US" altLang="en-US"/>
          </a:p>
        </p:txBody>
      </p:sp>
      <p:sp>
        <p:nvSpPr>
          <p:cNvPr id="10243" name="Slide Image Placeholder 1">
            <a:extLst>
              <a:ext uri="{FF2B5EF4-FFF2-40B4-BE49-F238E27FC236}">
                <a16:creationId xmlns:a16="http://schemas.microsoft.com/office/drawing/2014/main" id="{E3F94347-5FB7-4E47-B9AE-C8EBE5968BD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4" name="Notes Placeholder 2">
            <a:extLst>
              <a:ext uri="{FF2B5EF4-FFF2-40B4-BE49-F238E27FC236}">
                <a16:creationId xmlns:a16="http://schemas.microsoft.com/office/drawing/2014/main" id="{1F4BFBB7-11E1-45D1-A666-D7EEB4AC99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0245" name="Slide Number Placeholder 3">
            <a:extLst>
              <a:ext uri="{FF2B5EF4-FFF2-40B4-BE49-F238E27FC236}">
                <a16:creationId xmlns:a16="http://schemas.microsoft.com/office/drawing/2014/main" id="{9B683934-EDE1-439E-984E-FBFAFA6D5581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F6B9DEA-1E11-477E-BA49-A16AC2107715}" type="slidenum">
              <a:rPr lang="en-US" altLang="en-US"/>
              <a:pPr algn="r" eaLnBrk="1" hangingPunct="1">
                <a:spcBef>
                  <a:spcPct val="0"/>
                </a:spcBef>
              </a:pPr>
              <a:t>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49F6230E-5046-4946-8747-07537C3768D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0B20C92-F2A1-4344-9674-83A1A5091C5F}" type="slidenum">
              <a:rPr lang="en-US" altLang="en-US"/>
              <a:pPr>
                <a:spcBef>
                  <a:spcPct val="0"/>
                </a:spcBef>
              </a:pPr>
              <a:t>7</a:t>
            </a:fld>
            <a:endParaRPr lang="en-US" altLang="en-US"/>
          </a:p>
        </p:txBody>
      </p:sp>
      <p:sp>
        <p:nvSpPr>
          <p:cNvPr id="12291" name="Slide Image Placeholder 1">
            <a:extLst>
              <a:ext uri="{FF2B5EF4-FFF2-40B4-BE49-F238E27FC236}">
                <a16:creationId xmlns:a16="http://schemas.microsoft.com/office/drawing/2014/main" id="{F056109D-58C9-4B9B-8A2C-E5D8B5C58E4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2" name="Notes Placeholder 2">
            <a:extLst>
              <a:ext uri="{FF2B5EF4-FFF2-40B4-BE49-F238E27FC236}">
                <a16:creationId xmlns:a16="http://schemas.microsoft.com/office/drawing/2014/main" id="{680901D2-614B-4475-9466-FB864C9400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2293" name="Slide Number Placeholder 3">
            <a:extLst>
              <a:ext uri="{FF2B5EF4-FFF2-40B4-BE49-F238E27FC236}">
                <a16:creationId xmlns:a16="http://schemas.microsoft.com/office/drawing/2014/main" id="{EA45ED61-C04D-4C95-A9D5-6DB0B4AA47F1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BE642BC-28E0-4E14-9403-70D203C302FE}" type="slidenum">
              <a:rPr lang="en-US" altLang="en-US"/>
              <a:pPr algn="r" eaLnBrk="1" hangingPunct="1">
                <a:spcBef>
                  <a:spcPct val="0"/>
                </a:spcBef>
              </a:pPr>
              <a:t>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86013DEC-4B64-4BE4-A421-47322D94674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D6D5881-C884-4D74-90C4-8821DB71D6C2}" type="slidenum">
              <a:rPr lang="en-US" altLang="en-US"/>
              <a:pPr>
                <a:spcBef>
                  <a:spcPct val="0"/>
                </a:spcBef>
              </a:pPr>
              <a:t>8</a:t>
            </a:fld>
            <a:endParaRPr lang="en-US" altLang="en-US"/>
          </a:p>
        </p:txBody>
      </p:sp>
      <p:sp>
        <p:nvSpPr>
          <p:cNvPr id="14339" name="Slide Image Placeholder 1">
            <a:extLst>
              <a:ext uri="{FF2B5EF4-FFF2-40B4-BE49-F238E27FC236}">
                <a16:creationId xmlns:a16="http://schemas.microsoft.com/office/drawing/2014/main" id="{CAFBCE19-0253-42BD-8FB6-503B62EFF24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40" name="Notes Placeholder 2">
            <a:extLst>
              <a:ext uri="{FF2B5EF4-FFF2-40B4-BE49-F238E27FC236}">
                <a16:creationId xmlns:a16="http://schemas.microsoft.com/office/drawing/2014/main" id="{288FB2D7-5A88-4271-8443-200804299C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4341" name="Slide Number Placeholder 3">
            <a:extLst>
              <a:ext uri="{FF2B5EF4-FFF2-40B4-BE49-F238E27FC236}">
                <a16:creationId xmlns:a16="http://schemas.microsoft.com/office/drawing/2014/main" id="{3DD84B2C-C147-41BB-AEC5-99882C3F316A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DBF5C67-4553-47DF-A3AF-30B9961D8797}" type="slidenum">
              <a:rPr lang="en-US" altLang="en-US"/>
              <a:pPr algn="r" eaLnBrk="1" hangingPunct="1">
                <a:spcBef>
                  <a:spcPct val="0"/>
                </a:spcBef>
              </a:pPr>
              <a:t>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505CF147-5737-4C08-94F7-0D7F56DD908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9462EBF-F4F4-4D1B-A283-CF5AE39DF170}" type="slidenum">
              <a:rPr lang="en-US" altLang="en-US"/>
              <a:pPr>
                <a:spcBef>
                  <a:spcPct val="0"/>
                </a:spcBef>
              </a:pPr>
              <a:t>9</a:t>
            </a:fld>
            <a:endParaRPr lang="en-US" altLang="en-US"/>
          </a:p>
        </p:txBody>
      </p:sp>
      <p:sp>
        <p:nvSpPr>
          <p:cNvPr id="16387" name="Slide Image Placeholder 1">
            <a:extLst>
              <a:ext uri="{FF2B5EF4-FFF2-40B4-BE49-F238E27FC236}">
                <a16:creationId xmlns:a16="http://schemas.microsoft.com/office/drawing/2014/main" id="{A6E56A31-ADC1-4CB0-91DC-642C0C2A3CD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8" name="Notes Placeholder 2">
            <a:extLst>
              <a:ext uri="{FF2B5EF4-FFF2-40B4-BE49-F238E27FC236}">
                <a16:creationId xmlns:a16="http://schemas.microsoft.com/office/drawing/2014/main" id="{5DB22711-0805-4106-9067-200577F044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6389" name="Slide Number Placeholder 3">
            <a:extLst>
              <a:ext uri="{FF2B5EF4-FFF2-40B4-BE49-F238E27FC236}">
                <a16:creationId xmlns:a16="http://schemas.microsoft.com/office/drawing/2014/main" id="{C79F9C10-7371-4001-925A-1627BDDFC5CE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B7EB127-EEB0-4EC7-903C-AE056A6D1569}" type="slidenum">
              <a:rPr lang="en-US" altLang="en-US"/>
              <a:pPr algn="r" eaLnBrk="1" hangingPunct="1">
                <a:spcBef>
                  <a:spcPct val="0"/>
                </a:spcBef>
              </a:pPr>
              <a:t>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DA99A255-BB94-4330-8EDB-A9C29D19A89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A97FCD6-7E4B-46DA-8D94-9251CF2CC044}" type="slidenum">
              <a:rPr lang="en-US" altLang="en-US"/>
              <a:pPr>
                <a:spcBef>
                  <a:spcPct val="0"/>
                </a:spcBef>
              </a:pPr>
              <a:t>12</a:t>
            </a:fld>
            <a:endParaRPr lang="en-US" altLang="en-US"/>
          </a:p>
        </p:txBody>
      </p:sp>
      <p:sp>
        <p:nvSpPr>
          <p:cNvPr id="18435" name="Slide Image Placeholder 1">
            <a:extLst>
              <a:ext uri="{FF2B5EF4-FFF2-40B4-BE49-F238E27FC236}">
                <a16:creationId xmlns:a16="http://schemas.microsoft.com/office/drawing/2014/main" id="{191FFEFC-F537-4418-8F7D-5B316C1E35B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6" name="Notes Placeholder 2">
            <a:extLst>
              <a:ext uri="{FF2B5EF4-FFF2-40B4-BE49-F238E27FC236}">
                <a16:creationId xmlns:a16="http://schemas.microsoft.com/office/drawing/2014/main" id="{9E59CC04-CEBF-4AB2-AF29-3F19BD406B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8437" name="Slide Number Placeholder 3">
            <a:extLst>
              <a:ext uri="{FF2B5EF4-FFF2-40B4-BE49-F238E27FC236}">
                <a16:creationId xmlns:a16="http://schemas.microsoft.com/office/drawing/2014/main" id="{D3AF68A8-42E0-49D3-A967-7A7C4B9F52A6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AA514BD-9A2E-4C63-A789-9A0FDBC4392E}" type="slidenum">
              <a:rPr lang="en-US" altLang="en-US"/>
              <a:pPr algn="r" eaLnBrk="1" hangingPunct="1">
                <a:spcBef>
                  <a:spcPct val="0"/>
                </a:spcBef>
              </a:pPr>
              <a:t>12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02B24170-E656-49B3-9245-4788A48FA34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69E650D-5025-4904-B9F1-8DA076577C2B}" type="slidenum">
              <a:rPr lang="en-US" altLang="en-US"/>
              <a:pPr>
                <a:spcBef>
                  <a:spcPct val="0"/>
                </a:spcBef>
              </a:pPr>
              <a:t>14</a:t>
            </a:fld>
            <a:endParaRPr lang="en-US" altLang="en-US"/>
          </a:p>
        </p:txBody>
      </p:sp>
      <p:sp>
        <p:nvSpPr>
          <p:cNvPr id="22531" name="Slide Image Placeholder 1">
            <a:extLst>
              <a:ext uri="{FF2B5EF4-FFF2-40B4-BE49-F238E27FC236}">
                <a16:creationId xmlns:a16="http://schemas.microsoft.com/office/drawing/2014/main" id="{1EF11B07-8227-4F1C-B529-EBB71BB4B11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2" name="Notes Placeholder 2">
            <a:extLst>
              <a:ext uri="{FF2B5EF4-FFF2-40B4-BE49-F238E27FC236}">
                <a16:creationId xmlns:a16="http://schemas.microsoft.com/office/drawing/2014/main" id="{B60EC68E-2137-4CB3-AB23-BB1E8DF630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2533" name="Slide Number Placeholder 3">
            <a:extLst>
              <a:ext uri="{FF2B5EF4-FFF2-40B4-BE49-F238E27FC236}">
                <a16:creationId xmlns:a16="http://schemas.microsoft.com/office/drawing/2014/main" id="{3F56E4B7-C7D5-49DD-8408-6559D93E7430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0EA305E-9B4D-4A88-B3CE-58B5BAD8518A}" type="slidenum">
              <a:rPr lang="en-US" altLang="en-US"/>
              <a:pPr algn="r" eaLnBrk="1" hangingPunct="1">
                <a:spcBef>
                  <a:spcPct val="0"/>
                </a:spcBef>
              </a:pPr>
              <a:t>14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D9C60C0-756F-43EC-AF90-3F09461820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AA2C3F0-1AA4-4E30-BA2D-C283BD5C3DF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A22F816-12EF-43AA-91A9-BE29CF8B1A5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ABA2BA-537E-487C-B89C-B7B3439C69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0298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CB36184-5423-4046-9242-FF315C88D6A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FF54BAF-06F3-4FA2-A553-D066D47C88B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41F883E-D992-4CEC-97A4-EFA68F27D31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5123DE-855F-47E7-899F-1C986D40EF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7852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668A4E6-5B58-4E8F-8CAD-060FD18E9CF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4BD3C49-2E59-41CE-AD80-8FF5928F077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17755BC-79E1-491F-BA75-CF73219D7A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33720C-446E-4AEB-A47A-B824379CD9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8391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BB47D4E-564F-4431-9C38-D20B416125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96B587A-FB92-4A25-A3DC-B3385F14FF6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0DB5A7E-6CB0-4EF1-9DAE-D388355EE03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08D6BC-117D-467A-A287-E59B7CF3DE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9987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50463B4-B685-4BFC-90CA-B98D50900F4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5D44633-95BF-4A27-88B9-C60892B141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D081280-03CC-4DD7-BAFC-ECBCD1F4404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AD9937-4C40-4E86-9E69-F2CE914A1A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3472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641E1CF-B017-4D4F-9DDA-3385C1633F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378FBCD-055E-4C34-978F-0EB2C93960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CE65228-227F-4E75-B553-EE28522ADF0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6D483F-A2C3-4056-95F6-EBE36BE71B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676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2AC6E0-083C-420D-AAA6-A1F5B719D4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9AE6E06-BCEC-46B3-BB84-77AB0B3AC21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4131926-E049-46B3-A139-2C5EE5B2487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D6DA64-232C-40F4-B04A-59DC14B1FE0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5547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B0D3A48-0005-4061-991B-07F73BC34D9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432802C-C587-4A0C-88BD-E00D11EDBC0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0F6962E-B532-4081-AACA-4AC565CA5E5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F38D02-F214-4FE3-B47E-4EF3016B24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7142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3AEC814-90CC-4EB6-95CB-A5B5C9B61C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080EF95-E110-4D53-81F3-FD99F853E8E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BE8C37B-6630-434F-B2EB-90FB7AE16E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8644EA-631E-4353-9E90-1D79D7C179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0184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CE73ED6-BCA8-4140-853C-1F0F6BBFF9C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229D4C2-F441-4A92-9577-3B300DBE800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8C04559-814B-4E55-A0DB-8F13F4631FD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5F64DC-DD50-43B8-93E6-DA2DB661A9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2157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B2ED855-F74F-49C6-AC97-38682290EAA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B70B603-64F0-47B8-9B9B-D0183B31B40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78FDD42-79D0-457E-BCB1-46ADCCA3816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9CB8BF-8C2D-4387-BB62-37A79B1EAF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0310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E2484C0-644D-4607-B857-064B6E63F70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CEA924E-9181-4394-B132-4AC4AEB620B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AC74AB9-F955-4394-AD7E-12CE7B6FDD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415D34-7E4E-4F59-B431-407960B223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200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E5D37645-6D70-4688-A92D-B66FFFD7D3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6A4E10D5-3AB3-4672-9400-A2BC1BE2C6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A632B3EE-C7B3-4841-96DD-A763E5A86D8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FE747DA-56AA-4440-918D-46AEA2D290B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FE939071-4378-4FD2-A817-822D2719474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B7D2AC4C-B067-4B5C-8396-0CB5D3169E5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clinton4.nara.gov/WH/New/other/sotu.html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ice.oas.org/trade/nafta/naftatce.asp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nytimes.com/interactive/2016/02/08/us/politics/bill-clinton-1992-speech.html" TargetMode="External"/><Relationship Id="rId5" Type="http://schemas.openxmlformats.org/officeDocument/2006/relationships/hyperlink" Target="http://www.wto.org/" TargetMode="External"/><Relationship Id="rId4" Type="http://schemas.openxmlformats.org/officeDocument/2006/relationships/hyperlink" Target="http://www.apec.org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fair.org/home/language-a-key-mechanism-of-control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10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amazon.com/gp/reader/0895260670/ref=sib_dp_pt#reader-link" TargetMode="External"/><Relationship Id="rId5" Type="http://schemas.openxmlformats.org/officeDocument/2006/relationships/image" Target="../media/image11.jpeg"/><Relationship Id="rId4" Type="http://schemas.openxmlformats.org/officeDocument/2006/relationships/hyperlink" Target="http://www.amazon.com/gp/reader/0895261960/ref=sib_dp_pt#reader-link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shingtonpost.com/wp-srv/politics/special/clinton/icreport/icreport.htm" TargetMode="External"/><Relationship Id="rId2" Type="http://schemas.openxmlformats.org/officeDocument/2006/relationships/hyperlink" Target="http://www.people.vcu.edu/~wnewmann/Scandals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ngress.gov/congressional-report/105th-congress/house-report/830/" TargetMode="External"/><Relationship Id="rId2" Type="http://schemas.openxmlformats.org/officeDocument/2006/relationships/hyperlink" Target="https://www.congress.gov/105/bills/hres611/BILLS-105hres611enr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ongress.gov/bill/105th-congress/house-resolution/611/all-actions?overview=closed&amp;q=%7b%22roll-call-vote%22:%22all%22%7d&amp;KWICView=false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lc.org/" TargetMode="Externa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id="{3E667807-1727-4220-B5A5-E9B01D46C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Democratic Party Story</a:t>
            </a:r>
          </a:p>
        </p:txBody>
      </p:sp>
      <p:sp>
        <p:nvSpPr>
          <p:cNvPr id="3075" name="Content Placeholder 2">
            <a:extLst>
              <a:ext uri="{FF2B5EF4-FFF2-40B4-BE49-F238E27FC236}">
                <a16:creationId xmlns:a16="http://schemas.microsoft.com/office/drawing/2014/main" id="{13DC7906-F0BF-40A2-9DE3-315910D4C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7A0CBA-ED6A-42E7-8D47-64D36B7C0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b="1" dirty="0"/>
              <a:t>Was Clinton a New Democrat?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414CB4-6189-4D73-98D5-FB8B361441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eaLnBrk="1" hangingPunct="1">
              <a:buFont typeface="+mj-lt"/>
              <a:buAutoNum type="arabicPeriod" startAt="3"/>
            </a:pPr>
            <a:r>
              <a:rPr lang="en-US" altLang="en-US" b="1" dirty="0"/>
              <a:t>Budget</a:t>
            </a:r>
          </a:p>
          <a:p>
            <a:pPr marL="514350" indent="-514350" eaLnBrk="1" hangingPunct="1">
              <a:buFont typeface="+mj-lt"/>
              <a:buAutoNum type="arabicPeriod" startAt="3"/>
            </a:pPr>
            <a:r>
              <a:rPr lang="en-US" altLang="en-US" b="1" dirty="0"/>
              <a:t>“Triangulation” and Welfare Reform</a:t>
            </a:r>
          </a:p>
          <a:p>
            <a:pPr lvl="1" eaLnBrk="1" hangingPunct="1"/>
            <a:r>
              <a:rPr lang="en-US" altLang="en-US" b="1" dirty="0">
                <a:hlinkClick r:id="rId2"/>
              </a:rPr>
              <a:t>1996 SOTU</a:t>
            </a:r>
            <a:r>
              <a:rPr lang="en-US" altLang="en-US" b="1" dirty="0"/>
              <a:t>: “The era of big government is over”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2F9DC1E-52DF-4735-BD3B-3AA58D9894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319" t="16620" r="319" b="-576"/>
          <a:stretch/>
        </p:blipFill>
        <p:spPr>
          <a:xfrm>
            <a:off x="609600" y="3810000"/>
            <a:ext cx="8077200" cy="2773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2020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57B3A-280C-4E2B-B94F-FC58000E1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1996 Election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71A03A-AD88-4A35-A2C8-6B70808386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Clinton 		379 EV		49.23%</a:t>
            </a:r>
          </a:p>
          <a:p>
            <a:r>
              <a:rPr lang="en-US" dirty="0"/>
              <a:t>Dole 		159 EV		40.72%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F66A78-B1D9-41CB-A4E8-53E2E7BE17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3124200"/>
            <a:ext cx="73914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7414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CF4A04BB-1799-45BE-826A-5E6D1754B91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304800"/>
            <a:ext cx="8534400" cy="762000"/>
          </a:xfrm>
        </p:spPr>
        <p:txBody>
          <a:bodyPr/>
          <a:lstStyle/>
          <a:p>
            <a:pPr eaLnBrk="1" hangingPunct="1"/>
            <a:r>
              <a:rPr lang="en-US" altLang="en-US" b="1" dirty="0"/>
              <a:t>Was Clinton a New Democrat?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DA0C1F7B-075D-4579-98D9-108D03096837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19200"/>
            <a:ext cx="8229600" cy="5257800"/>
          </a:xfrm>
        </p:spPr>
        <p:txBody>
          <a:bodyPr/>
          <a:lstStyle/>
          <a:p>
            <a:pPr marL="742950" indent="-742950" eaLnBrk="1" hangingPunct="1">
              <a:lnSpc>
                <a:spcPct val="80000"/>
              </a:lnSpc>
              <a:buFont typeface="+mj-lt"/>
              <a:buAutoNum type="arabicPeriod" startAt="5"/>
              <a:defRPr/>
            </a:pPr>
            <a:r>
              <a:rPr lang="en-US" altLang="en-US" sz="3600" b="1" dirty="0"/>
              <a:t>Trade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b="1" dirty="0"/>
              <a:t>Economic World Order Building</a:t>
            </a:r>
          </a:p>
          <a:p>
            <a:pPr lvl="1" eaLnBrk="1" hangingPunct="1">
              <a:lnSpc>
                <a:spcPct val="80000"/>
              </a:lnSpc>
              <a:buFont typeface="Courier New" panose="02070309020205020404" pitchFamily="49" charset="0"/>
              <a:buChar char="o"/>
              <a:defRPr/>
            </a:pPr>
            <a:r>
              <a:rPr lang="en-US" altLang="en-US" sz="2400" b="1" dirty="0">
                <a:hlinkClick r:id="rId3"/>
              </a:rPr>
              <a:t>NAFTA</a:t>
            </a:r>
            <a:r>
              <a:rPr lang="en-US" altLang="en-US" sz="2400" b="1" dirty="0"/>
              <a:t>: </a:t>
            </a:r>
            <a:r>
              <a:rPr lang="en-US" altLang="en-US" sz="2000" b="1" dirty="0"/>
              <a:t>North American Free Trade Agreement</a:t>
            </a:r>
          </a:p>
          <a:p>
            <a:pPr lvl="1" eaLnBrk="1" hangingPunct="1">
              <a:lnSpc>
                <a:spcPct val="80000"/>
              </a:lnSpc>
              <a:buFont typeface="Courier New" panose="02070309020205020404" pitchFamily="49" charset="0"/>
              <a:buChar char="o"/>
              <a:defRPr/>
            </a:pPr>
            <a:r>
              <a:rPr lang="en-US" altLang="en-US" sz="2400" b="1" dirty="0">
                <a:hlinkClick r:id="rId4"/>
              </a:rPr>
              <a:t>APEC</a:t>
            </a:r>
            <a:r>
              <a:rPr lang="en-US" altLang="en-US" sz="2400" b="1" dirty="0"/>
              <a:t>: </a:t>
            </a:r>
            <a:r>
              <a:rPr lang="en-US" altLang="en-US" sz="2000" b="1" dirty="0"/>
              <a:t>Asia-Pacific Economic Cooperation</a:t>
            </a:r>
          </a:p>
          <a:p>
            <a:pPr lvl="1" eaLnBrk="1" hangingPunct="1">
              <a:lnSpc>
                <a:spcPct val="80000"/>
              </a:lnSpc>
              <a:buFont typeface="Courier New" panose="02070309020205020404" pitchFamily="49" charset="0"/>
              <a:buChar char="o"/>
              <a:defRPr/>
            </a:pPr>
            <a:r>
              <a:rPr lang="en-US" altLang="en-US" sz="2400" b="1" dirty="0">
                <a:hlinkClick r:id="rId5"/>
              </a:rPr>
              <a:t>WTO</a:t>
            </a:r>
            <a:r>
              <a:rPr lang="en-US" altLang="en-US" sz="2400" b="1" dirty="0"/>
              <a:t>: </a:t>
            </a:r>
            <a:r>
              <a:rPr lang="en-US" altLang="en-US" sz="2000" b="1" dirty="0"/>
              <a:t>World Trade Organization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en-US" altLang="en-US" sz="3600" b="1" dirty="0"/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3600" b="1" dirty="0"/>
              <a:t>Modernizing the Economy</a:t>
            </a:r>
          </a:p>
          <a:p>
            <a:pPr lvl="1" eaLnBrk="1" hangingPunct="1">
              <a:lnSpc>
                <a:spcPct val="80000"/>
              </a:lnSpc>
              <a:buFont typeface="Courier New" panose="02070309020205020404" pitchFamily="49" charset="0"/>
              <a:buChar char="o"/>
              <a:defRPr/>
            </a:pPr>
            <a:r>
              <a:rPr lang="en-US" altLang="en-US" b="1" dirty="0"/>
              <a:t>Modernizing the Workforce</a:t>
            </a:r>
          </a:p>
          <a:p>
            <a:pPr lvl="1" eaLnBrk="1" hangingPunct="1">
              <a:lnSpc>
                <a:spcPct val="80000"/>
              </a:lnSpc>
              <a:buFont typeface="Courier New" panose="02070309020205020404" pitchFamily="49" charset="0"/>
              <a:buChar char="o"/>
              <a:defRPr/>
            </a:pPr>
            <a:r>
              <a:rPr lang="en-US" altLang="en-US" sz="2400" b="1" dirty="0">
                <a:hlinkClick r:id="rId6"/>
              </a:rPr>
              <a:t>Clinton NH Speech: February 1992</a:t>
            </a:r>
            <a:endParaRPr lang="en-US" altLang="en-US" sz="2400" b="1" dirty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altLang="en-US" sz="3600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0A12A0-E03D-4C1C-8A9A-BBF862D85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/>
          <a:lstStyle/>
          <a:p>
            <a:r>
              <a:rPr lang="en-US" sz="3600" dirty="0">
                <a:hlinkClick r:id="rId2"/>
              </a:rPr>
              <a:t>1990s Gingrich </a:t>
            </a:r>
            <a:r>
              <a:rPr lang="en-US" sz="3600" dirty="0" err="1">
                <a:hlinkClick r:id="rId2"/>
              </a:rPr>
              <a:t>GoPac</a:t>
            </a:r>
            <a:r>
              <a:rPr lang="en-US" sz="3600" dirty="0">
                <a:hlinkClick r:id="rId2"/>
              </a:rPr>
              <a:t> Memo</a:t>
            </a:r>
            <a:br>
              <a:rPr lang="en-US" dirty="0"/>
            </a:br>
            <a:r>
              <a:rPr lang="en-US" sz="2800" dirty="0"/>
              <a:t>“Language: A Key Mechanism of Control.”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C08405-3DCE-4C7C-8FEB-F196ECB7BF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754562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/>
              <a:t>“Language is listed as a key mechanism of control used by a majority party…Apply these to the opponent, their record, proposals and their party.”</a:t>
            </a:r>
          </a:p>
          <a:p>
            <a:r>
              <a:rPr lang="en-US" sz="1800" dirty="0"/>
              <a:t>“decay… failure (fail)… collapse(</a:t>
            </a:r>
            <a:r>
              <a:rPr lang="en-US" sz="1800" dirty="0" err="1"/>
              <a:t>ing</a:t>
            </a:r>
            <a:r>
              <a:rPr lang="en-US" sz="1800" dirty="0"/>
              <a:t>)… deeper… crisis… </a:t>
            </a:r>
          </a:p>
          <a:p>
            <a:pPr marL="0" indent="0">
              <a:buNone/>
            </a:pPr>
            <a:r>
              <a:rPr lang="en-US" sz="1800" dirty="0"/>
              <a:t>destructive… destroy… sick… pathetic… lie… liberal… </a:t>
            </a:r>
          </a:p>
          <a:p>
            <a:pPr marL="0" indent="0">
              <a:buNone/>
            </a:pPr>
            <a:r>
              <a:rPr lang="en-US" sz="1800" dirty="0"/>
              <a:t>they/them… unionized bureaucracy… betray… shallow… </a:t>
            </a:r>
          </a:p>
          <a:p>
            <a:pPr marL="0" indent="0">
              <a:buNone/>
            </a:pPr>
            <a:r>
              <a:rPr lang="en-US" sz="1800" dirty="0"/>
              <a:t>traitors… sensationalists…endanger… coercion… hypocrisy</a:t>
            </a:r>
          </a:p>
          <a:p>
            <a:pPr marL="0" indent="0">
              <a:buNone/>
            </a:pPr>
            <a:r>
              <a:rPr lang="en-US" sz="1800" dirty="0"/>
              <a:t>… radical… threaten… devour… waste… corruption… </a:t>
            </a:r>
          </a:p>
          <a:p>
            <a:pPr marL="0" indent="0">
              <a:buNone/>
            </a:pPr>
            <a:r>
              <a:rPr lang="en-US" sz="1800" dirty="0"/>
              <a:t>incompetent… permissive attitudes… destructive… impose… </a:t>
            </a:r>
          </a:p>
          <a:p>
            <a:pPr marL="0" indent="0">
              <a:buNone/>
            </a:pPr>
            <a:r>
              <a:rPr lang="en-US" sz="1800" dirty="0"/>
              <a:t>self-serving… greed…anti-(issue): flag, family, child, jobs… </a:t>
            </a:r>
          </a:p>
          <a:p>
            <a:pPr marL="0" indent="0">
              <a:buNone/>
            </a:pPr>
            <a:r>
              <a:rPr lang="en-US" sz="1800" dirty="0"/>
              <a:t>pessimistic… excuses… intolerant…stagnation… welfare… corrupt… selfish… insensitive… status quo… mandate(s)… taxes… spend(</a:t>
            </a:r>
            <a:r>
              <a:rPr lang="en-US" sz="1800" dirty="0" err="1"/>
              <a:t>ing</a:t>
            </a:r>
            <a:r>
              <a:rPr lang="en-US" sz="1800" dirty="0"/>
              <a:t>)… shame… disgrace… punish (poor…)… bizarre… cynicism… cheat… steal… abuse of power… machine… bosses… obsolete… criminal rights… red tape… patronage”</a:t>
            </a:r>
          </a:p>
          <a:p>
            <a:r>
              <a:rPr lang="en-US" sz="2400" dirty="0"/>
              <a:t>Gingrich on Clintons: “Counterculture </a:t>
            </a:r>
            <a:r>
              <a:rPr lang="en-US" sz="2400" dirty="0" err="1"/>
              <a:t>McGoverniks</a:t>
            </a:r>
            <a:r>
              <a:rPr lang="en-US" sz="2400" dirty="0"/>
              <a:t>”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76F085-FFE1-4259-835F-264294445B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4169" y="2514600"/>
            <a:ext cx="1495425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9066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:a16="http://schemas.microsoft.com/office/drawing/2014/main" id="{77BE5E3A-6E10-4DEC-ACD5-22ADDB47D232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Clinton Haters</a:t>
            </a:r>
          </a:p>
        </p:txBody>
      </p:sp>
      <p:sp>
        <p:nvSpPr>
          <p:cNvPr id="21507" name="Content Placeholder 2">
            <a:extLst>
              <a:ext uri="{FF2B5EF4-FFF2-40B4-BE49-F238E27FC236}">
                <a16:creationId xmlns:a16="http://schemas.microsoft.com/office/drawing/2014/main" id="{D3F777B3-8A75-4EDC-B1EA-AA4BCEB6D646}"/>
              </a:ext>
            </a:extLst>
          </p:cNvPr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en-US" altLang="en-US" b="1" dirty="0"/>
              <a:t>American Spectator</a:t>
            </a:r>
          </a:p>
          <a:p>
            <a:pPr eaLnBrk="1" hangingPunct="1"/>
            <a:r>
              <a:rPr lang="en-US" altLang="en-US" b="1" dirty="0"/>
              <a:t>Regnery Publications</a:t>
            </a:r>
          </a:p>
        </p:txBody>
      </p:sp>
      <p:pic>
        <p:nvPicPr>
          <p:cNvPr id="21508" name="Picture 4" descr="51EH12X27QL">
            <a:extLst>
              <a:ext uri="{FF2B5EF4-FFF2-40B4-BE49-F238E27FC236}">
                <a16:creationId xmlns:a16="http://schemas.microsoft.com/office/drawing/2014/main" id="{4ED04316-FDBC-4AC1-9308-AB0DAC0F8D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81" t="3841" r="17281" b="3841"/>
          <a:stretch>
            <a:fillRect/>
          </a:stretch>
        </p:blipFill>
        <p:spPr bwMode="auto">
          <a:xfrm>
            <a:off x="833438" y="2894013"/>
            <a:ext cx="2524125" cy="362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5" descr="Betrayal: How the Clinton Administration Undermined American Security">
            <a:hlinkClick r:id="rId4"/>
            <a:extLst>
              <a:ext uri="{FF2B5EF4-FFF2-40B4-BE49-F238E27FC236}">
                <a16:creationId xmlns:a16="http://schemas.microsoft.com/office/drawing/2014/main" id="{48158161-82CA-4FC3-A7F8-4EDECFD2D6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0" t="12000" r="16000"/>
          <a:stretch>
            <a:fillRect/>
          </a:stretch>
        </p:blipFill>
        <p:spPr bwMode="auto">
          <a:xfrm>
            <a:off x="6629400" y="381000"/>
            <a:ext cx="23622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6" descr="Madame Hillary: The Dark Road to the White House">
            <a:hlinkClick r:id="rId6"/>
            <a:extLst>
              <a:ext uri="{FF2B5EF4-FFF2-40B4-BE49-F238E27FC236}">
                <a16:creationId xmlns:a16="http://schemas.microsoft.com/office/drawing/2014/main" id="{041E6D18-0A46-4798-87D3-B6469A4AFC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0" t="12000" r="24001"/>
          <a:stretch>
            <a:fillRect/>
          </a:stretch>
        </p:blipFill>
        <p:spPr bwMode="auto">
          <a:xfrm>
            <a:off x="6629400" y="3581400"/>
            <a:ext cx="19812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7" descr="51KG82WS0ZL">
            <a:extLst>
              <a:ext uri="{FF2B5EF4-FFF2-40B4-BE49-F238E27FC236}">
                <a16:creationId xmlns:a16="http://schemas.microsoft.com/office/drawing/2014/main" id="{C4836EA2-B724-4778-A8D2-F29096581D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9" r="15359"/>
          <a:stretch>
            <a:fillRect/>
          </a:stretch>
        </p:blipFill>
        <p:spPr bwMode="auto">
          <a:xfrm>
            <a:off x="3733800" y="3352800"/>
            <a:ext cx="24384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A1607AB0-1EF6-4C35-8880-E77F10C6B1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pPr eaLnBrk="1" hangingPunct="1"/>
            <a:r>
              <a:rPr lang="en-US" altLang="en-US" b="1" dirty="0"/>
              <a:t>Lewinsky Gate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7C9C5425-CFA7-4250-ADF6-2A129ED9EF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610600" cy="5486400"/>
          </a:xfrm>
        </p:spPr>
        <p:txBody>
          <a:bodyPr/>
          <a:lstStyle/>
          <a:p>
            <a:pPr eaLnBrk="1" hangingPunct="1"/>
            <a:r>
              <a:rPr lang="en-US" altLang="en-US" sz="2800" b="1" dirty="0">
                <a:hlinkClick r:id="rId2"/>
              </a:rPr>
              <a:t>Comparison</a:t>
            </a:r>
            <a:r>
              <a:rPr lang="en-US" altLang="en-US" sz="2800" b="1" dirty="0"/>
              <a:t> to other scandals</a:t>
            </a:r>
          </a:p>
          <a:p>
            <a:pPr eaLnBrk="1" hangingPunct="1"/>
            <a:r>
              <a:rPr lang="en-US" altLang="en-US" sz="2800" b="1" dirty="0"/>
              <a:t>Whitewater Estates</a:t>
            </a:r>
          </a:p>
          <a:p>
            <a:pPr eaLnBrk="1" hangingPunct="1"/>
            <a:r>
              <a:rPr lang="en-US" altLang="en-US" sz="2800" b="1" dirty="0">
                <a:hlinkClick r:id="rId3"/>
              </a:rPr>
              <a:t>Ken Starr’s Report</a:t>
            </a:r>
            <a:r>
              <a:rPr lang="en-US" altLang="en-US" sz="2800" b="1" dirty="0"/>
              <a:t> 9/9/98</a:t>
            </a:r>
          </a:p>
          <a:p>
            <a:pPr eaLnBrk="1" hangingPunct="1"/>
            <a:endParaRPr lang="en-US" altLang="en-US" sz="2800" b="1" dirty="0"/>
          </a:p>
          <a:p>
            <a:pPr marL="0" indent="0" eaLnBrk="1" hangingPunct="1">
              <a:buNone/>
            </a:pPr>
            <a:r>
              <a:rPr lang="en-US" altLang="en-US" sz="2400" b="1" dirty="0"/>
              <a:t>Vince Foster 	    Ken Starr     Monica Lewinsky</a:t>
            </a:r>
          </a:p>
        </p:txBody>
      </p:sp>
      <p:pic>
        <p:nvPicPr>
          <p:cNvPr id="25604" name="Picture 4" descr="Vince Foster">
            <a:extLst>
              <a:ext uri="{FF2B5EF4-FFF2-40B4-BE49-F238E27FC236}">
                <a16:creationId xmlns:a16="http://schemas.microsoft.com/office/drawing/2014/main" id="{D3684E91-CD32-4ABC-A593-98E52D8723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257" y="3916362"/>
            <a:ext cx="21336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737F563-B109-A501-264E-9D5C26537B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4200" y="3916362"/>
            <a:ext cx="2223290" cy="2667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FF77C51-68C2-6717-FAAB-6BBDCDD2FF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65543" y="3916362"/>
            <a:ext cx="3124200" cy="2666999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94462FFE-334C-4993-8488-E5C7B735D5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20688" y="3048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/>
              <a:t>Whitewater-Lewinsky Chronology I</a:t>
            </a:r>
            <a:br>
              <a:rPr lang="en-US" altLang="en-US" sz="4000"/>
            </a:br>
            <a:r>
              <a:rPr lang="en-US" altLang="en-US" sz="2800"/>
              <a:t>(for reference only)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2C4C5A37-F272-4805-818A-22C008077B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Whitewater	Vince Foster	   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Estates story        	suicide	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(NY Times)	(July 93)	        		            	       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 b="1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 b="1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			investigation;	Atty Gen		Robert Fiske (1994)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			 files disappear	Reno		mid-1994 Kenneth Starr 				appoints		Strategy: find 				        	Independent 	anyone who Clinton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					Counsel		told about finances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							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 b="1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			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	</a:t>
            </a:r>
            <a:r>
              <a:rPr lang="en-US" altLang="en-US" sz="1400" b="1" i="1"/>
              <a:t>American Spectator	</a:t>
            </a:r>
            <a:r>
              <a:rPr lang="en-US" altLang="en-US" sz="1400" b="1"/>
              <a:t>David Brock	Paula goes public;      Paula’s lawyers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 i="1"/>
              <a:t>	</a:t>
            </a:r>
            <a:r>
              <a:rPr lang="en-US" altLang="en-US" sz="1400" b="1"/>
              <a:t>“Arkansas project”	Story about	sues President	Clinton enemies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				</a:t>
            </a:r>
            <a:r>
              <a:rPr lang="en-US" altLang="en-US" sz="1400" b="1"/>
              <a:t>“Paula”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 b="1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 b="1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	Clinton Arkansas Rivals</a:t>
            </a:r>
          </a:p>
        </p:txBody>
      </p:sp>
      <p:sp>
        <p:nvSpPr>
          <p:cNvPr id="23556" name="Line 4">
            <a:extLst>
              <a:ext uri="{FF2B5EF4-FFF2-40B4-BE49-F238E27FC236}">
                <a16:creationId xmlns:a16="http://schemas.microsoft.com/office/drawing/2014/main" id="{B33BFD29-4A8B-4A8B-84BF-82F18381B700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" y="5943600"/>
            <a:ext cx="8001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57" name="Line 5">
            <a:extLst>
              <a:ext uri="{FF2B5EF4-FFF2-40B4-BE49-F238E27FC236}">
                <a16:creationId xmlns:a16="http://schemas.microsoft.com/office/drawing/2014/main" id="{BE9223DD-A27E-4614-90FF-EB90746CD5A9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0" y="1981200"/>
            <a:ext cx="609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58" name="Line 6">
            <a:extLst>
              <a:ext uri="{FF2B5EF4-FFF2-40B4-BE49-F238E27FC236}">
                <a16:creationId xmlns:a16="http://schemas.microsoft.com/office/drawing/2014/main" id="{F497FE68-A081-4382-990F-4EC076FB6B49}"/>
              </a:ext>
            </a:extLst>
          </p:cNvPr>
          <p:cNvSpPr>
            <a:spLocks noChangeShapeType="1"/>
          </p:cNvSpPr>
          <p:nvPr/>
        </p:nvSpPr>
        <p:spPr bwMode="auto">
          <a:xfrm>
            <a:off x="2667000" y="236220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59" name="Line 7">
            <a:extLst>
              <a:ext uri="{FF2B5EF4-FFF2-40B4-BE49-F238E27FC236}">
                <a16:creationId xmlns:a16="http://schemas.microsoft.com/office/drawing/2014/main" id="{5C74B125-4715-4C4D-B87E-6B47FADBE83F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2895600"/>
            <a:ext cx="685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0" name="Line 8">
            <a:extLst>
              <a:ext uri="{FF2B5EF4-FFF2-40B4-BE49-F238E27FC236}">
                <a16:creationId xmlns:a16="http://schemas.microsoft.com/office/drawing/2014/main" id="{9E003BDB-E090-48B2-9758-36E50C9C765E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9200" y="3124200"/>
            <a:ext cx="914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1" name="Line 9">
            <a:extLst>
              <a:ext uri="{FF2B5EF4-FFF2-40B4-BE49-F238E27FC236}">
                <a16:creationId xmlns:a16="http://schemas.microsoft.com/office/drawing/2014/main" id="{7C4A16E5-601A-4B3E-8CD6-45F3B3D72495}"/>
              </a:ext>
            </a:extLst>
          </p:cNvPr>
          <p:cNvSpPr>
            <a:spLocks noChangeShapeType="1"/>
          </p:cNvSpPr>
          <p:nvPr/>
        </p:nvSpPr>
        <p:spPr bwMode="auto">
          <a:xfrm>
            <a:off x="2590800" y="4724400"/>
            <a:ext cx="609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2" name="Line 10">
            <a:extLst>
              <a:ext uri="{FF2B5EF4-FFF2-40B4-BE49-F238E27FC236}">
                <a16:creationId xmlns:a16="http://schemas.microsoft.com/office/drawing/2014/main" id="{157DFEBD-0AC8-4B0F-8ADC-086109144AC5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3400" y="4724400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3" name="Line 11">
            <a:extLst>
              <a:ext uri="{FF2B5EF4-FFF2-40B4-BE49-F238E27FC236}">
                <a16:creationId xmlns:a16="http://schemas.microsoft.com/office/drawing/2014/main" id="{F78B27FA-9937-4091-8576-EFA6B5718E6E}"/>
              </a:ext>
            </a:extLst>
          </p:cNvPr>
          <p:cNvSpPr>
            <a:spLocks noChangeShapeType="1"/>
          </p:cNvSpPr>
          <p:nvPr/>
        </p:nvSpPr>
        <p:spPr bwMode="auto">
          <a:xfrm>
            <a:off x="6477000" y="4724400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4" name="Line 12">
            <a:extLst>
              <a:ext uri="{FF2B5EF4-FFF2-40B4-BE49-F238E27FC236}">
                <a16:creationId xmlns:a16="http://schemas.microsoft.com/office/drawing/2014/main" id="{DE6BE086-3AB6-47DF-A736-28C33AB64A8D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4200" y="3886200"/>
            <a:ext cx="533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5" name="Line 13">
            <a:extLst>
              <a:ext uri="{FF2B5EF4-FFF2-40B4-BE49-F238E27FC236}">
                <a16:creationId xmlns:a16="http://schemas.microsoft.com/office/drawing/2014/main" id="{FC1DB91C-D4EC-443D-98A6-1367BF3D7E8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24200" y="4876800"/>
            <a:ext cx="38862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872471DD-2B93-4358-B84C-61DC0EBAD0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Whitewater-Lewinsky Chronology II</a:t>
            </a:r>
            <a:br>
              <a:rPr lang="en-US" altLang="en-US" sz="4000"/>
            </a:br>
            <a:r>
              <a:rPr lang="en-US" altLang="en-US" sz="2800"/>
              <a:t>(for reference only)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3BBA2927-A6F3-4971-8B01-0C4EBCE42F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Nov. 1995	              Affair ends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Clinton begins          1997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Affair with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Lewinsky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			Jan 1998			August 1998	Starr report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			Jones’ lawyers 		Clinton testifies	Sept 1998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			get a tip;			Starr’s Grand Jury;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			ask about Lewinsky		denies affair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	Jan 1997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	USSC rules;	     Reno gives Starr	     Starr gets tapes		         Impeachment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	Legal to sue a	     approval to	     of Lewinsky-Tripp		         proceedings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	President	     investigate	     conversations		         begin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			     Clinton-Lewinsky				         Dec. 1998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			     Jan 1998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 b="1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			Clinton and Lewinsky					Senate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			deposed in civil trial;					acquits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			deny affair						1/99</a:t>
            </a:r>
          </a:p>
        </p:txBody>
      </p:sp>
      <p:sp>
        <p:nvSpPr>
          <p:cNvPr id="24580" name="Line 4">
            <a:extLst>
              <a:ext uri="{FF2B5EF4-FFF2-40B4-BE49-F238E27FC236}">
                <a16:creationId xmlns:a16="http://schemas.microsoft.com/office/drawing/2014/main" id="{5648EDA2-9452-489B-A56C-13196876D03F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" y="5867400"/>
            <a:ext cx="7696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1" name="Line 5">
            <a:extLst>
              <a:ext uri="{FF2B5EF4-FFF2-40B4-BE49-F238E27FC236}">
                <a16:creationId xmlns:a16="http://schemas.microsoft.com/office/drawing/2014/main" id="{5EA9243B-C462-468A-A5E4-28EEE87B114F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1752600"/>
            <a:ext cx="533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2" name="Line 6">
            <a:extLst>
              <a:ext uri="{FF2B5EF4-FFF2-40B4-BE49-F238E27FC236}">
                <a16:creationId xmlns:a16="http://schemas.microsoft.com/office/drawing/2014/main" id="{E3F30F91-B858-49F1-ACDF-FC11D841CD4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752600" y="2971800"/>
            <a:ext cx="5334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3" name="Line 7">
            <a:extLst>
              <a:ext uri="{FF2B5EF4-FFF2-40B4-BE49-F238E27FC236}">
                <a16:creationId xmlns:a16="http://schemas.microsoft.com/office/drawing/2014/main" id="{AFB46986-D573-483B-9EB7-D927959A4C50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3800" y="4038600"/>
            <a:ext cx="609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4" name="Line 8">
            <a:extLst>
              <a:ext uri="{FF2B5EF4-FFF2-40B4-BE49-F238E27FC236}">
                <a16:creationId xmlns:a16="http://schemas.microsoft.com/office/drawing/2014/main" id="{34AC444F-F25C-4C04-8ABF-D3FD7014821A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8800" y="4191000"/>
            <a:ext cx="45720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5" name="Line 9">
            <a:extLst>
              <a:ext uri="{FF2B5EF4-FFF2-40B4-BE49-F238E27FC236}">
                <a16:creationId xmlns:a16="http://schemas.microsoft.com/office/drawing/2014/main" id="{9CA90E49-60CE-4F98-9133-3F15EA94BAB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48200" y="3048000"/>
            <a:ext cx="4572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6" name="Line 10">
            <a:extLst>
              <a:ext uri="{FF2B5EF4-FFF2-40B4-BE49-F238E27FC236}">
                <a16:creationId xmlns:a16="http://schemas.microsoft.com/office/drawing/2014/main" id="{1BD1CDDA-D1DC-4035-BAC4-21D0188FEB8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43400" y="4267200"/>
            <a:ext cx="609600" cy="838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7" name="Line 11">
            <a:extLst>
              <a:ext uri="{FF2B5EF4-FFF2-40B4-BE49-F238E27FC236}">
                <a16:creationId xmlns:a16="http://schemas.microsoft.com/office/drawing/2014/main" id="{52845624-DAD8-4237-983D-2F04DF0BA88E}"/>
              </a:ext>
            </a:extLst>
          </p:cNvPr>
          <p:cNvSpPr>
            <a:spLocks noChangeShapeType="1"/>
          </p:cNvSpPr>
          <p:nvPr/>
        </p:nvSpPr>
        <p:spPr bwMode="auto">
          <a:xfrm>
            <a:off x="6400800" y="2590800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8" name="Line 12">
            <a:extLst>
              <a:ext uri="{FF2B5EF4-FFF2-40B4-BE49-F238E27FC236}">
                <a16:creationId xmlns:a16="http://schemas.microsoft.com/office/drawing/2014/main" id="{E78BA295-C3D3-4C3F-8EC4-5545E6668F85}"/>
              </a:ext>
            </a:extLst>
          </p:cNvPr>
          <p:cNvSpPr>
            <a:spLocks noChangeShapeType="1"/>
          </p:cNvSpPr>
          <p:nvPr/>
        </p:nvSpPr>
        <p:spPr bwMode="auto">
          <a:xfrm>
            <a:off x="7391400" y="2971800"/>
            <a:ext cx="4572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9" name="Line 13">
            <a:extLst>
              <a:ext uri="{FF2B5EF4-FFF2-40B4-BE49-F238E27FC236}">
                <a16:creationId xmlns:a16="http://schemas.microsoft.com/office/drawing/2014/main" id="{26EC1AD1-B34E-4757-8F63-A91A105B6865}"/>
              </a:ext>
            </a:extLst>
          </p:cNvPr>
          <p:cNvSpPr>
            <a:spLocks noChangeShapeType="1"/>
          </p:cNvSpPr>
          <p:nvPr/>
        </p:nvSpPr>
        <p:spPr bwMode="auto">
          <a:xfrm>
            <a:off x="7696200" y="4495800"/>
            <a:ext cx="3810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A0427B51-2F36-4AC8-B62F-D14485B1A3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2011362"/>
          </a:xfrm>
        </p:spPr>
        <p:txBody>
          <a:bodyPr/>
          <a:lstStyle/>
          <a:p>
            <a:pPr eaLnBrk="1" hangingPunct="1"/>
            <a:r>
              <a:rPr lang="en-US" altLang="en-US" b="1" dirty="0">
                <a:hlinkClick r:id="rId2"/>
              </a:rPr>
              <a:t>Articles of Impeachment</a:t>
            </a:r>
            <a:br>
              <a:rPr lang="en-US" altLang="en-US" b="1" dirty="0"/>
            </a:br>
            <a:r>
              <a:rPr lang="en-US" altLang="en-US" sz="3600" b="1" dirty="0">
                <a:hlinkClick r:id="rId3"/>
              </a:rPr>
              <a:t>Judiciary Committee Report</a:t>
            </a:r>
            <a:br>
              <a:rPr lang="en-US" altLang="en-US" sz="3600" b="1" dirty="0"/>
            </a:br>
            <a:r>
              <a:rPr lang="en-US" altLang="en-US" sz="3600" b="1" dirty="0">
                <a:hlinkClick r:id="rId4"/>
              </a:rPr>
              <a:t>Roll Call Votes</a:t>
            </a:r>
            <a:r>
              <a:rPr lang="en-US" altLang="en-US" sz="3600" b="1" dirty="0"/>
              <a:t> 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E85F0A8C-3253-424E-B4BA-8040801448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2590800"/>
            <a:ext cx="8534400" cy="3886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b="1" dirty="0"/>
              <a:t>Article One: Perjury before Grand Jury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b="1" dirty="0"/>
              <a:t>Passed Judiciary Comm. 12/12/98: 21-16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b="1" dirty="0"/>
              <a:t>Passed full House 12/19/98: 320-204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b="1" dirty="0">
                <a:solidFill>
                  <a:srgbClr val="FF0000"/>
                </a:solidFill>
              </a:rPr>
              <a:t>Rejected by Senate 2/12/99: 45-55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b="1" dirty="0"/>
              <a:t>Article Two: Perjury in Civil Suit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b="1" dirty="0"/>
              <a:t>Passed by Judiciary Comm. 12/12/98: 20-17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b="1" i="1" dirty="0"/>
              <a:t>Rejected by House 12/19/98: 205-229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3124C3-9640-4DEE-8857-B8F189AE1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Articles of Impeachment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A073BA-6288-42B1-93D4-313CA07850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b="1" dirty="0"/>
              <a:t>Article Three: Obstruction of Justice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b="1" dirty="0"/>
              <a:t>Passed Judiciary Comm. 12/12/98: 21-16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b="1" dirty="0"/>
              <a:t>Passed House 12/19/98: 221-212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b="1" dirty="0">
                <a:solidFill>
                  <a:srgbClr val="FF0000"/>
                </a:solidFill>
              </a:rPr>
              <a:t>Rejected by Senate 2/12/99: 50-50</a:t>
            </a:r>
          </a:p>
          <a:p>
            <a:pPr marL="457200" lvl="1" indent="0" eaLnBrk="1" hangingPunct="1">
              <a:lnSpc>
                <a:spcPct val="90000"/>
              </a:lnSpc>
              <a:buNone/>
            </a:pPr>
            <a:endParaRPr lang="en-US" altLang="en-US" b="1" dirty="0"/>
          </a:p>
          <a:p>
            <a:pPr eaLnBrk="1" hangingPunct="1">
              <a:lnSpc>
                <a:spcPct val="90000"/>
              </a:lnSpc>
            </a:pPr>
            <a:r>
              <a:rPr lang="en-US" altLang="en-US" b="1" dirty="0"/>
              <a:t>Article Four: Perjury in Questions to Judiciary Committee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b="1" dirty="0"/>
              <a:t>Passed Judiciary Comm. 12/12/98: 21-16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b="1" i="1" dirty="0"/>
              <a:t>Rejected by House 12/19/98: 148-285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630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>
            <a:extLst>
              <a:ext uri="{FF2B5EF4-FFF2-40B4-BE49-F238E27FC236}">
                <a16:creationId xmlns:a16="http://schemas.microsoft.com/office/drawing/2014/main" id="{7A91A538-DE2F-4EF8-932C-653CAA1089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en-US" sz="4000" b="1" dirty="0"/>
              <a:t>The Battle for Party Philosophy 1980s/1990s</a:t>
            </a:r>
          </a:p>
        </p:txBody>
      </p:sp>
      <p:sp>
        <p:nvSpPr>
          <p:cNvPr id="4099" name="Rectangle 5">
            <a:extLst>
              <a:ext uri="{FF2B5EF4-FFF2-40B4-BE49-F238E27FC236}">
                <a16:creationId xmlns:a16="http://schemas.microsoft.com/office/drawing/2014/main" id="{9298B66D-00DD-4AC2-9260-7BA5CB93C0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 b="1" dirty="0"/>
              <a:t>Context</a:t>
            </a:r>
          </a:p>
          <a:p>
            <a:pPr eaLnBrk="1" hangingPunct="1"/>
            <a:r>
              <a:rPr lang="en-US" altLang="en-US" b="1" dirty="0"/>
              <a:t>Reagan Realignment</a:t>
            </a:r>
          </a:p>
          <a:p>
            <a:pPr eaLnBrk="1" hangingPunct="1"/>
            <a:r>
              <a:rPr lang="en-US" altLang="en-US" b="1" dirty="0"/>
              <a:t>Reagan Success</a:t>
            </a:r>
          </a:p>
          <a:p>
            <a:pPr eaLnBrk="1" hangingPunct="1"/>
            <a:r>
              <a:rPr lang="en-US" altLang="en-US" b="1" dirty="0"/>
              <a:t>Democratic defeat 1984: 525-13 EV</a:t>
            </a:r>
          </a:p>
          <a:p>
            <a:pPr eaLnBrk="1" hangingPunct="1"/>
            <a:r>
              <a:rPr lang="en-US" altLang="en-US" b="1" dirty="0"/>
              <a:t>Change in belief:</a:t>
            </a:r>
          </a:p>
          <a:p>
            <a:pPr lvl="1" eaLnBrk="1" hangingPunct="1"/>
            <a:r>
              <a:rPr lang="en-US" altLang="en-US" b="1" dirty="0"/>
              <a:t>Big Government is the problem?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7527A-6407-4643-A544-18AE68B34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20E1CEF-565E-40AA-8135-460EF5CC17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500" y="1828800"/>
            <a:ext cx="8001000" cy="4504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003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031C06CB-1CEE-49A7-B137-0810048E240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Democratic Party Changes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D28ED4E1-7575-4934-A46D-133E329F4A8A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19200"/>
            <a:ext cx="8229600" cy="53340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altLang="en-US" b="1" dirty="0"/>
              <a:t>1960s-1980s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altLang="en-US" b="1" dirty="0"/>
              <a:t>Loss of South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altLang="en-US" b="1" dirty="0"/>
              <a:t>Reagan shifts the electorate to right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altLang="en-US" b="1" dirty="0"/>
              <a:t>Deficit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altLang="en-US" b="1" dirty="0"/>
              <a:t>Tax Revolts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altLang="en-US" b="1" dirty="0"/>
              <a:t>Perceived failure of Great Society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altLang="en-US" b="1" dirty="0"/>
              <a:t>Rejection of Reaganomics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altLang="en-US" b="1" dirty="0"/>
              <a:t>Crushing loss in 1984</a:t>
            </a:r>
          </a:p>
          <a:p>
            <a:pPr marL="0" indent="0" eaLnBrk="1" hangingPunct="1">
              <a:buNone/>
            </a:pPr>
            <a:endParaRPr lang="en-US" altLang="en-US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D010CD8C-6E03-4226-981B-6F247580AA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Democrats Hit Bottom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E39AECC3-6932-4CD0-8E12-BB3D9B1AB6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5124" name="Picture 5" descr="electoral-1984-s">
            <a:extLst>
              <a:ext uri="{FF2B5EF4-FFF2-40B4-BE49-F238E27FC236}">
                <a16:creationId xmlns:a16="http://schemas.microsoft.com/office/drawing/2014/main" id="{2A0B0CA1-8665-49DC-8E10-E8A15B1798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76400"/>
            <a:ext cx="714375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04B55939-96E1-4293-802F-A6CC0DFB7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Democratic Debate</a:t>
            </a:r>
          </a:p>
        </p:txBody>
      </p:sp>
      <p:sp>
        <p:nvSpPr>
          <p:cNvPr id="8195" name="Text Placeholder 2">
            <a:extLst>
              <a:ext uri="{FF2B5EF4-FFF2-40B4-BE49-F238E27FC236}">
                <a16:creationId xmlns:a16="http://schemas.microsoft.com/office/drawing/2014/main" id="{0A572E0C-8A9A-41FD-BA22-F02F23A79C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Traditional Liberals</a:t>
            </a:r>
          </a:p>
        </p:txBody>
      </p:sp>
      <p:sp>
        <p:nvSpPr>
          <p:cNvPr id="8196" name="Content Placeholder 3">
            <a:extLst>
              <a:ext uri="{FF2B5EF4-FFF2-40B4-BE49-F238E27FC236}">
                <a16:creationId xmlns:a16="http://schemas.microsoft.com/office/drawing/2014/main" id="{A9CFDC0C-A2D5-4A8F-BDDE-5A990E7E6AF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en-US" b="1"/>
              <a:t>New Deal/Great Society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b="1"/>
              <a:t>pro-labor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b="1"/>
              <a:t>maybe protectionist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b="1"/>
              <a:t>socially liberal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b="1"/>
              <a:t>activist government</a:t>
            </a:r>
            <a:endParaRPr lang="en-US" altLang="en-US"/>
          </a:p>
        </p:txBody>
      </p:sp>
      <p:sp>
        <p:nvSpPr>
          <p:cNvPr id="8197" name="Text Placeholder 4">
            <a:extLst>
              <a:ext uri="{FF2B5EF4-FFF2-40B4-BE49-F238E27FC236}">
                <a16:creationId xmlns:a16="http://schemas.microsoft.com/office/drawing/2014/main" id="{D64C8827-4AA2-4105-8969-9811DBD04D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altLang="en-US"/>
              <a:t>Centrist “New Democrats”</a:t>
            </a:r>
          </a:p>
        </p:txBody>
      </p:sp>
      <p:sp>
        <p:nvSpPr>
          <p:cNvPr id="8198" name="Content Placeholder 5">
            <a:extLst>
              <a:ext uri="{FF2B5EF4-FFF2-40B4-BE49-F238E27FC236}">
                <a16:creationId xmlns:a16="http://schemas.microsoft.com/office/drawing/2014/main" id="{C8577E0D-678A-47FD-8BF7-D860669CA2FF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US" altLang="en-US" b="1">
                <a:hlinkClick r:id="rId2"/>
              </a:rPr>
              <a:t>Democratic Leadership Council</a:t>
            </a:r>
            <a:endParaRPr lang="en-US" altLang="en-US" b="1"/>
          </a:p>
          <a:p>
            <a:pPr>
              <a:spcBef>
                <a:spcPct val="0"/>
              </a:spcBef>
            </a:pPr>
            <a:r>
              <a:rPr lang="en-US" altLang="en-US" b="1"/>
              <a:t>pro-business</a:t>
            </a:r>
          </a:p>
          <a:p>
            <a:pPr>
              <a:spcBef>
                <a:spcPct val="0"/>
              </a:spcBef>
            </a:pPr>
            <a:r>
              <a:rPr lang="en-US" altLang="en-US" b="1"/>
              <a:t>free trade</a:t>
            </a:r>
          </a:p>
          <a:p>
            <a:pPr>
              <a:spcBef>
                <a:spcPct val="0"/>
              </a:spcBef>
            </a:pPr>
            <a:r>
              <a:rPr lang="en-US" altLang="en-US" b="1"/>
              <a:t>socially liberal</a:t>
            </a:r>
          </a:p>
          <a:p>
            <a:pPr>
              <a:spcBef>
                <a:spcPct val="0"/>
              </a:spcBef>
            </a:pPr>
            <a:r>
              <a:rPr lang="en-US" altLang="en-US" b="1"/>
              <a:t>limited, but important, government role</a:t>
            </a:r>
            <a:endParaRPr lang="en-US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A8A1224F-0246-4E95-A3A1-B9BB1876357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Bill Clinton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E5A46D2F-6777-4539-B5D9-DC3D7CA180B4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9220" name="Picture 4" descr="42_clinton-1">
            <a:extLst>
              <a:ext uri="{FF2B5EF4-FFF2-40B4-BE49-F238E27FC236}">
                <a16:creationId xmlns:a16="http://schemas.microsoft.com/office/drawing/2014/main" id="{AA20BFF2-C5CD-4281-AEA1-0DE63F229C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371600"/>
            <a:ext cx="36576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6" descr="3625-1">
            <a:extLst>
              <a:ext uri="{FF2B5EF4-FFF2-40B4-BE49-F238E27FC236}">
                <a16:creationId xmlns:a16="http://schemas.microsoft.com/office/drawing/2014/main" id="{C8B5214D-6B41-4A0E-AD58-0F10C052A3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981200"/>
            <a:ext cx="32004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76273BD6-74CE-4972-B0D9-CD89A31EC0C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pPr eaLnBrk="1" hangingPunct="1"/>
            <a:r>
              <a:rPr lang="en-US" altLang="en-US"/>
              <a:t>1992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15FC0546-3315-467A-B7EC-E7506F45F7B6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pPr eaLnBrk="1" hangingPunct="1"/>
            <a:r>
              <a:rPr lang="en-US" altLang="en-US" b="1" dirty="0"/>
              <a:t>Clinton 43%</a:t>
            </a:r>
          </a:p>
          <a:p>
            <a:pPr eaLnBrk="1" hangingPunct="1"/>
            <a:r>
              <a:rPr lang="en-US" altLang="en-US" b="1" dirty="0"/>
              <a:t>Bush 37%</a:t>
            </a:r>
          </a:p>
          <a:p>
            <a:pPr eaLnBrk="1" hangingPunct="1"/>
            <a:r>
              <a:rPr lang="en-US" altLang="en-US" b="1" dirty="0"/>
              <a:t>Perot 19%</a:t>
            </a:r>
          </a:p>
          <a:p>
            <a:pPr eaLnBrk="1" hangingPunct="1"/>
            <a:endParaRPr lang="en-US" altLang="en-US" b="1" dirty="0"/>
          </a:p>
          <a:p>
            <a:pPr eaLnBrk="1" hangingPunct="1">
              <a:buFontTx/>
              <a:buNone/>
            </a:pPr>
            <a:endParaRPr lang="en-US" altLang="en-US" b="1" dirty="0"/>
          </a:p>
          <a:p>
            <a:pPr eaLnBrk="1" hangingPunct="1">
              <a:buFontTx/>
              <a:buNone/>
            </a:pPr>
            <a:endParaRPr lang="en-US" altLang="en-US" b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E4D96A0-57E1-4257-8B81-E6C7F2D1BC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7436" y="1417638"/>
            <a:ext cx="2261764" cy="254476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97BEC03-EEC8-4EBA-ABA2-0B9426AD3B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3259137"/>
            <a:ext cx="5943600" cy="3324225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BA2F985-5B8D-4B30-A61A-82C3E34DB109}"/>
              </a:ext>
            </a:extLst>
          </p:cNvPr>
          <p:cNvCxnSpPr/>
          <p:nvPr/>
        </p:nvCxnSpPr>
        <p:spPr>
          <a:xfrm>
            <a:off x="3124200" y="2690019"/>
            <a:ext cx="3124200" cy="0"/>
          </a:xfrm>
          <a:prstGeom prst="straightConnector1">
            <a:avLst/>
          </a:prstGeom>
          <a:ln>
            <a:solidFill>
              <a:schemeClr val="tx1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F8B8B11F-914E-44CB-9CE0-01886F38B5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b="1"/>
              <a:t>Was Clinton a New Democrat? The Argument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87795F69-AB62-4D8E-89DC-9DE1CA6AC54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057400"/>
            <a:ext cx="4038600" cy="40687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3200" b="1" dirty="0"/>
              <a:t>Republican view </a:t>
            </a:r>
          </a:p>
          <a:p>
            <a:pPr eaLnBrk="1" hangingPunct="1"/>
            <a:r>
              <a:rPr lang="en-US" altLang="en-US" sz="3200" b="1" dirty="0"/>
              <a:t>Old Democrat</a:t>
            </a:r>
          </a:p>
          <a:p>
            <a:pPr eaLnBrk="1" hangingPunct="1"/>
            <a:r>
              <a:rPr lang="en-US" altLang="en-US" sz="3200" b="1" dirty="0" err="1"/>
              <a:t>Paleoliberal</a:t>
            </a:r>
            <a:endParaRPr lang="en-US" altLang="en-US" sz="3200" b="1" dirty="0"/>
          </a:p>
          <a:p>
            <a:pPr eaLnBrk="1" hangingPunct="1"/>
            <a:r>
              <a:rPr lang="en-US" altLang="en-US" sz="3200" b="1" dirty="0"/>
              <a:t>Tax and spend liberal</a:t>
            </a:r>
          </a:p>
          <a:p>
            <a:pPr eaLnBrk="1" hangingPunct="1"/>
            <a:r>
              <a:rPr lang="en-US" altLang="en-US" sz="3200" b="1" dirty="0"/>
              <a:t>Big Government</a:t>
            </a:r>
          </a:p>
          <a:p>
            <a:pPr eaLnBrk="1" hangingPunct="1">
              <a:buFontTx/>
              <a:buNone/>
            </a:pPr>
            <a:endParaRPr lang="en-US" altLang="en-US" b="1" dirty="0"/>
          </a:p>
        </p:txBody>
      </p:sp>
      <p:sp>
        <p:nvSpPr>
          <p:cNvPr id="13316" name="Rectangle 5">
            <a:extLst>
              <a:ext uri="{FF2B5EF4-FFF2-40B4-BE49-F238E27FC236}">
                <a16:creationId xmlns:a16="http://schemas.microsoft.com/office/drawing/2014/main" id="{C2731E32-1955-4C68-94F1-68373A0C8615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2057400"/>
            <a:ext cx="4038600" cy="40687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3200" b="1" dirty="0"/>
              <a:t>Democrat view</a:t>
            </a:r>
          </a:p>
          <a:p>
            <a:pPr eaLnBrk="1" hangingPunct="1"/>
            <a:r>
              <a:rPr lang="en-US" altLang="en-US" sz="3200" b="1" dirty="0"/>
              <a:t>New Democrat</a:t>
            </a:r>
          </a:p>
          <a:p>
            <a:pPr eaLnBrk="1" hangingPunct="1">
              <a:buFontTx/>
              <a:buNone/>
            </a:pPr>
            <a:endParaRPr lang="en-US" alt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F3F49715-F28E-4635-B1B4-7330E55D1A3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eaLnBrk="1" hangingPunct="1"/>
            <a:r>
              <a:rPr lang="en-US" altLang="en-US" sz="4000" b="1" dirty="0"/>
              <a:t>Was Clinton a New Democrat?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D904E96E-F91C-4C5E-8FD8-107AC1AF5BEE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pPr marL="514350" indent="-514350" eaLnBrk="1" hangingPunct="1">
              <a:buFont typeface="+mj-lt"/>
              <a:buAutoNum type="arabicPeriod"/>
            </a:pPr>
            <a:r>
              <a:rPr lang="en-US" altLang="en-US" b="1" dirty="0"/>
              <a:t>Gays in the military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altLang="en-US" b="1" dirty="0"/>
              <a:t>Health Care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1395379-9C78-4A3C-932A-90FBCEDDCA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200" y="2906713"/>
            <a:ext cx="4305300" cy="321945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1">
      <a:dk1>
        <a:srgbClr val="3E3E5C"/>
      </a:dk1>
      <a:lt1>
        <a:srgbClr val="FFFFFF"/>
      </a:lt1>
      <a:dk2>
        <a:srgbClr val="666699"/>
      </a:dk2>
      <a:lt2>
        <a:srgbClr val="FFFFFF"/>
      </a:lt2>
      <a:accent1>
        <a:srgbClr val="60597B"/>
      </a:accent1>
      <a:accent2>
        <a:srgbClr val="6666FF"/>
      </a:accent2>
      <a:accent3>
        <a:srgbClr val="B8B8CA"/>
      </a:accent3>
      <a:accent4>
        <a:srgbClr val="DADADA"/>
      </a:accent4>
      <a:accent5>
        <a:srgbClr val="B6B5BF"/>
      </a:accent5>
      <a:accent6>
        <a:srgbClr val="5C5CE7"/>
      </a:accent6>
      <a:hlink>
        <a:srgbClr val="99CCFF"/>
      </a:hlink>
      <a:folHlink>
        <a:srgbClr val="FFFF99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900</Words>
  <Application>Microsoft Office PowerPoint</Application>
  <PresentationFormat>On-screen Show (4:3)</PresentationFormat>
  <Paragraphs>153</Paragraphs>
  <Slides>20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Courier New</vt:lpstr>
      <vt:lpstr>Default Design</vt:lpstr>
      <vt:lpstr>The Democratic Party Story</vt:lpstr>
      <vt:lpstr>The Battle for Party Philosophy 1980s/1990s</vt:lpstr>
      <vt:lpstr>Democratic Party Changes</vt:lpstr>
      <vt:lpstr>Democrats Hit Bottom</vt:lpstr>
      <vt:lpstr>Democratic Debate</vt:lpstr>
      <vt:lpstr>Bill Clinton</vt:lpstr>
      <vt:lpstr>1992</vt:lpstr>
      <vt:lpstr>Was Clinton a New Democrat? The Argument</vt:lpstr>
      <vt:lpstr>Was Clinton a New Democrat?</vt:lpstr>
      <vt:lpstr>Was Clinton a New Democrat?</vt:lpstr>
      <vt:lpstr>1996 Election</vt:lpstr>
      <vt:lpstr>Was Clinton a New Democrat?</vt:lpstr>
      <vt:lpstr>1990s Gingrich GoPac Memo “Language: A Key Mechanism of Control.”</vt:lpstr>
      <vt:lpstr>Clinton Haters</vt:lpstr>
      <vt:lpstr>Lewinsky Gate</vt:lpstr>
      <vt:lpstr>Whitewater-Lewinsky Chronology I (for reference only)</vt:lpstr>
      <vt:lpstr>Whitewater-Lewinsky Chronology II (for reference only)</vt:lpstr>
      <vt:lpstr>Articles of Impeachment Judiciary Committee Report Roll Call Votes </vt:lpstr>
      <vt:lpstr>Articles of Impeachment</vt:lpstr>
      <vt:lpstr>PowerPoint Presentation</vt:lpstr>
    </vt:vector>
  </TitlesOfParts>
  <Company>College of Humanities &amp; Sciences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Battle for Party Philosophy 1980s/1990s</dc:title>
  <dc:creator>Technology Services</dc:creator>
  <cp:lastModifiedBy>William Newmann</cp:lastModifiedBy>
  <cp:revision>38</cp:revision>
  <dcterms:created xsi:type="dcterms:W3CDTF">2010-04-08T16:38:51Z</dcterms:created>
  <dcterms:modified xsi:type="dcterms:W3CDTF">2023-11-09T15:42:22Z</dcterms:modified>
</cp:coreProperties>
</file>