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7" r:id="rId3"/>
    <p:sldId id="258" r:id="rId4"/>
    <p:sldId id="261" r:id="rId5"/>
    <p:sldId id="269" r:id="rId6"/>
    <p:sldId id="270" r:id="rId7"/>
    <p:sldId id="262" r:id="rId8"/>
    <p:sldId id="264" r:id="rId9"/>
    <p:sldId id="266" r:id="rId10"/>
    <p:sldId id="267" r:id="rId1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108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50BC5-E976-4BAA-B21D-6EB8347BD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B2463-EF6A-4D5B-8AFF-7ABD48C7DD74}" type="datetimeFigureOut">
              <a:rPr lang="en-US"/>
              <a:pPr>
                <a:defRPr/>
              </a:pPr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213D5-73F8-4776-A134-DBC4D4342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5000F-DBB4-46AF-8910-093F12AA9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025016-2727-4CE5-B29D-9D8473C892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1394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800BF-97FD-4509-87E1-0BD806425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3467B-F822-46DA-9D54-DBDF1A066595}" type="datetimeFigureOut">
              <a:rPr lang="en-US"/>
              <a:pPr>
                <a:defRPr/>
              </a:pPr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0B04F-F282-42E2-99CC-1CB633BBE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DE4CE-0E57-4FB5-98E9-A50D684BC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935E9-9271-4EA3-9C84-686326A822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7804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91F4A9-6886-49AB-A85D-1D9A36D1F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EB313-D03B-4240-964F-765A4EF5D01E}" type="datetimeFigureOut">
              <a:rPr lang="en-US"/>
              <a:pPr>
                <a:defRPr/>
              </a:pPr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98D8E-C295-4970-BC13-6C5E69757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B2AB8-337D-4168-B5D0-441BDD8C0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813A29-1D3D-4F9D-B981-E0FF9D85A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419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F5C75-04DD-4C43-8888-3AFCE13BB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B87F8-1AB9-4B14-A9DF-DCBB7830A2B8}" type="datetimeFigureOut">
              <a:rPr lang="en-US"/>
              <a:pPr>
                <a:defRPr/>
              </a:pPr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68D00-7448-48C9-9E0B-D76420E02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A5114-2E40-4CA2-BFCC-D07ED4CC8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E0AD30-5DBB-43B6-9A22-1DDA3C4F9A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6485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36E03-F775-442D-A7E7-229543D4A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6CA18-BE98-4089-8356-F647A0AA9724}" type="datetimeFigureOut">
              <a:rPr lang="en-US"/>
              <a:pPr>
                <a:defRPr/>
              </a:pPr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A946B-25F6-4586-937F-09F8EC8E7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CD823-2A9D-4CA9-AD18-B60C2AAD1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9E7AA-E719-41EA-9D40-09CCE68716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5024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B2774E7-3D44-481A-BFB6-37118F2A5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7DD5B-EAE5-4F22-96F8-D5AB9147DCBD}" type="datetimeFigureOut">
              <a:rPr lang="en-US"/>
              <a:pPr>
                <a:defRPr/>
              </a:pPr>
              <a:t>11/9/2023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9FDBB61-8CB0-482C-873C-88E9E226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F69DDA9-B093-441C-9065-807EABA2D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50803A-C222-46EE-9F12-D4966AC0C8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0066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14EC725-2338-4CF3-AF84-A927CEF22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FC38C-1959-48B1-B407-C2FE61B06229}" type="datetimeFigureOut">
              <a:rPr lang="en-US"/>
              <a:pPr>
                <a:defRPr/>
              </a:pPr>
              <a:t>11/9/2023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B89A654-E80F-48B1-AC36-79A372AE8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5493B0C-91D6-402D-8BE9-D8EE397C3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D7F237-E516-4B2F-9A8A-3971D1FCD6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3965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A66198D-21EB-4526-B737-B4AE0F9AF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F8A39-7F3E-46E1-8B4B-1B6FF2E78545}" type="datetimeFigureOut">
              <a:rPr lang="en-US"/>
              <a:pPr>
                <a:defRPr/>
              </a:pPr>
              <a:t>11/9/2023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8B44A45-CCEA-48BE-B510-D2830E73A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821F165-2D19-452B-B6A3-237DAC9C9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E0041B-CC69-4D96-A714-C246044983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5739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BDAF93D-0873-4E60-8B62-19986C7D9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EC3F7-FE90-4754-A081-8F0DCD0C1C8D}" type="datetimeFigureOut">
              <a:rPr lang="en-US"/>
              <a:pPr>
                <a:defRPr/>
              </a:pPr>
              <a:t>11/9/2023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C4C1E79-98E9-4825-BBA6-EAE72CD0D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99517FF-E67D-4FA8-90EF-B3B2391F6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778367-A0FC-491A-9AA6-2608F2A410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391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7D3E0F8-E747-474E-92E5-5F66BDC30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DDE14-EAD8-4398-87AE-2DB8E75DF7DF}" type="datetimeFigureOut">
              <a:rPr lang="en-US"/>
              <a:pPr>
                <a:defRPr/>
              </a:pPr>
              <a:t>11/9/2023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5C8ED1A-563C-49CE-807A-3FEB1C841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FB99CC9-9BFA-4E9E-9307-D35CAADF2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AB251D-FE83-4452-A58F-E152D201FE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9725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EE324DA-445C-4BBD-9E62-BF2ABDE17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A9C0E-9432-402F-B796-E2BC74701AF5}" type="datetimeFigureOut">
              <a:rPr lang="en-US"/>
              <a:pPr>
                <a:defRPr/>
              </a:pPr>
              <a:t>11/9/2023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F81D974-6B2A-48C2-A798-5B9C47E55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0322868-A711-40FC-840D-222571B4A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78D953-66AF-4A58-9D9E-60F0014F35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8222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7B59259-98A9-4D6B-933F-86E1DFD806F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6AC7888-FA65-4499-9B06-F69044F663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771D6-3F43-471E-AD0E-4CF27F7936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BCD6641-F090-4D65-B925-652662DF919C}" type="datetimeFigureOut">
              <a:rPr lang="en-US"/>
              <a:pPr>
                <a:defRPr/>
              </a:pPr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72506-18ED-4FDD-A85F-9680410D5A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E7018-2754-44AB-A34E-991A671FA4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</a:defRPr>
            </a:lvl1pPr>
          </a:lstStyle>
          <a:p>
            <a:fld id="{11E0FBFD-5018-4D89-B3C9-8D6C017D7EF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8DB74462-177E-4BDC-B9C1-72A52A9BA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 dirty="0"/>
              <a:t>The Battle for Party Philosophy 1980s/</a:t>
            </a:r>
            <a:r>
              <a:rPr lang="en-US" altLang="en-US" sz="3600" b="1" dirty="0">
                <a:solidFill>
                  <a:schemeClr val="bg1"/>
                </a:solidFill>
              </a:rPr>
              <a:t>1990s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B31A6453-9650-44F0-85C5-1A1F10BEE1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707" y="1366863"/>
            <a:ext cx="2045494" cy="24355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3FCA44-B5F9-4462-8D14-560269AF8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55" y="4313761"/>
            <a:ext cx="3198018" cy="21146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DB2F94-409D-455A-8DF2-6294C39C5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897" y="1486908"/>
            <a:ext cx="3352800" cy="24355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24EC2F-C980-4B44-ADA1-7A0975E0A1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8393" y="1417638"/>
            <a:ext cx="2045495" cy="2762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6560DB-D9BE-4633-AD60-2260D1CDC7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0297" y="4331188"/>
            <a:ext cx="3352800" cy="211466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6FE9C454-6385-474B-A6BD-1DE028AA41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7"/>
            <a:ext cx="8229600" cy="1293607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 Black" panose="020B0A04020102020204" pitchFamily="34" charset="0"/>
              </a:rPr>
              <a:t>Movement Triumphs</a:t>
            </a:r>
            <a:endParaRPr lang="en-US" altLang="en-US" dirty="0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528FFE9A-06ED-4585-B03A-FA22C603A2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latin typeface="Arial Black" panose="020B0A04020102020204" pitchFamily="34" charset="0"/>
              </a:rPr>
              <a:t>Capital “C” Conservatives win</a:t>
            </a:r>
          </a:p>
          <a:p>
            <a:pPr eaLnBrk="1" hangingPunct="1"/>
            <a:r>
              <a:rPr lang="en-US" altLang="en-US" sz="2800" dirty="0">
                <a:latin typeface="Arial Black" panose="020B0A04020102020204" pitchFamily="34" charset="0"/>
              </a:rPr>
              <a:t>Ronald Reagan’s Party </a:t>
            </a:r>
          </a:p>
          <a:p>
            <a:pPr lvl="1" eaLnBrk="1" hangingPunct="1"/>
            <a:r>
              <a:rPr lang="en-US" altLang="en-US" dirty="0">
                <a:latin typeface="Arial Black" panose="020B0A04020102020204" pitchFamily="34" charset="0"/>
              </a:rPr>
              <a:t>or Limbaugh’s </a:t>
            </a:r>
          </a:p>
          <a:p>
            <a:pPr lvl="1" eaLnBrk="1" hangingPunct="1"/>
            <a:r>
              <a:rPr lang="en-US" altLang="en-US" dirty="0">
                <a:latin typeface="Arial Black" panose="020B0A04020102020204" pitchFamily="34" charset="0"/>
              </a:rPr>
              <a:t>or Fox’s</a:t>
            </a:r>
          </a:p>
        </p:txBody>
      </p:sp>
      <p:pic>
        <p:nvPicPr>
          <p:cNvPr id="12292" name="Picture 5" descr="51999047v4_480x480_Front">
            <a:extLst>
              <a:ext uri="{FF2B5EF4-FFF2-40B4-BE49-F238E27FC236}">
                <a16:creationId xmlns:a16="http://schemas.microsoft.com/office/drawing/2014/main" id="{243ABD48-A0A4-4DF7-956F-AE4A9C87BC8C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 b="28000"/>
          <a:stretch>
            <a:fillRect/>
          </a:stretch>
        </p:blipFill>
        <p:spPr>
          <a:xfrm>
            <a:off x="1143000" y="4082845"/>
            <a:ext cx="7162800" cy="2362200"/>
          </a:xfr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>
            <a:extLst>
              <a:ext uri="{FF2B5EF4-FFF2-40B4-BE49-F238E27FC236}">
                <a16:creationId xmlns:a16="http://schemas.microsoft.com/office/drawing/2014/main" id="{8564EDF9-F503-4C61-AFA7-D038F18E9D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b="1" dirty="0">
                <a:solidFill>
                  <a:schemeClr val="bg1"/>
                </a:solidFill>
              </a:rPr>
              <a:t>The Republican Story</a:t>
            </a:r>
            <a:endParaRPr lang="en-US" altLang="en-US" sz="4000" b="1" dirty="0"/>
          </a:p>
        </p:txBody>
      </p:sp>
      <p:sp>
        <p:nvSpPr>
          <p:cNvPr id="3075" name="Rectangle 5">
            <a:extLst>
              <a:ext uri="{FF2B5EF4-FFF2-40B4-BE49-F238E27FC236}">
                <a16:creationId xmlns:a16="http://schemas.microsoft.com/office/drawing/2014/main" id="{EA7315D4-6B9E-400B-90E8-12FD9102BA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 dirty="0"/>
              <a:t>Context</a:t>
            </a:r>
          </a:p>
          <a:p>
            <a:pPr eaLnBrk="1" hangingPunct="1"/>
            <a:r>
              <a:rPr lang="en-US" altLang="en-US" b="1" dirty="0"/>
              <a:t>Reagan Realignment</a:t>
            </a:r>
          </a:p>
          <a:p>
            <a:pPr eaLnBrk="1" hangingPunct="1"/>
            <a:r>
              <a:rPr lang="en-US" altLang="en-US" b="1" dirty="0"/>
              <a:t>Reagan Success</a:t>
            </a:r>
          </a:p>
          <a:p>
            <a:pPr eaLnBrk="1" hangingPunct="1"/>
            <a:r>
              <a:rPr lang="en-US" altLang="en-US" b="1" dirty="0"/>
              <a:t>Democratic defeat 1984: 525-13 EV</a:t>
            </a:r>
          </a:p>
          <a:p>
            <a:pPr eaLnBrk="1" hangingPunct="1"/>
            <a:r>
              <a:rPr lang="en-US" altLang="en-US" b="1" dirty="0"/>
              <a:t>Change in belief:</a:t>
            </a:r>
          </a:p>
          <a:p>
            <a:pPr lvl="1" eaLnBrk="1" hangingPunct="1"/>
            <a:r>
              <a:rPr lang="en-US" altLang="en-US" b="1" dirty="0"/>
              <a:t>Government is the problem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3F5E8DCE-E5E9-430A-B7CD-5734448F2F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7"/>
            <a:ext cx="8229600" cy="1585119"/>
          </a:xfrm>
        </p:spPr>
        <p:txBody>
          <a:bodyPr/>
          <a:lstStyle/>
          <a:p>
            <a:pPr eaLnBrk="1" hangingPunct="1"/>
            <a:r>
              <a:rPr lang="en-US" altLang="en-US" sz="4000" b="1" dirty="0"/>
              <a:t>George H. W. Bush (41)</a:t>
            </a:r>
            <a:br>
              <a:rPr lang="en-US" altLang="en-US" sz="4000" b="1" dirty="0"/>
            </a:br>
            <a:r>
              <a:rPr lang="en-US" altLang="en-US" sz="4000" b="1" dirty="0"/>
              <a:t>Ultimate Insider</a:t>
            </a:r>
            <a:br>
              <a:rPr lang="en-US" altLang="en-US" sz="4000" b="1" dirty="0"/>
            </a:br>
            <a:r>
              <a:rPr lang="en-US" altLang="en-US" sz="2400" b="1" dirty="0"/>
              <a:t>(reference)</a:t>
            </a:r>
            <a:endParaRPr lang="en-US" altLang="en-US" sz="4000" b="1" dirty="0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099D5534-A1B6-46D3-9E57-A5BFDA60CB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286000"/>
            <a:ext cx="8229600" cy="4297363"/>
          </a:xfrm>
        </p:spPr>
        <p:txBody>
          <a:bodyPr/>
          <a:lstStyle/>
          <a:p>
            <a:pPr eaLnBrk="1" hangingPunct="1"/>
            <a:r>
              <a:rPr lang="en-US" altLang="en-US" sz="2800" b="1" dirty="0"/>
              <a:t>US House of Representatives (1967-71)</a:t>
            </a:r>
          </a:p>
          <a:p>
            <a:pPr eaLnBrk="1" hangingPunct="1"/>
            <a:r>
              <a:rPr lang="en-US" altLang="en-US" sz="2800" b="1" dirty="0"/>
              <a:t>Senate Candidate 1970</a:t>
            </a:r>
          </a:p>
          <a:p>
            <a:pPr eaLnBrk="1" hangingPunct="1"/>
            <a:r>
              <a:rPr lang="en-US" altLang="en-US" sz="2800" b="1" dirty="0"/>
              <a:t>US Ambassador to the UN</a:t>
            </a:r>
          </a:p>
          <a:p>
            <a:pPr eaLnBrk="1" hangingPunct="1"/>
            <a:r>
              <a:rPr lang="en-US" altLang="en-US" sz="2800" b="1" dirty="0"/>
              <a:t>Head, US Liaison Mission to China</a:t>
            </a:r>
          </a:p>
          <a:p>
            <a:pPr eaLnBrk="1" hangingPunct="1"/>
            <a:r>
              <a:rPr lang="en-US" altLang="en-US" sz="2800" b="1" dirty="0"/>
              <a:t>Republic Party Chairman</a:t>
            </a:r>
          </a:p>
          <a:p>
            <a:pPr eaLnBrk="1" hangingPunct="1"/>
            <a:r>
              <a:rPr lang="en-US" altLang="en-US" sz="2800" b="1" dirty="0"/>
              <a:t>Director of Central Intelligence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4100" name="Picture 4" descr="george-bush-sr">
            <a:extLst>
              <a:ext uri="{FF2B5EF4-FFF2-40B4-BE49-F238E27FC236}">
                <a16:creationId xmlns:a16="http://schemas.microsoft.com/office/drawing/2014/main" id="{F5B92FEE-6835-4C53-A74B-AA806971F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895600"/>
            <a:ext cx="2667000" cy="326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>
            <a:extLst>
              <a:ext uri="{FF2B5EF4-FFF2-40B4-BE49-F238E27FC236}">
                <a16:creationId xmlns:a16="http://schemas.microsoft.com/office/drawing/2014/main" id="{40903149-88EC-4759-AB6E-E64E8FA8EB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altLang="en-US" sz="3600" b="1" dirty="0"/>
              <a:t>The Battle Lines</a:t>
            </a:r>
          </a:p>
        </p:txBody>
      </p:sp>
      <p:sp>
        <p:nvSpPr>
          <p:cNvPr id="7171" name="Rectangle 5">
            <a:extLst>
              <a:ext uri="{FF2B5EF4-FFF2-40B4-BE49-F238E27FC236}">
                <a16:creationId xmlns:a16="http://schemas.microsoft.com/office/drawing/2014/main" id="{0B7A15C5-61B3-4481-B765-F596773C756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371600"/>
            <a:ext cx="40386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 dirty="0"/>
              <a:t>conservative (Bush)</a:t>
            </a:r>
          </a:p>
          <a:p>
            <a:pPr eaLnBrk="1" hangingPunct="1"/>
            <a:r>
              <a:rPr lang="en-US" altLang="en-US" b="1" dirty="0"/>
              <a:t>Small “c”</a:t>
            </a:r>
          </a:p>
          <a:p>
            <a:pPr eaLnBrk="1" hangingPunct="1"/>
            <a:r>
              <a:rPr lang="en-US" altLang="en-US" b="1" dirty="0"/>
              <a:t>Smaller government</a:t>
            </a:r>
          </a:p>
          <a:p>
            <a:pPr eaLnBrk="1" hangingPunct="1"/>
            <a:r>
              <a:rPr lang="en-US" altLang="en-US" b="1" dirty="0"/>
              <a:t>Some government role</a:t>
            </a:r>
          </a:p>
          <a:p>
            <a:pPr eaLnBrk="1" hangingPunct="1"/>
            <a:r>
              <a:rPr lang="en-US" altLang="en-US" b="1" dirty="0"/>
              <a:t>Cut taxes</a:t>
            </a:r>
          </a:p>
          <a:p>
            <a:pPr eaLnBrk="1" hangingPunct="1"/>
            <a:r>
              <a:rPr lang="en-US" altLang="en-US" b="1" dirty="0"/>
              <a:t>Economic focus	</a:t>
            </a:r>
          </a:p>
          <a:p>
            <a:pPr eaLnBrk="1" hangingPunct="1"/>
            <a:r>
              <a:rPr lang="en-US" altLang="en-US" b="1" dirty="0"/>
              <a:t>Might be pro-choice</a:t>
            </a:r>
          </a:p>
        </p:txBody>
      </p:sp>
      <p:sp>
        <p:nvSpPr>
          <p:cNvPr id="7172" name="Rectangle 6">
            <a:extLst>
              <a:ext uri="{FF2B5EF4-FFF2-40B4-BE49-F238E27FC236}">
                <a16:creationId xmlns:a16="http://schemas.microsoft.com/office/drawing/2014/main" id="{E72D7AFB-27DA-43FC-9EDF-890BC9BE7C5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419600" y="1371600"/>
            <a:ext cx="44958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 dirty="0"/>
              <a:t>Conservative (Reagan)</a:t>
            </a:r>
          </a:p>
          <a:p>
            <a:pPr eaLnBrk="1" hangingPunct="1"/>
            <a:r>
              <a:rPr lang="en-US" altLang="en-US" b="1" dirty="0"/>
              <a:t>Movement Conservative</a:t>
            </a:r>
          </a:p>
          <a:p>
            <a:pPr eaLnBrk="1" hangingPunct="1"/>
            <a:r>
              <a:rPr lang="en-US" altLang="en-US" b="1" dirty="0"/>
              <a:t>Gov’t is the problem</a:t>
            </a:r>
          </a:p>
          <a:p>
            <a:pPr eaLnBrk="1" hangingPunct="1"/>
            <a:r>
              <a:rPr lang="en-US" altLang="en-US" b="1" dirty="0"/>
              <a:t>Huge tax cuts</a:t>
            </a:r>
          </a:p>
          <a:p>
            <a:pPr eaLnBrk="1" hangingPunct="1"/>
            <a:r>
              <a:rPr lang="en-US" altLang="en-US" b="1" dirty="0"/>
              <a:t>Social conservative</a:t>
            </a:r>
          </a:p>
          <a:p>
            <a:pPr lvl="1" eaLnBrk="1" hangingPunct="1"/>
            <a:r>
              <a:rPr lang="en-US" altLang="en-US" sz="2800" b="1" dirty="0"/>
              <a:t>Anti-Abortion</a:t>
            </a:r>
          </a:p>
          <a:p>
            <a:pPr lvl="1" eaLnBrk="1" hangingPunct="1"/>
            <a:r>
              <a:rPr lang="en-US" altLang="en-US" sz="2800" b="1" dirty="0"/>
              <a:t>Gun rights</a:t>
            </a:r>
          </a:p>
          <a:p>
            <a:pPr lvl="1" eaLnBrk="1" hangingPunct="1"/>
            <a:r>
              <a:rPr lang="en-US" altLang="en-US" sz="2800" b="1" dirty="0"/>
              <a:t>Evolution/Creationism</a:t>
            </a:r>
          </a:p>
          <a:p>
            <a:pPr lvl="1" eaLnBrk="1" hangingPunct="1"/>
            <a:r>
              <a:rPr lang="en-US" altLang="en-US" sz="2800" b="1" dirty="0"/>
              <a:t>Anti-Gay rights</a:t>
            </a:r>
          </a:p>
          <a:p>
            <a:pPr lvl="1" eaLnBrk="1" hangingPunct="1"/>
            <a:r>
              <a:rPr lang="en-US" altLang="en-US" sz="2800" b="1" dirty="0"/>
              <a:t>Prayer in school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118A32-EB63-4E36-B68C-33A791589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Real Deciders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00E63D-5202-4BE7-918B-D16EE9563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00200"/>
            <a:ext cx="8763000" cy="4983162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Rush Limbaugh			       	       Fox News</a:t>
            </a:r>
          </a:p>
          <a:p>
            <a:pPr marL="0" indent="0">
              <a:buNone/>
            </a:pPr>
            <a:r>
              <a:rPr lang="en-US" b="1" dirty="0"/>
              <a:t>Syndicated since 8/1988		       On air 10/96						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pPr marL="1828800" lvl="4" indent="0">
              <a:buNone/>
            </a:pPr>
            <a:r>
              <a:rPr lang="en-US" b="1" dirty="0"/>
              <a:t>				</a:t>
            </a:r>
          </a:p>
          <a:p>
            <a:pPr marL="1828800" lvl="4" indent="0">
              <a:buNone/>
            </a:pPr>
            <a:r>
              <a:rPr lang="en-US" sz="2800" b="1" dirty="0"/>
              <a:t>				     Roger Ailes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D05999-F0D4-487E-AD68-519328107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542993"/>
            <a:ext cx="3657600" cy="2362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48CB08-2283-45A8-88F4-55D83FCCC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417" y="3577406"/>
            <a:ext cx="2200275" cy="2076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CF318D-9A92-4083-97FB-F60A4628F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092" y="3095625"/>
            <a:ext cx="242887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44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6E3BB-19AA-40FF-8A42-3224B88BC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Media Defines the Party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55D17-CD1F-48B2-A82F-FC00DB346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Limbaugh</a:t>
            </a: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Fox News</a:t>
            </a:r>
          </a:p>
          <a:p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			Republican	 </a:t>
            </a: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			Voters</a:t>
            </a: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						Republican </a:t>
            </a: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						Politicians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233FFF8-9E72-4B5F-AF79-DD73E6C18A9C}"/>
              </a:ext>
            </a:extLst>
          </p:cNvPr>
          <p:cNvCxnSpPr/>
          <p:nvPr/>
        </p:nvCxnSpPr>
        <p:spPr>
          <a:xfrm>
            <a:off x="5105400" y="3886200"/>
            <a:ext cx="1676400" cy="121920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B1C714F-4703-45E4-8364-3B0056990B1B}"/>
              </a:ext>
            </a:extLst>
          </p:cNvPr>
          <p:cNvCxnSpPr/>
          <p:nvPr/>
        </p:nvCxnSpPr>
        <p:spPr>
          <a:xfrm>
            <a:off x="2819400" y="2286000"/>
            <a:ext cx="1524000" cy="114300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741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BF47B414-5E74-4EDF-B68F-5AEE144039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Party Loyalty: 1980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EFC0CAF7-D504-47BB-BC11-B2205D388D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8196" name="Picture 5" descr="Reagan_Bush_1984">
            <a:extLst>
              <a:ext uri="{FF2B5EF4-FFF2-40B4-BE49-F238E27FC236}">
                <a16:creationId xmlns:a16="http://schemas.microsoft.com/office/drawing/2014/main" id="{B6A8F79A-C461-46EE-9D05-955E5E227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6324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5AA75AAC-546A-4C75-A856-1E1AC5B5DF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Bush and Belief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15A70A81-0289-4673-A582-6B153DE425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1" dirty="0"/>
              <a:t>1988 </a:t>
            </a:r>
            <a:r>
              <a:rPr lang="en-US" altLang="en-US" b="1" dirty="0">
                <a:solidFill>
                  <a:srgbClr val="002060"/>
                </a:solidFill>
              </a:rPr>
              <a:t>“Read My Lips: No new Taxes”</a:t>
            </a:r>
            <a:endParaRPr lang="en-US" altLang="en-US" b="1" dirty="0"/>
          </a:p>
          <a:p>
            <a:pPr eaLnBrk="1" hangingPunct="1"/>
            <a:r>
              <a:rPr lang="en-US" altLang="en-US" b="1" dirty="0"/>
              <a:t>1990: Tax Increase</a:t>
            </a:r>
          </a:p>
          <a:p>
            <a:pPr eaLnBrk="1" hangingPunct="1"/>
            <a:r>
              <a:rPr lang="en-US" altLang="en-US" b="1" dirty="0"/>
              <a:t>1992: The Tax Increase was a Mistake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D4A4FD-0299-4CBD-85B4-8459D4B05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493" y="3760224"/>
            <a:ext cx="5053013" cy="280593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89703C6A-2CB6-4072-8270-A2F92799D3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Bush 41 Approval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23B06389-51C1-445A-A03C-E443EEF60F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1268" name="Picture 4" descr="info-presapp0605-bush1">
            <a:extLst>
              <a:ext uri="{FF2B5EF4-FFF2-40B4-BE49-F238E27FC236}">
                <a16:creationId xmlns:a16="http://schemas.microsoft.com/office/drawing/2014/main" id="{D0FB5A33-1682-4DEE-BFFB-7AAE6DDB6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7239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2">
      <a:dk1>
        <a:srgbClr val="FFFFFF"/>
      </a:dk1>
      <a:lt1>
        <a:srgbClr val="FFFFFF"/>
      </a:lt1>
      <a:dk2>
        <a:srgbClr val="FF0000"/>
      </a:dk2>
      <a:lt2>
        <a:srgbClr val="FF0000"/>
      </a:lt2>
      <a:accent1>
        <a:srgbClr val="FF0000"/>
      </a:accent1>
      <a:accent2>
        <a:srgbClr val="FF0000"/>
      </a:accent2>
      <a:accent3>
        <a:srgbClr val="FF0000"/>
      </a:accent3>
      <a:accent4>
        <a:srgbClr val="FF0000"/>
      </a:accent4>
      <a:accent5>
        <a:srgbClr val="FF0000"/>
      </a:accent5>
      <a:accent6>
        <a:srgbClr val="FF00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242</Words>
  <Application>Microsoft Office PowerPoint</Application>
  <PresentationFormat>On-screen Show (4:3)</PresentationFormat>
  <Paragraphs>62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Arial Black</vt:lpstr>
      <vt:lpstr>Calibri</vt:lpstr>
      <vt:lpstr>Office Theme</vt:lpstr>
      <vt:lpstr>The Battle for Party Philosophy 1980s/1990s</vt:lpstr>
      <vt:lpstr>The Republican Story</vt:lpstr>
      <vt:lpstr>George H. W. Bush (41) Ultimate Insider (reference)</vt:lpstr>
      <vt:lpstr>The Battle Lines</vt:lpstr>
      <vt:lpstr>The Real Deciders</vt:lpstr>
      <vt:lpstr>Media Defines the Party</vt:lpstr>
      <vt:lpstr>Party Loyalty: 1980</vt:lpstr>
      <vt:lpstr>Bush and Belief</vt:lpstr>
      <vt:lpstr>Bush 41 Approval</vt:lpstr>
      <vt:lpstr>Movement Triumphs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Republican Story</dc:title>
  <dc:creator>Newmann</dc:creator>
  <cp:lastModifiedBy>William Newmann</cp:lastModifiedBy>
  <cp:revision>21</cp:revision>
  <dcterms:created xsi:type="dcterms:W3CDTF">2015-06-19T15:45:32Z</dcterms:created>
  <dcterms:modified xsi:type="dcterms:W3CDTF">2023-11-09T15:42:35Z</dcterms:modified>
</cp:coreProperties>
</file>