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8" r:id="rId3"/>
    <p:sldId id="257" r:id="rId4"/>
    <p:sldId id="282" r:id="rId5"/>
    <p:sldId id="283" r:id="rId6"/>
    <p:sldId id="284" r:id="rId7"/>
    <p:sldId id="267" r:id="rId8"/>
    <p:sldId id="285" r:id="rId9"/>
    <p:sldId id="286" r:id="rId10"/>
    <p:sldId id="287" r:id="rId11"/>
    <p:sldId id="288" r:id="rId12"/>
    <p:sldId id="289" r:id="rId13"/>
    <p:sldId id="293" r:id="rId14"/>
    <p:sldId id="290" r:id="rId15"/>
    <p:sldId id="292" r:id="rId16"/>
    <p:sldId id="291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6" r:id="rId29"/>
    <p:sldId id="307" r:id="rId30"/>
    <p:sldId id="308" r:id="rId31"/>
    <p:sldId id="309" r:id="rId32"/>
    <p:sldId id="310" r:id="rId33"/>
    <p:sldId id="313" r:id="rId34"/>
    <p:sldId id="315" r:id="rId35"/>
    <p:sldId id="314" r:id="rId36"/>
  </p:sldIdLst>
  <p:sldSz cx="9144000" cy="6858000" type="screen4x3"/>
  <p:notesSz cx="69850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74" d="100"/>
          <a:sy n="74" d="100"/>
        </p:scale>
        <p:origin x="38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79" tIns="46440" rIns="92879" bIns="4644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1" y="0"/>
            <a:ext cx="3026833" cy="463550"/>
          </a:xfrm>
          <a:prstGeom prst="rect">
            <a:avLst/>
          </a:prstGeom>
        </p:spPr>
        <p:txBody>
          <a:bodyPr vert="horz" lIns="92879" tIns="46440" rIns="92879" bIns="46440" rtlCol="0"/>
          <a:lstStyle>
            <a:lvl1pPr algn="r">
              <a:defRPr sz="1200"/>
            </a:lvl1pPr>
          </a:lstStyle>
          <a:p>
            <a:fld id="{1338E2D4-06A5-4033-82ED-5CD0D6C8A517}" type="datetimeFigureOut">
              <a:rPr lang="en-US" smtClean="0"/>
              <a:t>2/20/2014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79" tIns="46440" rIns="92879" bIns="4644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1" y="8805841"/>
            <a:ext cx="3026833" cy="463550"/>
          </a:xfrm>
          <a:prstGeom prst="rect">
            <a:avLst/>
          </a:prstGeom>
        </p:spPr>
        <p:txBody>
          <a:bodyPr vert="horz" lIns="92879" tIns="46440" rIns="92879" bIns="46440" rtlCol="0" anchor="b"/>
          <a:lstStyle>
            <a:lvl1pPr algn="r">
              <a:defRPr sz="1200"/>
            </a:lvl1pPr>
          </a:lstStyle>
          <a:p>
            <a:fld id="{544EC480-CB5A-41DD-A39C-747AEC6D49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862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CC779-3BD8-42B7-AB32-FFE9F2038A37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A35AF-E587-4668-9AA5-6EAA93B5D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68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A35AF-E587-4668-9AA5-6EAA93B5D4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05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Paul </a:t>
            </a:r>
            <a:r>
              <a:rPr lang="en-US" dirty="0" err="1" smtClean="0"/>
              <a:t>Romer</a:t>
            </a:r>
            <a:r>
              <a:rPr lang="en-US" dirty="0" smtClean="0"/>
              <a:t> – Economics professor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A35AF-E587-4668-9AA5-6EAA93B5D4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29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A35AF-E587-4668-9AA5-6EAA93B5D4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66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A35AF-E587-4668-9AA5-6EAA93B5D4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58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A35AF-E587-4668-9AA5-6EAA93B5D4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44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03CBC-2C9F-4D64-BF5E-D6B349326D0D}" type="datetimeFigureOut">
              <a:rPr lang="en-US" smtClean="0"/>
              <a:t>2/20/2014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394F-C854-4E80-B7B7-2926E8D18A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03CBC-2C9F-4D64-BF5E-D6B349326D0D}" type="datetimeFigureOut">
              <a:rPr lang="en-US" smtClean="0"/>
              <a:t>2/20/2014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394F-C854-4E80-B7B7-2926E8D18A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03CBC-2C9F-4D64-BF5E-D6B349326D0D}" type="datetimeFigureOut">
              <a:rPr lang="en-US" smtClean="0"/>
              <a:t>2/20/2014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394F-C854-4E80-B7B7-2926E8D18A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52600" y="304800"/>
            <a:ext cx="70104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905000" y="6400800"/>
            <a:ext cx="1371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413" y="6400800"/>
            <a:ext cx="2084387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91400" y="6400800"/>
            <a:ext cx="1371600" cy="457200"/>
          </a:xfrm>
        </p:spPr>
        <p:txBody>
          <a:bodyPr/>
          <a:lstStyle>
            <a:lvl1pPr>
              <a:defRPr/>
            </a:lvl1pPr>
          </a:lstStyle>
          <a:p>
            <a:fld id="{B831F872-614D-40A4-8CFD-60B3F8028EB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58198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03CBC-2C9F-4D64-BF5E-D6B349326D0D}" type="datetimeFigureOut">
              <a:rPr lang="en-US" smtClean="0"/>
              <a:t>2/20/2014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394F-C854-4E80-B7B7-2926E8D18A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03CBC-2C9F-4D64-BF5E-D6B349326D0D}" type="datetimeFigureOut">
              <a:rPr lang="en-US" smtClean="0"/>
              <a:t>2/20/2014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394F-C854-4E80-B7B7-2926E8D18A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03CBC-2C9F-4D64-BF5E-D6B349326D0D}" type="datetimeFigureOut">
              <a:rPr lang="en-US" smtClean="0"/>
              <a:t>2/20/2014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394F-C854-4E80-B7B7-2926E8D18A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03CBC-2C9F-4D64-BF5E-D6B349326D0D}" type="datetimeFigureOut">
              <a:rPr lang="en-US" smtClean="0"/>
              <a:t>2/20/2014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394F-C854-4E80-B7B7-2926E8D18A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03CBC-2C9F-4D64-BF5E-D6B349326D0D}" type="datetimeFigureOut">
              <a:rPr lang="en-US" smtClean="0"/>
              <a:t>2/20/2014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394F-C854-4E80-B7B7-2926E8D18A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03CBC-2C9F-4D64-BF5E-D6B349326D0D}" type="datetimeFigureOut">
              <a:rPr lang="en-US" smtClean="0"/>
              <a:t>2/20/2014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394F-C854-4E80-B7B7-2926E8D18A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03CBC-2C9F-4D64-BF5E-D6B349326D0D}" type="datetimeFigureOut">
              <a:rPr lang="en-US" smtClean="0"/>
              <a:t>2/20/2014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E394F-C854-4E80-B7B7-2926E8D18AD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03CBC-2C9F-4D64-BF5E-D6B349326D0D}" type="datetimeFigureOut">
              <a:rPr lang="en-US" smtClean="0"/>
              <a:t>2/20/2014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FE394F-C854-4E80-B7B7-2926E8D18AD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1FE394F-C854-4E80-B7B7-2926E8D18AD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3303CBC-2C9F-4D64-BF5E-D6B349326D0D}" type="datetimeFigureOut">
              <a:rPr lang="en-US" smtClean="0"/>
              <a:t>2/20/2014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219200"/>
            <a:ext cx="8534400" cy="1142999"/>
          </a:xfrm>
        </p:spPr>
        <p:txBody>
          <a:bodyPr>
            <a:noAutofit/>
          </a:bodyPr>
          <a:lstStyle/>
          <a:p>
            <a:r>
              <a:rPr lang="en-US" sz="4000" dirty="0" smtClean="0"/>
              <a:t>Aplia, Connect, </a:t>
            </a:r>
            <a:r>
              <a:rPr lang="en-US" sz="4000" dirty="0" err="1" smtClean="0"/>
              <a:t>MyStatLab</a:t>
            </a:r>
            <a:r>
              <a:rPr lang="en-US" sz="4000" dirty="0" smtClean="0"/>
              <a:t>, or </a:t>
            </a:r>
            <a:br>
              <a:rPr lang="en-US" sz="4000" dirty="0" smtClean="0"/>
            </a:br>
            <a:r>
              <a:rPr lang="en-US" sz="4000" dirty="0" err="1" smtClean="0"/>
              <a:t>WileyPlus</a:t>
            </a:r>
            <a:r>
              <a:rPr lang="en-US" sz="4400" dirty="0" smtClean="0"/>
              <a:t>: </a:t>
            </a:r>
            <a:r>
              <a:rPr lang="en-US" sz="4000" dirty="0" smtClean="0"/>
              <a:t>Which one is right for you?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105400"/>
            <a:ext cx="6461760" cy="1066800"/>
          </a:xfrm>
        </p:spPr>
        <p:txBody>
          <a:bodyPr/>
          <a:lstStyle/>
          <a:p>
            <a:r>
              <a:rPr lang="en-US" dirty="0" smtClean="0"/>
              <a:t>Joan Donohue</a:t>
            </a:r>
          </a:p>
          <a:p>
            <a:r>
              <a:rPr lang="en-US" dirty="0" smtClean="0"/>
              <a:t>University of South Carolina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37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81000"/>
            <a:ext cx="6852446" cy="615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3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52400"/>
            <a:ext cx="381970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spc="-1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Aplia</a:t>
            </a:r>
            <a:r>
              <a:rPr lang="en-US" sz="4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Feedback</a:t>
            </a:r>
            <a:endParaRPr lang="en-US" sz="46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52619"/>
            <a:ext cx="5114589" cy="567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6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52400"/>
            <a:ext cx="418531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spc="-1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Aplia</a:t>
            </a:r>
            <a:r>
              <a:rPr lang="en-US" sz="4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Gradebook</a:t>
            </a:r>
            <a:endParaRPr lang="en-US" sz="46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219200"/>
            <a:ext cx="7798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Scores can be exported, imported, and manually adjusted.</a:t>
            </a:r>
          </a:p>
          <a:p>
            <a:r>
              <a:rPr lang="en-US" sz="2000" dirty="0" smtClean="0"/>
              <a:t>Instructors can only view the actual work for each student’s final attempt.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183034"/>
            <a:ext cx="6165724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52400"/>
            <a:ext cx="307808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spc="-1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Aplia</a:t>
            </a:r>
            <a:r>
              <a:rPr lang="en-US" sz="4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spc="-1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Ebook</a:t>
            </a:r>
            <a:endParaRPr lang="en-US" sz="46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219200"/>
            <a:ext cx="79541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Aplia</a:t>
            </a:r>
            <a:r>
              <a:rPr lang="en-US" sz="2000" dirty="0" smtClean="0"/>
              <a:t> uses the </a:t>
            </a:r>
            <a:r>
              <a:rPr lang="en-US" sz="2000" dirty="0" err="1" smtClean="0"/>
              <a:t>MindTap</a:t>
            </a:r>
            <a:r>
              <a:rPr lang="en-US" sz="2000" dirty="0" smtClean="0"/>
              <a:t> reader, which is more advanced than most </a:t>
            </a:r>
            <a:r>
              <a:rPr lang="en-US" sz="2000" dirty="0" err="1" smtClean="0"/>
              <a:t>ebooks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Even-numbered exercises, for example, are interactive.</a:t>
            </a:r>
          </a:p>
          <a:p>
            <a:r>
              <a:rPr lang="en-US" sz="2000" dirty="0" smtClean="0"/>
              <a:t>However, page numbers are not provided.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362200"/>
            <a:ext cx="4878889" cy="144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444" y="3777842"/>
            <a:ext cx="6200775" cy="252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8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542" y="418981"/>
            <a:ext cx="740625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spc="-1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Aplia</a:t>
            </a:r>
            <a:r>
              <a:rPr lang="en-US" sz="4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Strengths &amp; Weaknesses</a:t>
            </a:r>
            <a:endParaRPr lang="en-US" sz="46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8542" y="1221996"/>
            <a:ext cx="7620000" cy="5257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u="sng" dirty="0" smtClean="0"/>
              <a:t>Strengths</a:t>
            </a:r>
          </a:p>
          <a:p>
            <a:r>
              <a:rPr lang="en-US" dirty="0" err="1" smtClean="0"/>
              <a:t>Aplia</a:t>
            </a:r>
            <a:r>
              <a:rPr lang="en-US" dirty="0" smtClean="0"/>
              <a:t> exercises are of high quality </a:t>
            </a:r>
          </a:p>
          <a:p>
            <a:r>
              <a:rPr lang="en-US" dirty="0" err="1" smtClean="0"/>
              <a:t>Aplia</a:t>
            </a:r>
            <a:r>
              <a:rPr lang="en-US" dirty="0" smtClean="0"/>
              <a:t> exercises aim to teach students something new</a:t>
            </a:r>
          </a:p>
          <a:p>
            <a:r>
              <a:rPr lang="en-US" dirty="0" smtClean="0"/>
              <a:t>Customer support and service is excellent</a:t>
            </a:r>
          </a:p>
          <a:p>
            <a:r>
              <a:rPr lang="en-US" dirty="0" smtClean="0"/>
              <a:t>Nice gradebook with ability to adjust scores easily</a:t>
            </a:r>
          </a:p>
          <a:p>
            <a:r>
              <a:rPr lang="en-US" dirty="0" err="1" smtClean="0"/>
              <a:t>MindTap</a:t>
            </a:r>
            <a:r>
              <a:rPr lang="en-US" dirty="0" smtClean="0"/>
              <a:t> </a:t>
            </a:r>
            <a:r>
              <a:rPr lang="en-US" dirty="0" err="1" smtClean="0"/>
              <a:t>ebook</a:t>
            </a:r>
            <a:r>
              <a:rPr lang="en-US" dirty="0" smtClean="0"/>
              <a:t> is more advanced than most</a:t>
            </a:r>
          </a:p>
          <a:p>
            <a:pPr marL="114300" indent="0">
              <a:buFont typeface="Arial" pitchFamily="34" charset="0"/>
              <a:buNone/>
            </a:pPr>
            <a:r>
              <a:rPr lang="en-US" u="sng" dirty="0" smtClean="0"/>
              <a:t>Weaknesses</a:t>
            </a:r>
          </a:p>
          <a:p>
            <a:r>
              <a:rPr lang="en-US" dirty="0" smtClean="0"/>
              <a:t>Exercises cannot be modified by instructors</a:t>
            </a:r>
          </a:p>
          <a:p>
            <a:r>
              <a:rPr lang="en-US" dirty="0" smtClean="0"/>
              <a:t>Instructors can only see students’ final attempts at exercises</a:t>
            </a:r>
          </a:p>
          <a:p>
            <a:r>
              <a:rPr lang="en-US" dirty="0" smtClean="0"/>
              <a:t>No hints or feedback is given on textbook exercises between attempts (only for </a:t>
            </a:r>
            <a:r>
              <a:rPr lang="en-US" dirty="0" err="1" smtClean="0"/>
              <a:t>Aplia</a:t>
            </a:r>
            <a:r>
              <a:rPr lang="en-US" dirty="0" smtClean="0"/>
              <a:t> exercises)</a:t>
            </a:r>
          </a:p>
          <a:p>
            <a:r>
              <a:rPr lang="en-US" dirty="0" smtClean="0"/>
              <a:t>Tools available for help in solving </a:t>
            </a:r>
            <a:r>
              <a:rPr lang="en-US" dirty="0" err="1" smtClean="0"/>
              <a:t>Aplia</a:t>
            </a:r>
            <a:r>
              <a:rPr lang="en-US" dirty="0" smtClean="0"/>
              <a:t> exercises are not available elsewhere (finding z values etc.)</a:t>
            </a:r>
          </a:p>
          <a:p>
            <a:r>
              <a:rPr lang="en-US" dirty="0" smtClean="0"/>
              <a:t>Many students think the </a:t>
            </a:r>
            <a:r>
              <a:rPr lang="en-US" dirty="0" err="1" smtClean="0"/>
              <a:t>Aplia</a:t>
            </a:r>
            <a:r>
              <a:rPr lang="en-US" dirty="0" smtClean="0"/>
              <a:t> exercises are tricky and very different from those in the textbook</a:t>
            </a:r>
          </a:p>
          <a:p>
            <a:r>
              <a:rPr lang="en-US" dirty="0" err="1" smtClean="0"/>
              <a:t>Aplia</a:t>
            </a:r>
            <a:r>
              <a:rPr lang="en-US" dirty="0" smtClean="0"/>
              <a:t> is fairly expensive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65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52400"/>
            <a:ext cx="499130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spc="-1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Connect – Basic Info</a:t>
            </a:r>
            <a:endParaRPr lang="en-US" sz="4600" spc="-1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19200"/>
            <a:ext cx="7620000" cy="4953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instructor sets up the course by choosing assignments from a bank of exercises related to the textbook: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     - Algorithmic textbook exercises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     - Static </a:t>
            </a:r>
            <a:r>
              <a:rPr lang="en-US" dirty="0"/>
              <a:t>textbook exercises</a:t>
            </a: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         - Test bank multiple choice questions (static)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     - Create your own questions (static or algorithmic)</a:t>
            </a:r>
          </a:p>
          <a:p>
            <a:r>
              <a:rPr lang="en-US" dirty="0" smtClean="0"/>
              <a:t>Removing parts of exercises is permitted but scoring sometimes gets messed up.</a:t>
            </a:r>
          </a:p>
          <a:p>
            <a:r>
              <a:rPr lang="en-US" dirty="0" smtClean="0"/>
              <a:t>Instructors can choose to have students submit exercises either one-at-time or after all are completed. </a:t>
            </a:r>
          </a:p>
          <a:p>
            <a:r>
              <a:rPr lang="en-US" dirty="0" err="1" smtClean="0"/>
              <a:t>LearnSmart</a:t>
            </a:r>
            <a:r>
              <a:rPr lang="en-US" dirty="0" smtClean="0"/>
              <a:t>/</a:t>
            </a:r>
            <a:r>
              <a:rPr lang="en-US" dirty="0" err="1" smtClean="0"/>
              <a:t>SmartBook</a:t>
            </a:r>
            <a:r>
              <a:rPr lang="en-US" dirty="0" smtClean="0"/>
              <a:t> is a very nice flashcard-based way to “adaptively” quiz students on the textbook reading.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ebook</a:t>
            </a:r>
            <a:r>
              <a:rPr lang="en-US" dirty="0" smtClean="0"/>
              <a:t> is slightly advanced, with links to PowerPoints, guided example videos, and other chapters/sections.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97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66800"/>
            <a:ext cx="7677150" cy="496564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152400"/>
            <a:ext cx="419249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Connect Website</a:t>
            </a:r>
            <a:endParaRPr lang="en-US" sz="46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381000" y="4149754"/>
            <a:ext cx="22860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43550" y="4073554"/>
            <a:ext cx="11430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1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66800"/>
            <a:ext cx="6953250" cy="5029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152400"/>
            <a:ext cx="450078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Connect Exercises</a:t>
            </a:r>
            <a:endParaRPr lang="en-US" sz="46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3657600" y="5791200"/>
            <a:ext cx="11430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1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08747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Connect </a:t>
            </a:r>
            <a:r>
              <a:rPr lang="en-US" sz="4600" spc="-1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LearnSmart</a:t>
            </a:r>
            <a:r>
              <a:rPr lang="en-US" sz="4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/</a:t>
            </a:r>
            <a:r>
              <a:rPr lang="en-US" sz="4600" spc="-1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SmartBook</a:t>
            </a:r>
            <a:endParaRPr lang="en-US" sz="46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7496175" cy="771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133600"/>
            <a:ext cx="4191000" cy="1863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4343400"/>
            <a:ext cx="3505200" cy="206716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8691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52400"/>
            <a:ext cx="453624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Connect Feedback</a:t>
            </a:r>
            <a:endParaRPr lang="en-US" sz="46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952619"/>
            <a:ext cx="6134100" cy="54197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14400" y="1981200"/>
            <a:ext cx="21336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9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Comparison of features in four prominent on-line HW managers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I used </a:t>
            </a:r>
            <a:r>
              <a:rPr lang="en-US" u="sng" dirty="0" smtClean="0"/>
              <a:t>Aplia</a:t>
            </a:r>
            <a:r>
              <a:rPr lang="en-US" dirty="0" smtClean="0"/>
              <a:t> with </a:t>
            </a:r>
            <a:r>
              <a:rPr lang="en-US" u="sng" dirty="0" smtClean="0"/>
              <a:t>Cengage</a:t>
            </a:r>
            <a:r>
              <a:rPr lang="en-US" dirty="0" smtClean="0"/>
              <a:t>’s ASW book for 5 years</a:t>
            </a:r>
          </a:p>
          <a:p>
            <a:r>
              <a:rPr lang="en-US" dirty="0" smtClean="0"/>
              <a:t>Now we use </a:t>
            </a:r>
            <a:r>
              <a:rPr lang="en-US" u="sng" dirty="0" smtClean="0"/>
              <a:t>Connect</a:t>
            </a:r>
            <a:r>
              <a:rPr lang="en-US" dirty="0" smtClean="0"/>
              <a:t> with </a:t>
            </a:r>
            <a:r>
              <a:rPr lang="en-US" u="sng" dirty="0" smtClean="0"/>
              <a:t>McGraw-Hill</a:t>
            </a:r>
            <a:r>
              <a:rPr lang="en-US" dirty="0" smtClean="0"/>
              <a:t>’s Jaggia/Kelly book</a:t>
            </a:r>
          </a:p>
          <a:p>
            <a:r>
              <a:rPr lang="en-US" dirty="0" smtClean="0"/>
              <a:t>I looked into </a:t>
            </a:r>
            <a:r>
              <a:rPr lang="en-US" dirty="0"/>
              <a:t>using </a:t>
            </a:r>
            <a:r>
              <a:rPr lang="en-US" u="sng" dirty="0" smtClean="0"/>
              <a:t>MyStatLab</a:t>
            </a:r>
            <a:r>
              <a:rPr lang="en-US" dirty="0" smtClean="0"/>
              <a:t> with Pearson’s Donnelly book</a:t>
            </a:r>
          </a:p>
          <a:p>
            <a:r>
              <a:rPr lang="en-US" dirty="0" smtClean="0"/>
              <a:t>Recently, I did a “test drive” of </a:t>
            </a:r>
            <a:r>
              <a:rPr lang="en-US" u="sng" dirty="0" err="1" smtClean="0"/>
              <a:t>WileyPlus</a:t>
            </a:r>
            <a:r>
              <a:rPr lang="en-US" dirty="0" smtClean="0"/>
              <a:t> with Black’s book </a:t>
            </a:r>
          </a:p>
          <a:p>
            <a:endParaRPr lang="en-US" dirty="0" smtClean="0"/>
          </a:p>
          <a:p>
            <a:r>
              <a:rPr lang="en-US" dirty="0" smtClean="0"/>
              <a:t>Each of these HW managers and </a:t>
            </a:r>
            <a:r>
              <a:rPr lang="en-US" dirty="0" err="1" smtClean="0"/>
              <a:t>ebooks</a:t>
            </a:r>
            <a:r>
              <a:rPr lang="en-US" dirty="0" smtClean="0"/>
              <a:t> have their own set of strengths and weaknesses</a:t>
            </a:r>
          </a:p>
          <a:p>
            <a:r>
              <a:rPr lang="en-US" dirty="0" smtClean="0"/>
              <a:t>This session will compare features of these HW managers and </a:t>
            </a:r>
            <a:r>
              <a:rPr lang="en-US" dirty="0" err="1" smtClean="0"/>
              <a:t>ebooks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393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52400"/>
            <a:ext cx="490185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Connect Gradebook</a:t>
            </a:r>
            <a:endParaRPr lang="en-US" sz="46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219200"/>
            <a:ext cx="64470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Scores can be exported and analyzed.</a:t>
            </a:r>
          </a:p>
          <a:p>
            <a:r>
              <a:rPr lang="en-US" sz="2000" dirty="0" smtClean="0"/>
              <a:t>Instructors can view each student’s work on each attempt.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224559"/>
            <a:ext cx="7210425" cy="415867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57200" y="2224559"/>
            <a:ext cx="15240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9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52400"/>
            <a:ext cx="379462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Connect </a:t>
            </a:r>
            <a:r>
              <a:rPr lang="en-US" sz="4600" spc="-1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Ebook</a:t>
            </a:r>
            <a:endParaRPr lang="en-US" sz="46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039743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Connect’s</a:t>
            </a:r>
            <a:r>
              <a:rPr lang="en-US" sz="2000" dirty="0" smtClean="0"/>
              <a:t> </a:t>
            </a:r>
            <a:r>
              <a:rPr lang="en-US" sz="2000" dirty="0" err="1" smtClean="0"/>
              <a:t>ebook</a:t>
            </a:r>
            <a:r>
              <a:rPr lang="en-US" sz="2000" dirty="0" smtClean="0"/>
              <a:t> includes links to related on-line content.</a:t>
            </a:r>
          </a:p>
          <a:p>
            <a:r>
              <a:rPr lang="en-US" sz="2000" dirty="0" smtClean="0"/>
              <a:t>It includes the textbook’s page numbers.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1927086"/>
            <a:ext cx="5423601" cy="4397514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9" name="Oval 8"/>
          <p:cNvSpPr/>
          <p:nvPr/>
        </p:nvSpPr>
        <p:spPr>
          <a:xfrm>
            <a:off x="1828800" y="3505200"/>
            <a:ext cx="685800" cy="228600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43000" y="5638800"/>
            <a:ext cx="685800" cy="152400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38398" y="5638800"/>
            <a:ext cx="533402" cy="152400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6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99123"/>
            <a:ext cx="812280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Connect Strengths &amp; Weaknesses</a:t>
            </a:r>
            <a:endParaRPr lang="en-US" sz="46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8542" y="1221996"/>
            <a:ext cx="7620000" cy="52578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u="sng" dirty="0" smtClean="0"/>
              <a:t>Strengths</a:t>
            </a:r>
          </a:p>
          <a:p>
            <a:r>
              <a:rPr lang="en-US" dirty="0" smtClean="0"/>
              <a:t>Connect has ~90% of the textbook exercises available </a:t>
            </a:r>
          </a:p>
          <a:p>
            <a:r>
              <a:rPr lang="en-US" dirty="0" smtClean="0"/>
              <a:t>When solving problems, you can click on a link that opens an Excel worksheet with the algorithmic/static data in it</a:t>
            </a:r>
          </a:p>
          <a:p>
            <a:r>
              <a:rPr lang="en-US" dirty="0" err="1" smtClean="0"/>
              <a:t>LearnSmart</a:t>
            </a:r>
            <a:r>
              <a:rPr lang="en-US" dirty="0" smtClean="0"/>
              <a:t>/</a:t>
            </a:r>
            <a:r>
              <a:rPr lang="en-US" dirty="0" err="1" smtClean="0"/>
              <a:t>SmartBook</a:t>
            </a:r>
            <a:r>
              <a:rPr lang="en-US" dirty="0" smtClean="0"/>
              <a:t> is a very nice feature</a:t>
            </a:r>
          </a:p>
          <a:p>
            <a:r>
              <a:rPr lang="en-US" dirty="0" smtClean="0"/>
              <a:t>Hints (video tutorials in selected HW exercises) are well-liked by students</a:t>
            </a:r>
          </a:p>
          <a:p>
            <a:pPr marL="114300" indent="0">
              <a:buFont typeface="Arial" pitchFamily="34" charset="0"/>
              <a:buNone/>
            </a:pPr>
            <a:r>
              <a:rPr lang="en-US" u="sng" dirty="0" smtClean="0"/>
              <a:t>Weaknesses</a:t>
            </a:r>
          </a:p>
          <a:p>
            <a:r>
              <a:rPr lang="en-US" dirty="0" smtClean="0"/>
              <a:t>Exercises should not be modified by instructors if they want corrections and updates to apply</a:t>
            </a:r>
          </a:p>
          <a:p>
            <a:r>
              <a:rPr lang="en-US" dirty="0" smtClean="0"/>
              <a:t>Grade adjustment must be done one exercise at a time</a:t>
            </a:r>
          </a:p>
          <a:p>
            <a:r>
              <a:rPr lang="en-US" dirty="0" smtClean="0"/>
              <a:t>In the Instructors assignment view, you cannot “expand all”</a:t>
            </a:r>
          </a:p>
          <a:p>
            <a:r>
              <a:rPr lang="en-US" dirty="0" smtClean="0"/>
              <a:t>Errors exist in some algorithmic versions of exercises</a:t>
            </a:r>
          </a:p>
          <a:p>
            <a:r>
              <a:rPr lang="en-US" dirty="0" smtClean="0"/>
              <a:t>Ask the instructor emails must be accessed within Connect</a:t>
            </a:r>
          </a:p>
        </p:txBody>
      </p:sp>
    </p:spTree>
    <p:extLst>
      <p:ext uri="{BB962C8B-B14F-4D97-AF65-F5344CB8AC3E}">
        <p14:creationId xmlns:p14="http://schemas.microsoft.com/office/powerpoint/2010/main" val="86968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52400"/>
            <a:ext cx="560204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spc="-100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MyStatLab</a:t>
            </a:r>
            <a:r>
              <a:rPr lang="en-US" sz="4600" spc="-1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– Basic Info</a:t>
            </a:r>
            <a:endParaRPr lang="en-US" sz="4600" spc="-1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19200"/>
            <a:ext cx="7620000" cy="4953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instructor sets up the course by choosing assignments from a bank of exercises related to the textbook: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     - Textbook exercises (? which ones algorithmic)</a:t>
            </a:r>
          </a:p>
          <a:p>
            <a:pPr marL="114300" indent="0">
              <a:buNone/>
            </a:pPr>
            <a:r>
              <a:rPr lang="en-US" dirty="0" smtClean="0"/>
              <a:t>         - Test bank multiple choice questions (static)</a:t>
            </a:r>
          </a:p>
          <a:p>
            <a:pPr marL="114300" indent="0">
              <a:buNone/>
            </a:pPr>
            <a:r>
              <a:rPr lang="en-US" dirty="0" smtClean="0"/>
              <a:t>         - Create your own questions (static or algorithmic)</a:t>
            </a:r>
          </a:p>
          <a:p>
            <a:r>
              <a:rPr lang="en-US" dirty="0" smtClean="0"/>
              <a:t>Many options exist for grading/scoring assignments</a:t>
            </a:r>
          </a:p>
          <a:p>
            <a:r>
              <a:rPr lang="en-US" dirty="0" err="1" smtClean="0"/>
              <a:t>StatCrunch</a:t>
            </a:r>
            <a:r>
              <a:rPr lang="en-US" dirty="0" smtClean="0"/>
              <a:t> </a:t>
            </a:r>
            <a:r>
              <a:rPr lang="en-US" dirty="0"/>
              <a:t>is available to solve exercises or data can be copied into an Excel </a:t>
            </a:r>
            <a:r>
              <a:rPr lang="en-US" dirty="0" smtClean="0"/>
              <a:t>file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ebook</a:t>
            </a:r>
            <a:r>
              <a:rPr lang="en-US" dirty="0" smtClean="0"/>
              <a:t> is a navigable pdf file without embedded links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92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95400"/>
            <a:ext cx="6210300" cy="48196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5598" y="152400"/>
            <a:ext cx="480323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spc="-1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MyStatLab</a:t>
            </a:r>
            <a:r>
              <a:rPr lang="en-US" sz="4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Website</a:t>
            </a:r>
            <a:endParaRPr lang="en-US" sz="46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4447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52400"/>
            <a:ext cx="511152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spc="-1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MyStatLab</a:t>
            </a:r>
            <a:r>
              <a:rPr lang="en-US" sz="4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Exercises</a:t>
            </a:r>
            <a:endParaRPr lang="en-US" sz="46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52600"/>
            <a:ext cx="7681913" cy="40001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/>
          <p:cNvSpPr/>
          <p:nvPr/>
        </p:nvSpPr>
        <p:spPr>
          <a:xfrm>
            <a:off x="419100" y="4343400"/>
            <a:ext cx="11430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0978" y="1135677"/>
            <a:ext cx="7303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Exercises can be done in any order and started and saved to come back later.</a:t>
            </a:r>
          </a:p>
        </p:txBody>
      </p:sp>
    </p:spTree>
    <p:extLst>
      <p:ext uri="{BB962C8B-B14F-4D97-AF65-F5344CB8AC3E}">
        <p14:creationId xmlns:p14="http://schemas.microsoft.com/office/powerpoint/2010/main" val="378901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0"/>
            <a:ext cx="8116617" cy="37957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228600"/>
            <a:ext cx="704026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spc="-1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MyStatLab</a:t>
            </a:r>
            <a:r>
              <a:rPr lang="en-US" sz="4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Exercise Window</a:t>
            </a:r>
            <a:endParaRPr lang="en-US" sz="46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3372508" y="4148845"/>
            <a:ext cx="361292" cy="228600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10978" y="1135677"/>
            <a:ext cx="7042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exercise opens a pop-up window.</a:t>
            </a:r>
          </a:p>
          <a:p>
            <a:r>
              <a:rPr lang="en-US" dirty="0" smtClean="0"/>
              <a:t>Data in exercises can be copied to the clipboard or opened in </a:t>
            </a:r>
            <a:r>
              <a:rPr lang="en-US" dirty="0" err="1" smtClean="0"/>
              <a:t>StatCrunch</a:t>
            </a:r>
            <a:r>
              <a:rPr lang="en-US" dirty="0" smtClean="0"/>
              <a:t>.</a:t>
            </a:r>
          </a:p>
          <a:p>
            <a:r>
              <a:rPr lang="en-US" dirty="0" smtClean="0"/>
              <a:t>“Ask my instructor” goes to the instructor’s chosen email address.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00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52400"/>
            <a:ext cx="533453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spc="-1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MyStatLab</a:t>
            </a:r>
            <a:r>
              <a:rPr lang="en-US" sz="4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Feedback</a:t>
            </a:r>
            <a:endParaRPr lang="en-US" sz="46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09800"/>
            <a:ext cx="6848475" cy="43841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952619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Cannot move on to part (b) until part (a) is correctly answered.</a:t>
            </a:r>
          </a:p>
          <a:p>
            <a:r>
              <a:rPr lang="en-US" dirty="0" smtClean="0"/>
              <a:t>Once scored, you mouse over incorrect answers one-at-time to see</a:t>
            </a:r>
          </a:p>
          <a:p>
            <a:r>
              <a:rPr lang="en-US" dirty="0"/>
              <a:t> </a:t>
            </a:r>
            <a:r>
              <a:rPr lang="en-US" dirty="0" smtClean="0"/>
              <a:t>        the correct answers (tedious to do).</a:t>
            </a:r>
          </a:p>
        </p:txBody>
      </p:sp>
    </p:spTree>
    <p:extLst>
      <p:ext uri="{BB962C8B-B14F-4D97-AF65-F5344CB8AC3E}">
        <p14:creationId xmlns:p14="http://schemas.microsoft.com/office/powerpoint/2010/main" val="416166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52400"/>
            <a:ext cx="440537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spc="-1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MyStatLab</a:t>
            </a:r>
            <a:r>
              <a:rPr lang="en-US" sz="4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spc="-1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Ebook</a:t>
            </a:r>
            <a:endParaRPr lang="en-US" sz="46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952619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</a:t>
            </a:r>
            <a:r>
              <a:rPr lang="en-US" sz="2000" dirty="0" err="1" smtClean="0"/>
              <a:t>ebook</a:t>
            </a:r>
            <a:r>
              <a:rPr lang="en-US" sz="2000" dirty="0" smtClean="0"/>
              <a:t> is basically a navigable pdf file.</a:t>
            </a:r>
          </a:p>
          <a:p>
            <a:r>
              <a:rPr lang="en-US" sz="2000" dirty="0" smtClean="0"/>
              <a:t>There are no links embedded in it.</a:t>
            </a:r>
            <a:endParaRPr lang="en-US" sz="2000" dirty="0"/>
          </a:p>
        </p:txBody>
      </p:sp>
      <p:sp>
        <p:nvSpPr>
          <p:cNvPr id="9" name="Oval 8"/>
          <p:cNvSpPr/>
          <p:nvPr/>
        </p:nvSpPr>
        <p:spPr>
          <a:xfrm>
            <a:off x="1828800" y="3505200"/>
            <a:ext cx="685800" cy="228600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43000" y="5638800"/>
            <a:ext cx="685800" cy="152400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38398" y="5638800"/>
            <a:ext cx="533402" cy="152400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47630"/>
            <a:ext cx="5257800" cy="469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7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771" y="381000"/>
            <a:ext cx="75609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pc="-1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MyStatLab</a:t>
            </a:r>
            <a:r>
              <a:rPr lang="en-US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Strengths &amp; Weaknesses</a:t>
            </a:r>
            <a:endParaRPr lang="en-US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8542" y="1221996"/>
            <a:ext cx="7620000" cy="5257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u="sng" dirty="0" smtClean="0"/>
              <a:t>Strengths</a:t>
            </a:r>
          </a:p>
          <a:p>
            <a:r>
              <a:rPr lang="en-US" dirty="0" smtClean="0"/>
              <a:t>Many textbook titles available</a:t>
            </a:r>
          </a:p>
          <a:p>
            <a:r>
              <a:rPr lang="en-US" dirty="0" smtClean="0"/>
              <a:t>When solving problems, you can click on links that open a guided example or get step-by-step help </a:t>
            </a:r>
          </a:p>
          <a:p>
            <a:r>
              <a:rPr lang="en-US" dirty="0" smtClean="0"/>
              <a:t>Students can see all exercises assigned and complete them in order they want</a:t>
            </a:r>
          </a:p>
          <a:p>
            <a:r>
              <a:rPr lang="en-US" dirty="0" smtClean="0"/>
              <a:t>Students get 30 minutes of free on-line tutoring</a:t>
            </a:r>
          </a:p>
          <a:p>
            <a:pPr marL="114300" indent="0">
              <a:buFont typeface="Arial" pitchFamily="34" charset="0"/>
              <a:buNone/>
            </a:pPr>
            <a:r>
              <a:rPr lang="en-US" u="sng" dirty="0" smtClean="0"/>
              <a:t>Weaknesses</a:t>
            </a:r>
          </a:p>
          <a:p>
            <a:r>
              <a:rPr lang="en-US" dirty="0" smtClean="0"/>
              <a:t>I could not tell which exercises are algorithmic</a:t>
            </a:r>
          </a:p>
          <a:p>
            <a:r>
              <a:rPr lang="en-US" dirty="0" smtClean="0"/>
              <a:t>Exercise numbering defaults to #1, 2, etc. rather than the textbook exercise number</a:t>
            </a:r>
          </a:p>
          <a:p>
            <a:r>
              <a:rPr lang="en-US" dirty="0" smtClean="0"/>
              <a:t>End-of-chapter exercises are not available (only end-of-section)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147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Aplia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9470"/>
            <a:ext cx="7620000" cy="4688930"/>
          </a:xfrm>
        </p:spPr>
        <p:txBody>
          <a:bodyPr>
            <a:normAutofit/>
          </a:bodyPr>
          <a:lstStyle/>
          <a:p>
            <a:r>
              <a:rPr lang="en-US" dirty="0" smtClean="0"/>
              <a:t>Created in 2000 by Paul </a:t>
            </a:r>
            <a:r>
              <a:rPr lang="en-US" dirty="0" err="1" smtClean="0"/>
              <a:t>Romer</a:t>
            </a:r>
            <a:r>
              <a:rPr lang="en-US" dirty="0" smtClean="0"/>
              <a:t> at Stanford</a:t>
            </a:r>
          </a:p>
          <a:p>
            <a:r>
              <a:rPr lang="en-US" dirty="0" smtClean="0"/>
              <a:t>Website launched by </a:t>
            </a:r>
            <a:r>
              <a:rPr lang="en-US" u="sng" dirty="0" smtClean="0"/>
              <a:t>Cengage</a:t>
            </a:r>
            <a:r>
              <a:rPr lang="en-US" dirty="0" smtClean="0"/>
              <a:t> in May 2008</a:t>
            </a:r>
            <a:endParaRPr lang="en-US" dirty="0"/>
          </a:p>
          <a:p>
            <a:r>
              <a:rPr lang="en-US" dirty="0" smtClean="0"/>
              <a:t>Has been used at 1700 institutions</a:t>
            </a:r>
          </a:p>
          <a:p>
            <a:r>
              <a:rPr lang="en-US" dirty="0" smtClean="0"/>
              <a:t>Used by over 15,000 instructors</a:t>
            </a:r>
            <a:endParaRPr lang="en-US" dirty="0"/>
          </a:p>
          <a:p>
            <a:r>
              <a:rPr lang="en-US" dirty="0" smtClean="0"/>
              <a:t>More than 4.9 million students have used it</a:t>
            </a:r>
          </a:p>
          <a:p>
            <a:r>
              <a:rPr lang="en-US" dirty="0" smtClean="0"/>
              <a:t>Business Statistics textbooks supported: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dirty="0" smtClean="0"/>
              <a:t>Anderson, Sweeney, Williams (4 titles)</a:t>
            </a:r>
          </a:p>
          <a:p>
            <a:pPr marL="114300" indent="0">
              <a:spcBef>
                <a:spcPts val="120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Keller (3 titles)</a:t>
            </a:r>
          </a:p>
          <a:p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152399"/>
            <a:ext cx="3095625" cy="21580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2" descr="http://aplia.com/classicdemoassets/demo/coverimages/cengage/cover_cengage_anderson_bstatsessen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950426"/>
            <a:ext cx="4572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plia.com/classicdemoassets/demo/coverimages/cengage/cover_cengage_anderson_bstats_moder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3950425"/>
            <a:ext cx="4572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aplia.com/problemsetassets/textbook_readings/textbook_icons/asw_sbe_12e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679" y="3950425"/>
            <a:ext cx="473619" cy="59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aplia.com/problemsetassets/textbook_readings/textbook_icons/asw_modern_essentials_5e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578" y="3950424"/>
            <a:ext cx="473619" cy="59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aplia.com/classicdemoassets/demo/coverimages/cengage/cover_cengage_keller_bstats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226" y="4495800"/>
            <a:ext cx="4572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aplia.com/classicdemoassets/demo/coverimages/cengageemea/cover_cengageemea_keller_mgrstats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192" y="4495800"/>
            <a:ext cx="4572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aplia.com/classicdemoassets/demo/coverimages/cengage/cover_cengage_keller_bstat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495800"/>
            <a:ext cx="4572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5943600" y="3657600"/>
            <a:ext cx="0" cy="2286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20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52400"/>
            <a:ext cx="543597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spc="-100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WileyPlus</a:t>
            </a:r>
            <a:r>
              <a:rPr lang="en-US" sz="4600" spc="-1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– Basic Info</a:t>
            </a:r>
            <a:endParaRPr lang="en-US" sz="4600" spc="-1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19200"/>
            <a:ext cx="7620000" cy="4953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instructor sets up the course by choosing assignments from a bank of exercises related to the textbook: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     - Textbook exercises (static and algorithmic - ALL)</a:t>
            </a:r>
          </a:p>
          <a:p>
            <a:pPr marL="114300" indent="0">
              <a:buNone/>
            </a:pPr>
            <a:r>
              <a:rPr lang="en-US" dirty="0" smtClean="0"/>
              <a:t>         - Test bank multiple choice questions (static)</a:t>
            </a:r>
          </a:p>
          <a:p>
            <a:r>
              <a:rPr lang="en-US" dirty="0" smtClean="0"/>
              <a:t>I did not have access to all the features during my trial but it seemed more difficult to use than the other 3 HW managers</a:t>
            </a:r>
          </a:p>
          <a:p>
            <a:r>
              <a:rPr lang="en-US" dirty="0" smtClean="0"/>
              <a:t>In the </a:t>
            </a:r>
            <a:r>
              <a:rPr lang="en-US" dirty="0" err="1" smtClean="0"/>
              <a:t>ebook</a:t>
            </a:r>
            <a:r>
              <a:rPr lang="en-US" dirty="0" smtClean="0"/>
              <a:t>, the author embeds his lectures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83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5598" y="152400"/>
            <a:ext cx="463716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spc="-1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WileyPlus</a:t>
            </a:r>
            <a:r>
              <a:rPr lang="en-US" sz="4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Website</a:t>
            </a:r>
            <a:endParaRPr lang="en-US" sz="46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286000"/>
            <a:ext cx="8705850" cy="41148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14400" y="3276600"/>
            <a:ext cx="11430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0978" y="1135677"/>
            <a:ext cx="6838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Wiley only gave me a very limited “test drive.”</a:t>
            </a:r>
          </a:p>
          <a:p>
            <a:r>
              <a:rPr lang="en-US" dirty="0" smtClean="0"/>
              <a:t>I could not create assignments or access anything other than Chapter 9.</a:t>
            </a:r>
          </a:p>
        </p:txBody>
      </p:sp>
    </p:spTree>
    <p:extLst>
      <p:ext uri="{BB962C8B-B14F-4D97-AF65-F5344CB8AC3E}">
        <p14:creationId xmlns:p14="http://schemas.microsoft.com/office/powerpoint/2010/main" val="423050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52400"/>
            <a:ext cx="494545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spc="-1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WileyPlus</a:t>
            </a:r>
            <a:r>
              <a:rPr lang="en-US" sz="4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Exercises</a:t>
            </a:r>
            <a:endParaRPr lang="en-US" sz="46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604146"/>
            <a:ext cx="4953000" cy="21205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95400"/>
            <a:ext cx="5829300" cy="287655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066800" y="3581400"/>
            <a:ext cx="11430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9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28279"/>
            <a:ext cx="7029450" cy="54280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152400"/>
            <a:ext cx="423930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spc="-1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WileyPlus</a:t>
            </a:r>
            <a:r>
              <a:rPr lang="en-US" sz="4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spc="-1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Ebook</a:t>
            </a:r>
            <a:endParaRPr lang="en-US" sz="46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5608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52400"/>
            <a:ext cx="423930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spc="-1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WileyPlus</a:t>
            </a:r>
            <a:r>
              <a:rPr lang="en-US" sz="4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spc="-1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Ebook</a:t>
            </a:r>
            <a:endParaRPr lang="en-US" sz="46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86" y="2133600"/>
            <a:ext cx="5943600" cy="439555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38200" y="952619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ebook</a:t>
            </a:r>
            <a:r>
              <a:rPr lang="en-US" dirty="0" smtClean="0"/>
              <a:t> is not just a flat pdf file.</a:t>
            </a:r>
          </a:p>
          <a:p>
            <a:r>
              <a:rPr lang="en-US" dirty="0" smtClean="0"/>
              <a:t>It shows solutions to the odd-numbered exercises.</a:t>
            </a:r>
          </a:p>
          <a:p>
            <a:r>
              <a:rPr lang="en-US" dirty="0" smtClean="0"/>
              <a:t>There are no textbook page numbers.</a:t>
            </a:r>
          </a:p>
        </p:txBody>
      </p:sp>
    </p:spTree>
    <p:extLst>
      <p:ext uri="{BB962C8B-B14F-4D97-AF65-F5344CB8AC3E}">
        <p14:creationId xmlns:p14="http://schemas.microsoft.com/office/powerpoint/2010/main" val="206634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99123"/>
            <a:ext cx="74213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pc="-1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WileyPlus</a:t>
            </a:r>
            <a:r>
              <a:rPr lang="en-US" sz="40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Strengths &amp; Weaknesses</a:t>
            </a:r>
            <a:endParaRPr lang="en-US" sz="40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8542" y="1221996"/>
            <a:ext cx="7620000" cy="5257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en-US" u="sng" dirty="0" smtClean="0"/>
              <a:t>Strengths</a:t>
            </a:r>
          </a:p>
          <a:p>
            <a:r>
              <a:rPr lang="en-US" dirty="0" smtClean="0"/>
              <a:t>All textbook exercises are included, some in both static and algorithmic format</a:t>
            </a:r>
          </a:p>
          <a:p>
            <a:r>
              <a:rPr lang="en-US" dirty="0" err="1"/>
              <a:t>Ebook</a:t>
            </a:r>
            <a:r>
              <a:rPr lang="en-US" dirty="0"/>
              <a:t> has built in video lectures by the </a:t>
            </a:r>
            <a:r>
              <a:rPr lang="en-US" dirty="0" smtClean="0"/>
              <a:t>author</a:t>
            </a:r>
          </a:p>
          <a:p>
            <a:endParaRPr lang="en-US" dirty="0" smtClean="0"/>
          </a:p>
          <a:p>
            <a:pPr marL="114300" indent="0">
              <a:buFont typeface="Arial" pitchFamily="34" charset="0"/>
              <a:buNone/>
            </a:pPr>
            <a:r>
              <a:rPr lang="en-US" u="sng" dirty="0" smtClean="0"/>
              <a:t>Weaknesses</a:t>
            </a:r>
          </a:p>
          <a:p>
            <a:r>
              <a:rPr lang="en-US" dirty="0" smtClean="0"/>
              <a:t>Only 1 Business Statistics textbook is </a:t>
            </a:r>
            <a:r>
              <a:rPr lang="en-US" dirty="0" err="1" smtClean="0"/>
              <a:t>availabIe</a:t>
            </a:r>
            <a:endParaRPr lang="en-US" dirty="0" smtClean="0"/>
          </a:p>
          <a:p>
            <a:r>
              <a:rPr lang="en-US" dirty="0" smtClean="0"/>
              <a:t>It seemed to be more difficult for the instructor to use</a:t>
            </a:r>
          </a:p>
        </p:txBody>
      </p:sp>
    </p:spTree>
    <p:extLst>
      <p:ext uri="{BB962C8B-B14F-4D97-AF65-F5344CB8AC3E}">
        <p14:creationId xmlns:p14="http://schemas.microsoft.com/office/powerpoint/2010/main" val="107183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83" y="1752600"/>
            <a:ext cx="7620000" cy="4688930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smtClean="0"/>
              <a:t>McGraw-Hill</a:t>
            </a:r>
            <a:r>
              <a:rPr lang="en-US" dirty="0" smtClean="0"/>
              <a:t> Launched Connect in 2009</a:t>
            </a:r>
          </a:p>
          <a:p>
            <a:r>
              <a:rPr lang="en-US" dirty="0" smtClean="0"/>
              <a:t>Launched </a:t>
            </a:r>
            <a:r>
              <a:rPr lang="en-US" dirty="0" err="1" smtClean="0"/>
              <a:t>LearnSmart</a:t>
            </a:r>
            <a:r>
              <a:rPr lang="en-US" dirty="0" smtClean="0"/>
              <a:t>/</a:t>
            </a:r>
            <a:r>
              <a:rPr lang="en-US" dirty="0" err="1" smtClean="0"/>
              <a:t>SmartBook</a:t>
            </a:r>
            <a:r>
              <a:rPr lang="en-US" dirty="0" smtClean="0"/>
              <a:t> in 2012-2013</a:t>
            </a:r>
          </a:p>
          <a:p>
            <a:endParaRPr lang="en-US" dirty="0" smtClean="0"/>
          </a:p>
          <a:p>
            <a:r>
              <a:rPr lang="en-US" dirty="0" smtClean="0"/>
              <a:t>Business Statistics textbooks supported:</a:t>
            </a:r>
          </a:p>
          <a:p>
            <a:pPr marL="114300" indent="0">
              <a:spcBef>
                <a:spcPts val="1800"/>
              </a:spcBef>
              <a:buNone/>
            </a:pPr>
            <a:r>
              <a:rPr lang="en-US" dirty="0" smtClean="0"/>
              <a:t>         </a:t>
            </a:r>
            <a:r>
              <a:rPr lang="en-US" dirty="0" err="1" smtClean="0"/>
              <a:t>Bowerman</a:t>
            </a:r>
            <a:r>
              <a:rPr lang="en-US" dirty="0" smtClean="0"/>
              <a:t> (2 titles)</a:t>
            </a:r>
          </a:p>
          <a:p>
            <a:pPr marL="114300" indent="0">
              <a:spcBef>
                <a:spcPts val="1200"/>
              </a:spcBef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114300" indent="0">
              <a:spcBef>
                <a:spcPts val="120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dirty="0" err="1" smtClean="0"/>
              <a:t>Doane</a:t>
            </a:r>
            <a:r>
              <a:rPr lang="en-US" dirty="0" smtClean="0"/>
              <a:t>, Seward (1 title)</a:t>
            </a:r>
          </a:p>
          <a:p>
            <a:pPr marL="114300" indent="0">
              <a:spcBef>
                <a:spcPts val="120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       </a:t>
            </a:r>
          </a:p>
          <a:p>
            <a:pPr marL="114300" indent="0">
              <a:spcBef>
                <a:spcPts val="120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   Jaggia</a:t>
            </a:r>
            <a:r>
              <a:rPr lang="en-US" dirty="0"/>
              <a:t>, Kelly (2 titles</a:t>
            </a:r>
            <a:r>
              <a:rPr lang="en-US" dirty="0" smtClean="0"/>
              <a:t>)</a:t>
            </a:r>
          </a:p>
          <a:p>
            <a:pPr marL="114300" indent="0">
              <a:spcBef>
                <a:spcPts val="1200"/>
              </a:spcBef>
              <a:buNone/>
            </a:pPr>
            <a:endParaRPr lang="en-US" dirty="0"/>
          </a:p>
          <a:p>
            <a:pPr marL="114300" indent="0">
              <a:spcBef>
                <a:spcPts val="1200"/>
              </a:spcBef>
              <a:buNone/>
            </a:pPr>
            <a:r>
              <a:rPr lang="en-US" dirty="0" smtClean="0"/>
              <a:t>         Lind, </a:t>
            </a:r>
            <a:r>
              <a:rPr lang="en-US" dirty="0" err="1" smtClean="0"/>
              <a:t>Marchal</a:t>
            </a:r>
            <a:r>
              <a:rPr lang="en-US" dirty="0" smtClean="0"/>
              <a:t>, </a:t>
            </a:r>
            <a:r>
              <a:rPr lang="en-US" dirty="0" err="1" smtClean="0"/>
              <a:t>Wathen</a:t>
            </a:r>
            <a:r>
              <a:rPr lang="en-US" dirty="0" smtClean="0"/>
              <a:t> (2 titles)</a:t>
            </a:r>
          </a:p>
          <a:p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060" name="Picture 12" descr="Jaggia Ess 1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096" y="4824769"/>
            <a:ext cx="550537" cy="70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Connect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050" name="Picture 2" descr="Bowerman 7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00400"/>
            <a:ext cx="533400" cy="68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DS_Business Statistics_Essentials of Business Statistics4e_Bowerman_book cov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696" y="3200400"/>
            <a:ext cx="550537" cy="68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ODS_Business Statistics_Applied Statistics in Business and Economics4e_Doane_book co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792" y="3968535"/>
            <a:ext cx="533400" cy="68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ODS_Business Statistics_Business Statistics Communicating with Numbers 1e_Jaggia_book cov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4792116"/>
            <a:ext cx="571500" cy="74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H="1">
            <a:off x="8496264" y="10406680"/>
            <a:ext cx="182594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2" name="Picture 14" descr="ODS_Business Statistics_Basic Statistics for Business and Economics8e_Lind_book cov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664454"/>
            <a:ext cx="553600" cy="72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ODS_Business Statistics_Statistical Techniques in Business and Economics15e_Lind_book cov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664453"/>
            <a:ext cx="574837" cy="76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20267" y="152401"/>
            <a:ext cx="3272117" cy="17525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24" name="Straight Arrow Connector 23"/>
          <p:cNvCxnSpPr/>
          <p:nvPr/>
        </p:nvCxnSpPr>
        <p:spPr>
          <a:xfrm flipH="1">
            <a:off x="4769641" y="5161781"/>
            <a:ext cx="228600" cy="38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59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27" y="1089585"/>
            <a:ext cx="7772400" cy="4918808"/>
          </a:xfrm>
        </p:spPr>
        <p:txBody>
          <a:bodyPr>
            <a:normAutofit/>
          </a:bodyPr>
          <a:lstStyle/>
          <a:p>
            <a:r>
              <a:rPr lang="en-US" u="sng" dirty="0" smtClean="0"/>
              <a:t>Pearson</a:t>
            </a:r>
            <a:r>
              <a:rPr lang="en-US" dirty="0" smtClean="0"/>
              <a:t> started </a:t>
            </a:r>
            <a:r>
              <a:rPr lang="en-US" dirty="0" err="1" smtClean="0"/>
              <a:t>My</a:t>
            </a:r>
            <a:r>
              <a:rPr lang="en-US" u="sng" dirty="0" err="1" smtClean="0"/>
              <a:t>Math</a:t>
            </a:r>
            <a:r>
              <a:rPr lang="en-US" dirty="0" err="1" smtClean="0"/>
              <a:t>Lab</a:t>
            </a:r>
            <a:r>
              <a:rPr lang="en-US" dirty="0" smtClean="0"/>
              <a:t> in 2001</a:t>
            </a:r>
          </a:p>
          <a:p>
            <a:r>
              <a:rPr lang="en-US" dirty="0" smtClean="0"/>
              <a:t>It has been used at 1900 colleges</a:t>
            </a:r>
          </a:p>
          <a:p>
            <a:r>
              <a:rPr lang="en-US" dirty="0" smtClean="0"/>
              <a:t>9 million students have used it</a:t>
            </a:r>
          </a:p>
          <a:p>
            <a:r>
              <a:rPr lang="en-US" dirty="0" smtClean="0"/>
              <a:t>In </a:t>
            </a:r>
            <a:r>
              <a:rPr lang="en-US" dirty="0"/>
              <a:t>2008 </a:t>
            </a:r>
            <a:r>
              <a:rPr lang="en-US" dirty="0" err="1"/>
              <a:t>MyStatLab</a:t>
            </a:r>
            <a:r>
              <a:rPr lang="en-US" dirty="0"/>
              <a:t> </a:t>
            </a:r>
            <a:r>
              <a:rPr lang="en-US" dirty="0" smtClean="0"/>
              <a:t>became a standalone product</a:t>
            </a:r>
            <a:endParaRPr lang="en-US" dirty="0"/>
          </a:p>
          <a:p>
            <a:r>
              <a:rPr lang="en-US" dirty="0" smtClean="0"/>
              <a:t>Last year it had 600,000 users</a:t>
            </a:r>
          </a:p>
          <a:p>
            <a:endParaRPr lang="en-US" dirty="0" smtClean="0"/>
          </a:p>
          <a:p>
            <a:r>
              <a:rPr lang="en-US" dirty="0" smtClean="0"/>
              <a:t>10 Business Statistics textbooks supported:</a:t>
            </a:r>
          </a:p>
          <a:p>
            <a:pPr marL="114300" indent="0">
              <a:buNone/>
            </a:pPr>
            <a:r>
              <a:rPr lang="en-US" dirty="0" smtClean="0"/>
              <a:t>    Berenson, Levine, </a:t>
            </a:r>
            <a:r>
              <a:rPr lang="en-US" dirty="0" err="1" smtClean="0"/>
              <a:t>Krehbiel</a:t>
            </a:r>
            <a:r>
              <a:rPr lang="en-US" dirty="0" smtClean="0"/>
              <a:t>	    </a:t>
            </a:r>
            <a:r>
              <a:rPr lang="en-US" dirty="0" err="1" smtClean="0"/>
              <a:t>McClave</a:t>
            </a:r>
            <a:r>
              <a:rPr lang="en-US" dirty="0" smtClean="0"/>
              <a:t>, Benson, </a:t>
            </a:r>
            <a:r>
              <a:rPr lang="en-US" dirty="0" err="1" smtClean="0"/>
              <a:t>Sincich</a:t>
            </a: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    </a:t>
            </a:r>
            <a:r>
              <a:rPr lang="en-US" dirty="0"/>
              <a:t>Levine, </a:t>
            </a:r>
            <a:r>
              <a:rPr lang="en-US" dirty="0" err="1"/>
              <a:t>Krehbiel</a:t>
            </a:r>
            <a:r>
              <a:rPr lang="en-US" dirty="0"/>
              <a:t>, </a:t>
            </a:r>
            <a:r>
              <a:rPr lang="en-US" dirty="0" smtClean="0"/>
              <a:t>Berenson	    </a:t>
            </a:r>
            <a:r>
              <a:rPr lang="en-US" dirty="0" err="1" smtClean="0"/>
              <a:t>Newbold</a:t>
            </a:r>
            <a:r>
              <a:rPr lang="en-US" dirty="0" smtClean="0"/>
              <a:t>, Carlson, Thorne</a:t>
            </a:r>
            <a:endParaRPr lang="en-US" dirty="0"/>
          </a:p>
          <a:p>
            <a:pPr marL="114300" indent="0">
              <a:buNone/>
            </a:pPr>
            <a:r>
              <a:rPr lang="en-US" dirty="0" smtClean="0"/>
              <a:t>    Levine</a:t>
            </a:r>
            <a:r>
              <a:rPr lang="en-US" dirty="0"/>
              <a:t>, Stephan, </a:t>
            </a:r>
            <a:r>
              <a:rPr lang="en-US" dirty="0" err="1" smtClean="0"/>
              <a:t>Szbat</a:t>
            </a:r>
            <a:r>
              <a:rPr lang="en-US" dirty="0" smtClean="0"/>
              <a:t>	    Sharpe, </a:t>
            </a:r>
            <a:r>
              <a:rPr lang="en-US" dirty="0" err="1" smtClean="0"/>
              <a:t>DeVeaux</a:t>
            </a:r>
            <a:r>
              <a:rPr lang="en-US" dirty="0" smtClean="0"/>
              <a:t>, </a:t>
            </a:r>
            <a:r>
              <a:rPr lang="en-US" dirty="0" err="1" smtClean="0"/>
              <a:t>Vellaman</a:t>
            </a:r>
            <a:r>
              <a:rPr lang="en-US" dirty="0" smtClean="0"/>
              <a:t> (2)</a:t>
            </a:r>
            <a:endParaRPr lang="en-US" dirty="0"/>
          </a:p>
          <a:p>
            <a:pPr marL="114300" indent="0">
              <a:buNone/>
            </a:pPr>
            <a:r>
              <a:rPr lang="en-US" dirty="0" smtClean="0"/>
              <a:t>    Donnelly			</a:t>
            </a:r>
            <a:r>
              <a:rPr lang="en-US" dirty="0"/>
              <a:t> </a:t>
            </a:r>
            <a:r>
              <a:rPr lang="en-US" dirty="0" smtClean="0"/>
              <a:t>   Stine</a:t>
            </a:r>
            <a:r>
              <a:rPr lang="en-US" dirty="0"/>
              <a:t>, Foster</a:t>
            </a:r>
            <a:endParaRPr lang="en-US" dirty="0" smtClean="0"/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Groebner</a:t>
            </a:r>
            <a:r>
              <a:rPr lang="en-US" dirty="0" smtClean="0"/>
              <a:t>, Shannon, Fry	</a:t>
            </a:r>
          </a:p>
          <a:p>
            <a:pPr marL="11430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897" y="136655"/>
            <a:ext cx="76200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MyStatLab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038" y="176374"/>
            <a:ext cx="3205163" cy="2108024"/>
          </a:xfrm>
          <a:prstGeom prst="rect">
            <a:avLst/>
          </a:prstGeom>
        </p:spPr>
      </p:pic>
      <p:pic>
        <p:nvPicPr>
          <p:cNvPr id="3076" name="Picture 4" descr="Basic Business Statistics, 12/e [book cover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6" y="3926457"/>
            <a:ext cx="377825" cy="49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tatistics for Managers Using Microsoft Excel, 7/e [book cover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6" y="4690045"/>
            <a:ext cx="377825" cy="48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usiness Statistics, 9/e [book cover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7" y="5477176"/>
            <a:ext cx="343340" cy="46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Statistics for Business and Economics, 12/e [book cover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073" y="3643193"/>
            <a:ext cx="393700" cy="5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Statistics for Business and Economics, 8/e [book cover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073" y="4227698"/>
            <a:ext cx="403225" cy="54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Business Statistics, 1/e [book cover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673" y="5085641"/>
            <a:ext cx="381000" cy="48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Statistics for Business: Decision Making and Analysis, 2/e [book cover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147993"/>
            <a:ext cx="343387" cy="43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Business Statistics, 3/e [book cover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518" y="4799173"/>
            <a:ext cx="356710" cy="45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Business Statistics: A First Course, 2/e [book cover]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198" y="5320658"/>
            <a:ext cx="379349" cy="49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Business Statistics: A First Course, 6/e [book cover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673" y="4362782"/>
            <a:ext cx="323850" cy="41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18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WileyPLUS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7620000" cy="4841330"/>
          </a:xfrm>
        </p:spPr>
        <p:txBody>
          <a:bodyPr>
            <a:normAutofit/>
          </a:bodyPr>
          <a:lstStyle/>
          <a:p>
            <a:r>
              <a:rPr lang="en-US" dirty="0" smtClean="0"/>
              <a:t>Started in Calculus about 10 years ago</a:t>
            </a:r>
          </a:p>
          <a:p>
            <a:r>
              <a:rPr lang="en-US" dirty="0" smtClean="0"/>
              <a:t>Over 1 million students have used it</a:t>
            </a:r>
          </a:p>
          <a:p>
            <a:endParaRPr lang="en-US" dirty="0" smtClean="0"/>
          </a:p>
          <a:p>
            <a:r>
              <a:rPr lang="en-US" dirty="0" smtClean="0"/>
              <a:t>Only 1 Business Statistic textbook supported:</a:t>
            </a:r>
          </a:p>
          <a:p>
            <a:pPr marL="11430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     Black</a:t>
            </a:r>
            <a:r>
              <a:rPr lang="en-US" dirty="0"/>
              <a:t>	</a:t>
            </a: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     Also supports 2 Operations Management textbooks.</a:t>
            </a:r>
          </a:p>
          <a:p>
            <a:pPr marL="114300" indent="0">
              <a:buNone/>
            </a:pPr>
            <a:endParaRPr lang="en-US" dirty="0" smtClean="0"/>
          </a:p>
        </p:txBody>
      </p:sp>
      <p:pic>
        <p:nvPicPr>
          <p:cNvPr id="4098" name="Picture 2" descr="https://origin.media.wiley.com/product_data/coverImage/68/11184947/1118494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71800"/>
            <a:ext cx="723900" cy="93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244476"/>
            <a:ext cx="3485606" cy="182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4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52400"/>
            <a:ext cx="427476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spc="-100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Aplia</a:t>
            </a:r>
            <a:r>
              <a:rPr lang="en-US" sz="4600" spc="-1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– Basic Info</a:t>
            </a:r>
            <a:endParaRPr lang="en-US" sz="4600" spc="-1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19200"/>
            <a:ext cx="7620000" cy="52578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instructor sets up the course by choosing assignments from a bank of exercises related to the textbook: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   - </a:t>
            </a:r>
            <a:r>
              <a:rPr lang="en-US" dirty="0" err="1" smtClean="0"/>
              <a:t>Aplia</a:t>
            </a:r>
            <a:r>
              <a:rPr lang="en-US" dirty="0" smtClean="0"/>
              <a:t> “grade-it-now” exercises (algorithmic)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   -  Odd-numbered textbook exercises (some algorithmic)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   -  Test bank multiple choice questions (static)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   -  Create your own questions (static)</a:t>
            </a:r>
          </a:p>
          <a:p>
            <a:r>
              <a:rPr lang="en-US" dirty="0" smtClean="0"/>
              <a:t>Removing parts of exercises or editing the wording of questions is not permitted.</a:t>
            </a:r>
          </a:p>
          <a:p>
            <a:r>
              <a:rPr lang="en-US" dirty="0" smtClean="0"/>
              <a:t>Students complete exercises one-at-time and receive detailed feedback after each attempt at the “grade-it-now” exercises.</a:t>
            </a:r>
          </a:p>
          <a:p>
            <a:r>
              <a:rPr lang="en-US" dirty="0" smtClean="0"/>
              <a:t>For textbook/</a:t>
            </a:r>
            <a:r>
              <a:rPr lang="en-US" dirty="0" err="1" smtClean="0"/>
              <a:t>textbank</a:t>
            </a:r>
            <a:r>
              <a:rPr lang="en-US" dirty="0" smtClean="0"/>
              <a:t> exercises, feedback is only given after the final attempt.</a:t>
            </a:r>
          </a:p>
          <a:p>
            <a:r>
              <a:rPr lang="en-US" dirty="0" smtClean="0"/>
              <a:t>Scores can be based on the average or best of up to 3 attempts at an assignment.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2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52400"/>
            <a:ext cx="341644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spc="-1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Aplia</a:t>
            </a:r>
            <a:r>
              <a:rPr lang="en-US" sz="4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website</a:t>
            </a:r>
            <a:endParaRPr lang="en-US" sz="46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44604"/>
            <a:ext cx="6043613" cy="591339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981200" y="3048000"/>
            <a:ext cx="11430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18213" y="5345154"/>
            <a:ext cx="11430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76800" y="4572000"/>
            <a:ext cx="11430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7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52400"/>
            <a:ext cx="341644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spc="-1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Aplia</a:t>
            </a:r>
            <a:r>
              <a:rPr lang="en-US" sz="4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website</a:t>
            </a:r>
            <a:endParaRPr lang="en-US" sz="46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423" y="139995"/>
            <a:ext cx="6338887" cy="631422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914400" y="2362200"/>
            <a:ext cx="1143000" cy="228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4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1386</TotalTime>
  <Words>1265</Words>
  <Application>Microsoft Office PowerPoint</Application>
  <PresentationFormat>On-screen Show (4:3)</PresentationFormat>
  <Paragraphs>184</Paragraphs>
  <Slides>35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Cambria</vt:lpstr>
      <vt:lpstr>Adjacency</vt:lpstr>
      <vt:lpstr>Aplia, Connect, MyStatLab, or  WileyPlus: Which one is right for you?</vt:lpstr>
      <vt:lpstr>Comparison of features in four prominent on-line HW managers</vt:lpstr>
      <vt:lpstr>Aplia</vt:lpstr>
      <vt:lpstr>Connect</vt:lpstr>
      <vt:lpstr>MyStatLab</vt:lpstr>
      <vt:lpstr>WileyPLUS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South Carolina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Obstacles to Overcome Before Using an Inverted/Flipped Classroom Approach for Business Statistics</dc:title>
  <dc:creator>Joan Donohue</dc:creator>
  <cp:lastModifiedBy>RAndrews</cp:lastModifiedBy>
  <cp:revision>107</cp:revision>
  <cp:lastPrinted>2013-02-18T01:53:33Z</cp:lastPrinted>
  <dcterms:created xsi:type="dcterms:W3CDTF">2012-11-05T00:28:04Z</dcterms:created>
  <dcterms:modified xsi:type="dcterms:W3CDTF">2014-02-20T15:15:51Z</dcterms:modified>
</cp:coreProperties>
</file>