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 id="2147483699" r:id="rId4"/>
  </p:sldMasterIdLst>
  <p:notesMasterIdLst>
    <p:notesMasterId r:id="rId76"/>
  </p:notesMasterIdLst>
  <p:sldIdLst>
    <p:sldId id="318" r:id="rId5"/>
    <p:sldId id="354" r:id="rId6"/>
    <p:sldId id="320" r:id="rId7"/>
    <p:sldId id="321" r:id="rId8"/>
    <p:sldId id="322" r:id="rId9"/>
    <p:sldId id="260" r:id="rId10"/>
    <p:sldId id="261" r:id="rId11"/>
    <p:sldId id="361" r:id="rId12"/>
    <p:sldId id="362" r:id="rId13"/>
    <p:sldId id="323" r:id="rId14"/>
    <p:sldId id="324" r:id="rId15"/>
    <p:sldId id="325" r:id="rId16"/>
    <p:sldId id="326" r:id="rId17"/>
    <p:sldId id="303" r:id="rId18"/>
    <p:sldId id="357" r:id="rId19"/>
    <p:sldId id="315" r:id="rId20"/>
    <p:sldId id="273" r:id="rId21"/>
    <p:sldId id="329" r:id="rId22"/>
    <p:sldId id="330" r:id="rId23"/>
    <p:sldId id="328" r:id="rId24"/>
    <p:sldId id="366" r:id="rId25"/>
    <p:sldId id="285" r:id="rId26"/>
    <p:sldId id="374" r:id="rId27"/>
    <p:sldId id="283" r:id="rId28"/>
    <p:sldId id="340" r:id="rId29"/>
    <p:sldId id="341" r:id="rId30"/>
    <p:sldId id="344" r:id="rId31"/>
    <p:sldId id="345" r:id="rId32"/>
    <p:sldId id="347" r:id="rId33"/>
    <p:sldId id="348" r:id="rId34"/>
    <p:sldId id="349" r:id="rId35"/>
    <p:sldId id="288" r:id="rId36"/>
    <p:sldId id="289" r:id="rId37"/>
    <p:sldId id="301" r:id="rId38"/>
    <p:sldId id="293" r:id="rId39"/>
    <p:sldId id="294" r:id="rId40"/>
    <p:sldId id="367" r:id="rId41"/>
    <p:sldId id="372" r:id="rId42"/>
    <p:sldId id="373" r:id="rId43"/>
    <p:sldId id="334" r:id="rId44"/>
    <p:sldId id="335" r:id="rId45"/>
    <p:sldId id="305" r:id="rId46"/>
    <p:sldId id="337" r:id="rId47"/>
    <p:sldId id="272" r:id="rId48"/>
    <p:sldId id="356" r:id="rId49"/>
    <p:sldId id="375" r:id="rId50"/>
    <p:sldId id="292" r:id="rId51"/>
    <p:sldId id="338" r:id="rId52"/>
    <p:sldId id="331" r:id="rId53"/>
    <p:sldId id="333" r:id="rId54"/>
    <p:sldId id="282" r:id="rId55"/>
    <p:sldId id="309" r:id="rId56"/>
    <p:sldId id="310" r:id="rId57"/>
    <p:sldId id="279" r:id="rId58"/>
    <p:sldId id="275" r:id="rId59"/>
    <p:sldId id="302" r:id="rId60"/>
    <p:sldId id="377" r:id="rId61"/>
    <p:sldId id="290" r:id="rId62"/>
    <p:sldId id="358" r:id="rId63"/>
    <p:sldId id="371" r:id="rId64"/>
    <p:sldId id="364" r:id="rId65"/>
    <p:sldId id="368" r:id="rId66"/>
    <p:sldId id="369" r:id="rId67"/>
    <p:sldId id="370" r:id="rId68"/>
    <p:sldId id="350" r:id="rId69"/>
    <p:sldId id="376" r:id="rId70"/>
    <p:sldId id="379" r:id="rId71"/>
    <p:sldId id="353" r:id="rId72"/>
    <p:sldId id="276" r:id="rId73"/>
    <p:sldId id="336" r:id="rId74"/>
    <p:sldId id="355"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B82204F-4DB5-4E2E-9515-95EA8E04D5BD}">
          <p14:sldIdLst>
            <p14:sldId id="318"/>
            <p14:sldId id="354"/>
            <p14:sldId id="320"/>
            <p14:sldId id="321"/>
            <p14:sldId id="322"/>
            <p14:sldId id="260"/>
            <p14:sldId id="261"/>
            <p14:sldId id="361"/>
            <p14:sldId id="362"/>
            <p14:sldId id="323"/>
            <p14:sldId id="324"/>
            <p14:sldId id="325"/>
            <p14:sldId id="326"/>
            <p14:sldId id="303"/>
            <p14:sldId id="357"/>
            <p14:sldId id="315"/>
            <p14:sldId id="273"/>
            <p14:sldId id="329"/>
            <p14:sldId id="330"/>
            <p14:sldId id="328"/>
          </p14:sldIdLst>
        </p14:section>
        <p14:section name="Examples" id="{0B131CC5-AA95-4435-9BE7-FA9DAC0D7C45}">
          <p14:sldIdLst>
            <p14:sldId id="366"/>
            <p14:sldId id="285"/>
            <p14:sldId id="374"/>
            <p14:sldId id="283"/>
            <p14:sldId id="340"/>
            <p14:sldId id="341"/>
            <p14:sldId id="344"/>
            <p14:sldId id="345"/>
            <p14:sldId id="347"/>
            <p14:sldId id="348"/>
            <p14:sldId id="349"/>
            <p14:sldId id="288"/>
            <p14:sldId id="289"/>
            <p14:sldId id="301"/>
            <p14:sldId id="293"/>
            <p14:sldId id="294"/>
            <p14:sldId id="367"/>
            <p14:sldId id="372"/>
            <p14:sldId id="373"/>
          </p14:sldIdLst>
        </p14:section>
        <p14:section name="MoreTrends" id="{F74D7E44-302F-40CF-A377-73EDE137F641}">
          <p14:sldIdLst>
            <p14:sldId id="334"/>
            <p14:sldId id="335"/>
            <p14:sldId id="305"/>
            <p14:sldId id="337"/>
            <p14:sldId id="272"/>
            <p14:sldId id="356"/>
            <p14:sldId id="375"/>
          </p14:sldIdLst>
        </p14:section>
        <p14:section name="Skills" id="{B0AD8FE1-8121-4846-903C-27659957983C}">
          <p14:sldIdLst>
            <p14:sldId id="292"/>
            <p14:sldId id="338"/>
            <p14:sldId id="331"/>
            <p14:sldId id="333"/>
          </p14:sldIdLst>
        </p14:section>
        <p14:section name="Resources" id="{5C8084CB-7718-4B97-900F-EC09411A9E86}">
          <p14:sldIdLst>
            <p14:sldId id="282"/>
            <p14:sldId id="309"/>
            <p14:sldId id="310"/>
            <p14:sldId id="279"/>
            <p14:sldId id="275"/>
            <p14:sldId id="302"/>
            <p14:sldId id="377"/>
            <p14:sldId id="290"/>
            <p14:sldId id="358"/>
            <p14:sldId id="371"/>
            <p14:sldId id="364"/>
            <p14:sldId id="368"/>
            <p14:sldId id="369"/>
            <p14:sldId id="370"/>
          </p14:sldIdLst>
        </p14:section>
        <p14:section name="Summary" id="{F9E58C2A-2312-48D1-9321-6B412E77FBD1}">
          <p14:sldIdLst>
            <p14:sldId id="350"/>
            <p14:sldId id="376"/>
            <p14:sldId id="379"/>
            <p14:sldId id="353"/>
            <p14:sldId id="276"/>
            <p14:sldId id="336"/>
            <p14:sldId id="3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A69"/>
    <a:srgbClr val="DDAD6D"/>
    <a:srgbClr val="171717"/>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59202" autoAdjust="0"/>
  </p:normalViewPr>
  <p:slideViewPr>
    <p:cSldViewPr snapToGrid="0">
      <p:cViewPr varScale="1">
        <p:scale>
          <a:sx n="43" d="100"/>
          <a:sy n="43" d="100"/>
        </p:scale>
        <p:origin x="2112" y="36"/>
      </p:cViewPr>
      <p:guideLst/>
    </p:cSldViewPr>
  </p:slideViewPr>
  <p:notesTextViewPr>
    <p:cViewPr>
      <p:scale>
        <a:sx n="150" d="100"/>
        <a:sy n="150" d="100"/>
      </p:scale>
      <p:origin x="0" y="0"/>
    </p:cViewPr>
  </p:notesTextViewPr>
  <p:sorterViewPr>
    <p:cViewPr>
      <p:scale>
        <a:sx n="50" d="100"/>
        <a:sy n="50" d="100"/>
      </p:scale>
      <p:origin x="0" y="-1175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CD7DD-5081-4D4E-8401-A95FE237925A}" type="doc">
      <dgm:prSet loTypeId="urn:microsoft.com/office/officeart/2005/8/layout/radial4" loCatId="relationship" qsTypeId="urn:microsoft.com/office/officeart/2005/8/quickstyle/3d2" qsCatId="3D" csTypeId="urn:microsoft.com/office/officeart/2005/8/colors/accent1_2" csCatId="accent1" phldr="1"/>
      <dgm:spPr/>
      <dgm:t>
        <a:bodyPr/>
        <a:lstStyle/>
        <a:p>
          <a:endParaRPr lang="en-US"/>
        </a:p>
      </dgm:t>
    </dgm:pt>
    <dgm:pt modelId="{0C8835D2-D5AE-44AF-878F-71D4D09D68E1}">
      <dgm:prSet custT="1"/>
      <dgm:spPr/>
      <dgm:t>
        <a:bodyPr/>
        <a:lstStyle/>
        <a:p>
          <a:pPr rtl="0"/>
          <a:r>
            <a:rPr lang="en-US" sz="2800" dirty="0" smtClean="0"/>
            <a:t>Better Presentations</a:t>
          </a:r>
          <a:endParaRPr lang="en-US" sz="2800" dirty="0"/>
        </a:p>
      </dgm:t>
    </dgm:pt>
    <dgm:pt modelId="{37FC0461-8B57-4FD5-AF03-F2A12C4A2372}" type="parTrans" cxnId="{F7BA0953-C14E-4987-AF12-E1AB9163799F}">
      <dgm:prSet/>
      <dgm:spPr/>
      <dgm:t>
        <a:bodyPr/>
        <a:lstStyle/>
        <a:p>
          <a:endParaRPr lang="en-US"/>
        </a:p>
      </dgm:t>
    </dgm:pt>
    <dgm:pt modelId="{6C538C9D-C9A5-4D47-98A5-B67A378740FF}" type="sibTrans" cxnId="{F7BA0953-C14E-4987-AF12-E1AB9163799F}">
      <dgm:prSet/>
      <dgm:spPr/>
      <dgm:t>
        <a:bodyPr/>
        <a:lstStyle/>
        <a:p>
          <a:endParaRPr lang="en-US"/>
        </a:p>
      </dgm:t>
    </dgm:pt>
    <dgm:pt modelId="{92A39417-FAAD-4533-99E8-971F29BB6E18}">
      <dgm:prSet/>
      <dgm:spPr/>
      <dgm:t>
        <a:bodyPr/>
        <a:lstStyle/>
        <a:p>
          <a:pPr rtl="0"/>
          <a:r>
            <a:rPr lang="en-US" dirty="0" smtClean="0"/>
            <a:t>Employment Goal</a:t>
          </a:r>
          <a:endParaRPr lang="en-US" dirty="0"/>
        </a:p>
      </dgm:t>
    </dgm:pt>
    <dgm:pt modelId="{6B6F63D7-9117-4A49-A2D5-D7D7CBA089CC}" type="parTrans" cxnId="{DACC2B90-9B5C-4401-9BFB-50DBDF7EA8CB}">
      <dgm:prSet/>
      <dgm:spPr/>
      <dgm:t>
        <a:bodyPr/>
        <a:lstStyle/>
        <a:p>
          <a:endParaRPr lang="en-US"/>
        </a:p>
      </dgm:t>
    </dgm:pt>
    <dgm:pt modelId="{9F7167BE-F1AF-42D1-91F3-E7B3ACD04E87}" type="sibTrans" cxnId="{DACC2B90-9B5C-4401-9BFB-50DBDF7EA8CB}">
      <dgm:prSet/>
      <dgm:spPr/>
      <dgm:t>
        <a:bodyPr/>
        <a:lstStyle/>
        <a:p>
          <a:endParaRPr lang="en-US"/>
        </a:p>
      </dgm:t>
    </dgm:pt>
    <dgm:pt modelId="{B34EABE9-9BBC-42C3-BB8C-8B9CB1F6E38C}">
      <dgm:prSet/>
      <dgm:spPr/>
      <dgm:t>
        <a:bodyPr/>
        <a:lstStyle/>
        <a:p>
          <a:pPr rtl="0"/>
          <a:r>
            <a:rPr lang="en-US" dirty="0" smtClean="0"/>
            <a:t> Good examples</a:t>
          </a:r>
          <a:endParaRPr lang="en-US" dirty="0"/>
        </a:p>
      </dgm:t>
    </dgm:pt>
    <dgm:pt modelId="{465C1DC7-9ACA-4974-ACAF-B6F29AA5EC0A}" type="parTrans" cxnId="{9902C30A-2EF5-4D65-AADC-443EB8E8879E}">
      <dgm:prSet/>
      <dgm:spPr/>
      <dgm:t>
        <a:bodyPr/>
        <a:lstStyle/>
        <a:p>
          <a:endParaRPr lang="en-US"/>
        </a:p>
      </dgm:t>
    </dgm:pt>
    <dgm:pt modelId="{E8720BCD-7819-4747-8113-2F928E2F1DE7}" type="sibTrans" cxnId="{9902C30A-2EF5-4D65-AADC-443EB8E8879E}">
      <dgm:prSet/>
      <dgm:spPr/>
      <dgm:t>
        <a:bodyPr/>
        <a:lstStyle/>
        <a:p>
          <a:endParaRPr lang="en-US"/>
        </a:p>
      </dgm:t>
    </dgm:pt>
    <dgm:pt modelId="{83C67C53-BAB1-4134-A89B-A7D2F9CE2D92}">
      <dgm:prSet/>
      <dgm:spPr/>
      <dgm:t>
        <a:bodyPr/>
        <a:lstStyle/>
        <a:p>
          <a:pPr rtl="0"/>
          <a:r>
            <a:rPr lang="en-US" dirty="0" err="1" smtClean="0"/>
            <a:t>NeuroScience</a:t>
          </a:r>
          <a:endParaRPr lang="en-US" dirty="0"/>
        </a:p>
      </dgm:t>
    </dgm:pt>
    <dgm:pt modelId="{A9E4E8A2-0C7D-4719-BDD1-DEFFDA6314D2}" type="parTrans" cxnId="{44EB1335-7D86-48B2-9C88-8D12B140C265}">
      <dgm:prSet/>
      <dgm:spPr/>
      <dgm:t>
        <a:bodyPr/>
        <a:lstStyle/>
        <a:p>
          <a:endParaRPr lang="en-US"/>
        </a:p>
      </dgm:t>
    </dgm:pt>
    <dgm:pt modelId="{E69B9522-3C69-47D0-9689-26DBD0FB1D28}" type="sibTrans" cxnId="{44EB1335-7D86-48B2-9C88-8D12B140C265}">
      <dgm:prSet/>
      <dgm:spPr/>
      <dgm:t>
        <a:bodyPr/>
        <a:lstStyle/>
        <a:p>
          <a:endParaRPr lang="en-US"/>
        </a:p>
      </dgm:t>
    </dgm:pt>
    <dgm:pt modelId="{7A83281E-00B5-4B97-8760-51810E53AAC0}">
      <dgm:prSet/>
      <dgm:spPr/>
      <dgm:t>
        <a:bodyPr/>
        <a:lstStyle/>
        <a:p>
          <a:pPr rtl="0"/>
          <a:r>
            <a:rPr lang="en-US" dirty="0" smtClean="0"/>
            <a:t>Software skills</a:t>
          </a:r>
          <a:endParaRPr lang="en-US" dirty="0"/>
        </a:p>
      </dgm:t>
    </dgm:pt>
    <dgm:pt modelId="{90CE121C-14C3-40FB-826E-AF915D42D58A}" type="parTrans" cxnId="{1BD2F080-1FF4-4A3B-9EE4-432EDC94E8AA}">
      <dgm:prSet/>
      <dgm:spPr/>
      <dgm:t>
        <a:bodyPr/>
        <a:lstStyle/>
        <a:p>
          <a:endParaRPr lang="en-US"/>
        </a:p>
      </dgm:t>
    </dgm:pt>
    <dgm:pt modelId="{5562015A-ECF4-48A4-A8E3-8C2ABC638B82}" type="sibTrans" cxnId="{1BD2F080-1FF4-4A3B-9EE4-432EDC94E8AA}">
      <dgm:prSet/>
      <dgm:spPr/>
      <dgm:t>
        <a:bodyPr/>
        <a:lstStyle/>
        <a:p>
          <a:endParaRPr lang="en-US"/>
        </a:p>
      </dgm:t>
    </dgm:pt>
    <dgm:pt modelId="{852BDF17-773C-4AB4-945A-50F311D998FC}">
      <dgm:prSet/>
      <dgm:spPr/>
      <dgm:t>
        <a:bodyPr/>
        <a:lstStyle/>
        <a:p>
          <a:pPr rtl="0"/>
          <a:r>
            <a:rPr lang="en-US" dirty="0" smtClean="0"/>
            <a:t>Data Visualization</a:t>
          </a:r>
          <a:endParaRPr lang="en-US" dirty="0"/>
        </a:p>
      </dgm:t>
    </dgm:pt>
    <dgm:pt modelId="{89CFF0A3-745F-4A26-A9B4-B435B763D186}" type="parTrans" cxnId="{F3643225-7022-4BA3-927B-A65145D450EA}">
      <dgm:prSet/>
      <dgm:spPr/>
      <dgm:t>
        <a:bodyPr/>
        <a:lstStyle/>
        <a:p>
          <a:endParaRPr lang="en-US"/>
        </a:p>
      </dgm:t>
    </dgm:pt>
    <dgm:pt modelId="{12D0F876-0FEE-49D7-8736-E7E2DED253E2}" type="sibTrans" cxnId="{F3643225-7022-4BA3-927B-A65145D450EA}">
      <dgm:prSet/>
      <dgm:spPr/>
      <dgm:t>
        <a:bodyPr/>
        <a:lstStyle/>
        <a:p>
          <a:endParaRPr lang="en-US"/>
        </a:p>
      </dgm:t>
    </dgm:pt>
    <dgm:pt modelId="{88014F40-BABA-4F31-83A2-A299191ED770}">
      <dgm:prSet/>
      <dgm:spPr/>
      <dgm:t>
        <a:bodyPr/>
        <a:lstStyle/>
        <a:p>
          <a:pPr rtl="0"/>
          <a:r>
            <a:rPr lang="en-US" dirty="0" smtClean="0"/>
            <a:t>Classroom</a:t>
          </a:r>
          <a:endParaRPr lang="en-US" dirty="0"/>
        </a:p>
      </dgm:t>
    </dgm:pt>
    <dgm:pt modelId="{2542C089-12C6-4602-ACD2-8D6B10F84BB2}" type="parTrans" cxnId="{AF4057F3-F0BC-45AB-A42B-A314844F53D4}">
      <dgm:prSet/>
      <dgm:spPr/>
      <dgm:t>
        <a:bodyPr/>
        <a:lstStyle/>
        <a:p>
          <a:endParaRPr lang="en-US"/>
        </a:p>
      </dgm:t>
    </dgm:pt>
    <dgm:pt modelId="{98280917-3720-44FF-8970-6DCBAA62D0DD}" type="sibTrans" cxnId="{AF4057F3-F0BC-45AB-A42B-A314844F53D4}">
      <dgm:prSet/>
      <dgm:spPr/>
      <dgm:t>
        <a:bodyPr/>
        <a:lstStyle/>
        <a:p>
          <a:endParaRPr lang="en-US"/>
        </a:p>
      </dgm:t>
    </dgm:pt>
    <dgm:pt modelId="{F249580C-DF5A-4932-A449-5062B8F9CA22}">
      <dgm:prSet/>
      <dgm:spPr/>
      <dgm:t>
        <a:bodyPr/>
        <a:lstStyle/>
        <a:p>
          <a:pPr rtl="0"/>
          <a:r>
            <a:rPr lang="en-US" dirty="0" smtClean="0"/>
            <a:t>Professionals</a:t>
          </a:r>
          <a:endParaRPr lang="en-US" dirty="0"/>
        </a:p>
      </dgm:t>
    </dgm:pt>
    <dgm:pt modelId="{D0B0AE97-D59A-4F35-A10D-F05475AF5F1D}" type="parTrans" cxnId="{38869906-D469-4556-A220-C0D9622F67D7}">
      <dgm:prSet/>
      <dgm:spPr/>
      <dgm:t>
        <a:bodyPr/>
        <a:lstStyle/>
        <a:p>
          <a:endParaRPr lang="en-US"/>
        </a:p>
      </dgm:t>
    </dgm:pt>
    <dgm:pt modelId="{976BE961-3B79-4AAB-B4FD-825C042CC5D0}" type="sibTrans" cxnId="{38869906-D469-4556-A220-C0D9622F67D7}">
      <dgm:prSet/>
      <dgm:spPr/>
      <dgm:t>
        <a:bodyPr/>
        <a:lstStyle/>
        <a:p>
          <a:endParaRPr lang="en-US"/>
        </a:p>
      </dgm:t>
    </dgm:pt>
    <dgm:pt modelId="{E2C63C27-A9F9-4273-8256-A2BB0C70824F}">
      <dgm:prSet/>
      <dgm:spPr/>
      <dgm:t>
        <a:bodyPr/>
        <a:lstStyle/>
        <a:p>
          <a:pPr rtl="0"/>
          <a:r>
            <a:rPr lang="en-US" dirty="0" smtClean="0"/>
            <a:t>Tutorials</a:t>
          </a:r>
          <a:endParaRPr lang="en-US" dirty="0"/>
        </a:p>
      </dgm:t>
    </dgm:pt>
    <dgm:pt modelId="{320B56ED-9BF3-45E9-B7D6-C8774590D219}" type="parTrans" cxnId="{BE66F043-ECA2-45E4-B2E0-BB54124A7B9D}">
      <dgm:prSet/>
      <dgm:spPr/>
      <dgm:t>
        <a:bodyPr/>
        <a:lstStyle/>
        <a:p>
          <a:endParaRPr lang="en-US"/>
        </a:p>
      </dgm:t>
    </dgm:pt>
    <dgm:pt modelId="{E7EFAF16-0A7E-4CF3-9B32-A3ACAD59FFD9}" type="sibTrans" cxnId="{BE66F043-ECA2-45E4-B2E0-BB54124A7B9D}">
      <dgm:prSet/>
      <dgm:spPr/>
      <dgm:t>
        <a:bodyPr/>
        <a:lstStyle/>
        <a:p>
          <a:endParaRPr lang="en-US"/>
        </a:p>
      </dgm:t>
    </dgm:pt>
    <dgm:pt modelId="{22FEC7D8-59A1-4146-BAA4-057AC711F946}">
      <dgm:prSet/>
      <dgm:spPr/>
      <dgm:t>
        <a:bodyPr/>
        <a:lstStyle/>
        <a:p>
          <a:pPr rtl="0"/>
          <a:r>
            <a:rPr lang="en-US" dirty="0" smtClean="0"/>
            <a:t>Newsletters</a:t>
          </a:r>
          <a:endParaRPr lang="en-US" dirty="0"/>
        </a:p>
      </dgm:t>
    </dgm:pt>
    <dgm:pt modelId="{178DF585-1984-47AE-A7EC-6B67CDA43160}" type="parTrans" cxnId="{6109FB4F-A32A-461A-8D64-40B529970EE2}">
      <dgm:prSet/>
      <dgm:spPr/>
      <dgm:t>
        <a:bodyPr/>
        <a:lstStyle/>
        <a:p>
          <a:endParaRPr lang="en-US"/>
        </a:p>
      </dgm:t>
    </dgm:pt>
    <dgm:pt modelId="{73497723-4B29-4B6A-8086-13EC0EE47215}" type="sibTrans" cxnId="{6109FB4F-A32A-461A-8D64-40B529970EE2}">
      <dgm:prSet/>
      <dgm:spPr/>
      <dgm:t>
        <a:bodyPr/>
        <a:lstStyle/>
        <a:p>
          <a:endParaRPr lang="en-US"/>
        </a:p>
      </dgm:t>
    </dgm:pt>
    <dgm:pt modelId="{80C9A7D4-DA81-4F7E-88AC-9627E9CAA4CC}">
      <dgm:prSet/>
      <dgm:spPr/>
      <dgm:t>
        <a:bodyPr/>
        <a:lstStyle/>
        <a:p>
          <a:pPr rtl="0"/>
          <a:r>
            <a:rPr lang="en-US" dirty="0" smtClean="0"/>
            <a:t>TED talks</a:t>
          </a:r>
          <a:endParaRPr lang="en-US" dirty="0"/>
        </a:p>
      </dgm:t>
    </dgm:pt>
    <dgm:pt modelId="{D940E56A-85C2-4173-9450-695A64FC60E6}" type="parTrans" cxnId="{2394A8F6-E8AC-4A0E-8671-B9AD483E312E}">
      <dgm:prSet/>
      <dgm:spPr/>
      <dgm:t>
        <a:bodyPr/>
        <a:lstStyle/>
        <a:p>
          <a:endParaRPr lang="en-US"/>
        </a:p>
      </dgm:t>
    </dgm:pt>
    <dgm:pt modelId="{4C366665-7858-4CB2-ACF0-54F2F6051420}" type="sibTrans" cxnId="{2394A8F6-E8AC-4A0E-8671-B9AD483E312E}">
      <dgm:prSet/>
      <dgm:spPr/>
      <dgm:t>
        <a:bodyPr/>
        <a:lstStyle/>
        <a:p>
          <a:endParaRPr lang="en-US"/>
        </a:p>
      </dgm:t>
    </dgm:pt>
    <dgm:pt modelId="{D84779BB-5AA6-4DEE-99CC-DAB663384C4D}">
      <dgm:prSet/>
      <dgm:spPr/>
      <dgm:t>
        <a:bodyPr/>
        <a:lstStyle/>
        <a:p>
          <a:pPr rtl="0"/>
          <a:r>
            <a:rPr lang="en-US" dirty="0" err="1" smtClean="0"/>
            <a:t>YouTubes</a:t>
          </a:r>
          <a:endParaRPr lang="en-US" dirty="0"/>
        </a:p>
      </dgm:t>
    </dgm:pt>
    <dgm:pt modelId="{CBCC6A2C-BD11-4B94-942D-844C00DC9A78}" type="parTrans" cxnId="{D863B11E-62AC-411C-B658-742F2C776C5E}">
      <dgm:prSet/>
      <dgm:spPr/>
      <dgm:t>
        <a:bodyPr/>
        <a:lstStyle/>
        <a:p>
          <a:endParaRPr lang="en-US"/>
        </a:p>
      </dgm:t>
    </dgm:pt>
    <dgm:pt modelId="{BA64E9EA-689F-4446-B547-F5E44BB7BABB}" type="sibTrans" cxnId="{D863B11E-62AC-411C-B658-742F2C776C5E}">
      <dgm:prSet/>
      <dgm:spPr/>
      <dgm:t>
        <a:bodyPr/>
        <a:lstStyle/>
        <a:p>
          <a:endParaRPr lang="en-US"/>
        </a:p>
      </dgm:t>
    </dgm:pt>
    <dgm:pt modelId="{6D43384C-0B02-406D-8778-61115D8D75D7}" type="pres">
      <dgm:prSet presAssocID="{2AACD7DD-5081-4D4E-8401-A95FE237925A}" presName="cycle" presStyleCnt="0">
        <dgm:presLayoutVars>
          <dgm:chMax val="1"/>
          <dgm:dir/>
          <dgm:animLvl val="ctr"/>
          <dgm:resizeHandles val="exact"/>
        </dgm:presLayoutVars>
      </dgm:prSet>
      <dgm:spPr/>
      <dgm:t>
        <a:bodyPr/>
        <a:lstStyle/>
        <a:p>
          <a:endParaRPr lang="en-US"/>
        </a:p>
      </dgm:t>
    </dgm:pt>
    <dgm:pt modelId="{448AF0F3-3C56-4500-85B3-EF3007FE03AB}" type="pres">
      <dgm:prSet presAssocID="{0C8835D2-D5AE-44AF-878F-71D4D09D68E1}" presName="centerShape" presStyleLbl="node0" presStyleIdx="0" presStyleCnt="1" custScaleX="123385" custScaleY="136816" custLinFactNeighborY="548"/>
      <dgm:spPr/>
      <dgm:t>
        <a:bodyPr/>
        <a:lstStyle/>
        <a:p>
          <a:endParaRPr lang="en-US"/>
        </a:p>
      </dgm:t>
    </dgm:pt>
    <dgm:pt modelId="{A8BFC64C-8D29-48DA-BA31-F719E864945A}" type="pres">
      <dgm:prSet presAssocID="{465C1DC7-9ACA-4974-ACAF-B6F29AA5EC0A}" presName="parTrans" presStyleLbl="bgSibTrans2D1" presStyleIdx="0" presStyleCnt="4"/>
      <dgm:spPr/>
      <dgm:t>
        <a:bodyPr/>
        <a:lstStyle/>
        <a:p>
          <a:endParaRPr lang="en-US"/>
        </a:p>
      </dgm:t>
    </dgm:pt>
    <dgm:pt modelId="{F79556EB-56CF-4B5A-8B44-6481D22B6464}" type="pres">
      <dgm:prSet presAssocID="{B34EABE9-9BBC-42C3-BB8C-8B9CB1F6E38C}" presName="node" presStyleLbl="node1" presStyleIdx="0" presStyleCnt="4" custRadScaleRad="103511" custRadScaleInc="4334">
        <dgm:presLayoutVars>
          <dgm:bulletEnabled val="1"/>
        </dgm:presLayoutVars>
      </dgm:prSet>
      <dgm:spPr/>
      <dgm:t>
        <a:bodyPr/>
        <a:lstStyle/>
        <a:p>
          <a:endParaRPr lang="en-US"/>
        </a:p>
      </dgm:t>
    </dgm:pt>
    <dgm:pt modelId="{B0F62932-A7FD-4B3A-927A-80D3BAA88FB2}" type="pres">
      <dgm:prSet presAssocID="{89CFF0A3-745F-4A26-A9B4-B435B763D186}" presName="parTrans" presStyleLbl="bgSibTrans2D1" presStyleIdx="1" presStyleCnt="4"/>
      <dgm:spPr/>
      <dgm:t>
        <a:bodyPr/>
        <a:lstStyle/>
        <a:p>
          <a:endParaRPr lang="en-US"/>
        </a:p>
      </dgm:t>
    </dgm:pt>
    <dgm:pt modelId="{7DDA860C-FB0D-47B6-B021-4BADE069211E}" type="pres">
      <dgm:prSet presAssocID="{852BDF17-773C-4AB4-945A-50F311D998FC}" presName="node" presStyleLbl="node1" presStyleIdx="1" presStyleCnt="4">
        <dgm:presLayoutVars>
          <dgm:bulletEnabled val="1"/>
        </dgm:presLayoutVars>
      </dgm:prSet>
      <dgm:spPr/>
      <dgm:t>
        <a:bodyPr/>
        <a:lstStyle/>
        <a:p>
          <a:endParaRPr lang="en-US"/>
        </a:p>
      </dgm:t>
    </dgm:pt>
    <dgm:pt modelId="{5CE67031-0212-4193-BC81-A0B926F71D45}" type="pres">
      <dgm:prSet presAssocID="{6B6F63D7-9117-4A49-A2D5-D7D7CBA089CC}" presName="parTrans" presStyleLbl="bgSibTrans2D1" presStyleIdx="2" presStyleCnt="4"/>
      <dgm:spPr/>
      <dgm:t>
        <a:bodyPr/>
        <a:lstStyle/>
        <a:p>
          <a:endParaRPr lang="en-US"/>
        </a:p>
      </dgm:t>
    </dgm:pt>
    <dgm:pt modelId="{57BA602A-0B37-4B68-B484-D88FFAA4BA64}" type="pres">
      <dgm:prSet presAssocID="{92A39417-FAAD-4533-99E8-971F29BB6E18}" presName="node" presStyleLbl="node1" presStyleIdx="2" presStyleCnt="4" custRadScaleRad="104511" custRadScaleInc="-2461">
        <dgm:presLayoutVars>
          <dgm:bulletEnabled val="1"/>
        </dgm:presLayoutVars>
      </dgm:prSet>
      <dgm:spPr/>
      <dgm:t>
        <a:bodyPr/>
        <a:lstStyle/>
        <a:p>
          <a:endParaRPr lang="en-US"/>
        </a:p>
      </dgm:t>
    </dgm:pt>
    <dgm:pt modelId="{F4206C60-9A91-45CB-BF76-6B6F10892C33}" type="pres">
      <dgm:prSet presAssocID="{90CE121C-14C3-40FB-826E-AF915D42D58A}" presName="parTrans" presStyleLbl="bgSibTrans2D1" presStyleIdx="3" presStyleCnt="4" custLinFactNeighborX="-3716" custLinFactNeighborY="-30515"/>
      <dgm:spPr/>
      <dgm:t>
        <a:bodyPr/>
        <a:lstStyle/>
        <a:p>
          <a:endParaRPr lang="en-US"/>
        </a:p>
      </dgm:t>
    </dgm:pt>
    <dgm:pt modelId="{01CA6331-07E6-4619-8D39-C6F7239ABD14}" type="pres">
      <dgm:prSet presAssocID="{7A83281E-00B5-4B97-8760-51810E53AAC0}" presName="node" presStyleLbl="node1" presStyleIdx="3" presStyleCnt="4" custRadScaleRad="103157" custRadScaleInc="2032">
        <dgm:presLayoutVars>
          <dgm:bulletEnabled val="1"/>
        </dgm:presLayoutVars>
      </dgm:prSet>
      <dgm:spPr/>
      <dgm:t>
        <a:bodyPr/>
        <a:lstStyle/>
        <a:p>
          <a:endParaRPr lang="en-US"/>
        </a:p>
      </dgm:t>
    </dgm:pt>
  </dgm:ptLst>
  <dgm:cxnLst>
    <dgm:cxn modelId="{BE66F043-ECA2-45E4-B2E0-BB54124A7B9D}" srcId="{7A83281E-00B5-4B97-8760-51810E53AAC0}" destId="{E2C63C27-A9F9-4273-8256-A2BB0C70824F}" srcOrd="0" destOrd="0" parTransId="{320B56ED-9BF3-45E9-B7D6-C8774590D219}" sibTransId="{E7EFAF16-0A7E-4CF3-9B32-A3ACAD59FFD9}"/>
    <dgm:cxn modelId="{F4434EBB-EF52-4510-AE59-1FD1C7199192}" type="presOf" srcId="{89CFF0A3-745F-4A26-A9B4-B435B763D186}" destId="{B0F62932-A7FD-4B3A-927A-80D3BAA88FB2}" srcOrd="0" destOrd="0" presId="urn:microsoft.com/office/officeart/2005/8/layout/radial4"/>
    <dgm:cxn modelId="{9902C30A-2EF5-4D65-AADC-443EB8E8879E}" srcId="{0C8835D2-D5AE-44AF-878F-71D4D09D68E1}" destId="{B34EABE9-9BBC-42C3-BB8C-8B9CB1F6E38C}" srcOrd="0" destOrd="0" parTransId="{465C1DC7-9ACA-4974-ACAF-B6F29AA5EC0A}" sibTransId="{E8720BCD-7819-4747-8113-2F928E2F1DE7}"/>
    <dgm:cxn modelId="{44EB1335-7D86-48B2-9C88-8D12B140C265}" srcId="{852BDF17-773C-4AB4-945A-50F311D998FC}" destId="{83C67C53-BAB1-4134-A89B-A7D2F9CE2D92}" srcOrd="0" destOrd="0" parTransId="{A9E4E8A2-0C7D-4719-BDD1-DEFFDA6314D2}" sibTransId="{E69B9522-3C69-47D0-9689-26DBD0FB1D28}"/>
    <dgm:cxn modelId="{D863B11E-62AC-411C-B658-742F2C776C5E}" srcId="{7A83281E-00B5-4B97-8760-51810E53AAC0}" destId="{D84779BB-5AA6-4DEE-99CC-DAB663384C4D}" srcOrd="2" destOrd="0" parTransId="{CBCC6A2C-BD11-4B94-942D-844C00DC9A78}" sibTransId="{BA64E9EA-689F-4446-B547-F5E44BB7BABB}"/>
    <dgm:cxn modelId="{7328A23A-6366-447E-8CC1-BDE4B8E37A73}" type="presOf" srcId="{80C9A7D4-DA81-4F7E-88AC-9627E9CAA4CC}" destId="{F79556EB-56CF-4B5A-8B44-6481D22B6464}" srcOrd="0" destOrd="3" presId="urn:microsoft.com/office/officeart/2005/8/layout/radial4"/>
    <dgm:cxn modelId="{1BD2F080-1FF4-4A3B-9EE4-432EDC94E8AA}" srcId="{0C8835D2-D5AE-44AF-878F-71D4D09D68E1}" destId="{7A83281E-00B5-4B97-8760-51810E53AAC0}" srcOrd="3" destOrd="0" parTransId="{90CE121C-14C3-40FB-826E-AF915D42D58A}" sibTransId="{5562015A-ECF4-48A4-A8E3-8C2ABC638B82}"/>
    <dgm:cxn modelId="{9414EF79-6FAE-441F-856C-8948D2F2A1D6}" type="presOf" srcId="{22FEC7D8-59A1-4146-BAA4-057AC711F946}" destId="{01CA6331-07E6-4619-8D39-C6F7239ABD14}" srcOrd="0" destOrd="2" presId="urn:microsoft.com/office/officeart/2005/8/layout/radial4"/>
    <dgm:cxn modelId="{499462B6-A29E-40CF-850B-3F051ADFCE1A}" type="presOf" srcId="{6B6F63D7-9117-4A49-A2D5-D7D7CBA089CC}" destId="{5CE67031-0212-4193-BC81-A0B926F71D45}" srcOrd="0" destOrd="0" presId="urn:microsoft.com/office/officeart/2005/8/layout/radial4"/>
    <dgm:cxn modelId="{EAC9F0C7-F021-4DB0-B4CE-14453AA6723E}" type="presOf" srcId="{2AACD7DD-5081-4D4E-8401-A95FE237925A}" destId="{6D43384C-0B02-406D-8778-61115D8D75D7}" srcOrd="0" destOrd="0" presId="urn:microsoft.com/office/officeart/2005/8/layout/radial4"/>
    <dgm:cxn modelId="{38869906-D469-4556-A220-C0D9622F67D7}" srcId="{B34EABE9-9BBC-42C3-BB8C-8B9CB1F6E38C}" destId="{F249580C-DF5A-4932-A449-5062B8F9CA22}" srcOrd="1" destOrd="0" parTransId="{D0B0AE97-D59A-4F35-A10D-F05475AF5F1D}" sibTransId="{976BE961-3B79-4AAB-B4FD-825C042CC5D0}"/>
    <dgm:cxn modelId="{6109FB4F-A32A-461A-8D64-40B529970EE2}" srcId="{7A83281E-00B5-4B97-8760-51810E53AAC0}" destId="{22FEC7D8-59A1-4146-BAA4-057AC711F946}" srcOrd="1" destOrd="0" parTransId="{178DF585-1984-47AE-A7EC-6B67CDA43160}" sibTransId="{73497723-4B29-4B6A-8086-13EC0EE47215}"/>
    <dgm:cxn modelId="{22824221-06FA-4424-ADAE-5B0526EA5197}" type="presOf" srcId="{D84779BB-5AA6-4DEE-99CC-DAB663384C4D}" destId="{01CA6331-07E6-4619-8D39-C6F7239ABD14}" srcOrd="0" destOrd="3" presId="urn:microsoft.com/office/officeart/2005/8/layout/radial4"/>
    <dgm:cxn modelId="{F3643225-7022-4BA3-927B-A65145D450EA}" srcId="{0C8835D2-D5AE-44AF-878F-71D4D09D68E1}" destId="{852BDF17-773C-4AB4-945A-50F311D998FC}" srcOrd="1" destOrd="0" parTransId="{89CFF0A3-745F-4A26-A9B4-B435B763D186}" sibTransId="{12D0F876-0FEE-49D7-8736-E7E2DED253E2}"/>
    <dgm:cxn modelId="{F7BA0953-C14E-4987-AF12-E1AB9163799F}" srcId="{2AACD7DD-5081-4D4E-8401-A95FE237925A}" destId="{0C8835D2-D5AE-44AF-878F-71D4D09D68E1}" srcOrd="0" destOrd="0" parTransId="{37FC0461-8B57-4FD5-AF03-F2A12C4A2372}" sibTransId="{6C538C9D-C9A5-4D47-98A5-B67A378740FF}"/>
    <dgm:cxn modelId="{4F2ABAD9-2177-45B1-BCE5-557ED1D9418F}" type="presOf" srcId="{F249580C-DF5A-4932-A449-5062B8F9CA22}" destId="{F79556EB-56CF-4B5A-8B44-6481D22B6464}" srcOrd="0" destOrd="2" presId="urn:microsoft.com/office/officeart/2005/8/layout/radial4"/>
    <dgm:cxn modelId="{AF4057F3-F0BC-45AB-A42B-A314844F53D4}" srcId="{B34EABE9-9BBC-42C3-BB8C-8B9CB1F6E38C}" destId="{88014F40-BABA-4F31-83A2-A299191ED770}" srcOrd="0" destOrd="0" parTransId="{2542C089-12C6-4602-ACD2-8D6B10F84BB2}" sibTransId="{98280917-3720-44FF-8970-6DCBAA62D0DD}"/>
    <dgm:cxn modelId="{F7EA2B36-A5E7-47DC-A288-5A440CE6F25E}" type="presOf" srcId="{92A39417-FAAD-4533-99E8-971F29BB6E18}" destId="{57BA602A-0B37-4B68-B484-D88FFAA4BA64}" srcOrd="0" destOrd="0" presId="urn:microsoft.com/office/officeart/2005/8/layout/radial4"/>
    <dgm:cxn modelId="{F67CA4A5-F834-4BF8-8F6A-D2FBE05D0526}" type="presOf" srcId="{7A83281E-00B5-4B97-8760-51810E53AAC0}" destId="{01CA6331-07E6-4619-8D39-C6F7239ABD14}" srcOrd="0" destOrd="0" presId="urn:microsoft.com/office/officeart/2005/8/layout/radial4"/>
    <dgm:cxn modelId="{10AC436A-802F-47C2-B1EB-6B38897F664E}" type="presOf" srcId="{90CE121C-14C3-40FB-826E-AF915D42D58A}" destId="{F4206C60-9A91-45CB-BF76-6B6F10892C33}" srcOrd="0" destOrd="0" presId="urn:microsoft.com/office/officeart/2005/8/layout/radial4"/>
    <dgm:cxn modelId="{1E644B48-CF64-450D-AC1A-200265314CC7}" type="presOf" srcId="{B34EABE9-9BBC-42C3-BB8C-8B9CB1F6E38C}" destId="{F79556EB-56CF-4B5A-8B44-6481D22B6464}" srcOrd="0" destOrd="0" presId="urn:microsoft.com/office/officeart/2005/8/layout/radial4"/>
    <dgm:cxn modelId="{E1ECB529-4EA3-4477-88E0-4748BB6DC8E3}" type="presOf" srcId="{465C1DC7-9ACA-4974-ACAF-B6F29AA5EC0A}" destId="{A8BFC64C-8D29-48DA-BA31-F719E864945A}" srcOrd="0" destOrd="0" presId="urn:microsoft.com/office/officeart/2005/8/layout/radial4"/>
    <dgm:cxn modelId="{2394A8F6-E8AC-4A0E-8671-B9AD483E312E}" srcId="{B34EABE9-9BBC-42C3-BB8C-8B9CB1F6E38C}" destId="{80C9A7D4-DA81-4F7E-88AC-9627E9CAA4CC}" srcOrd="2" destOrd="0" parTransId="{D940E56A-85C2-4173-9450-695A64FC60E6}" sibTransId="{4C366665-7858-4CB2-ACF0-54F2F6051420}"/>
    <dgm:cxn modelId="{DACC2B90-9B5C-4401-9BFB-50DBDF7EA8CB}" srcId="{0C8835D2-D5AE-44AF-878F-71D4D09D68E1}" destId="{92A39417-FAAD-4533-99E8-971F29BB6E18}" srcOrd="2" destOrd="0" parTransId="{6B6F63D7-9117-4A49-A2D5-D7D7CBA089CC}" sibTransId="{9F7167BE-F1AF-42D1-91F3-E7B3ACD04E87}"/>
    <dgm:cxn modelId="{178B0261-4085-489C-BDE4-17D0CC4C6BA6}" type="presOf" srcId="{E2C63C27-A9F9-4273-8256-A2BB0C70824F}" destId="{01CA6331-07E6-4619-8D39-C6F7239ABD14}" srcOrd="0" destOrd="1" presId="urn:microsoft.com/office/officeart/2005/8/layout/radial4"/>
    <dgm:cxn modelId="{0B542507-13D3-4377-9BE6-6CD34BD745E2}" type="presOf" srcId="{83C67C53-BAB1-4134-A89B-A7D2F9CE2D92}" destId="{7DDA860C-FB0D-47B6-B021-4BADE069211E}" srcOrd="0" destOrd="1" presId="urn:microsoft.com/office/officeart/2005/8/layout/radial4"/>
    <dgm:cxn modelId="{DEF20D64-1C65-47EF-B243-E17F48AA5170}" type="presOf" srcId="{88014F40-BABA-4F31-83A2-A299191ED770}" destId="{F79556EB-56CF-4B5A-8B44-6481D22B6464}" srcOrd="0" destOrd="1" presId="urn:microsoft.com/office/officeart/2005/8/layout/radial4"/>
    <dgm:cxn modelId="{1C44CB1B-4808-49F2-93F4-850F40B4502A}" type="presOf" srcId="{0C8835D2-D5AE-44AF-878F-71D4D09D68E1}" destId="{448AF0F3-3C56-4500-85B3-EF3007FE03AB}" srcOrd="0" destOrd="0" presId="urn:microsoft.com/office/officeart/2005/8/layout/radial4"/>
    <dgm:cxn modelId="{9E705F1B-334F-44F3-AE40-FF9376089835}" type="presOf" srcId="{852BDF17-773C-4AB4-945A-50F311D998FC}" destId="{7DDA860C-FB0D-47B6-B021-4BADE069211E}" srcOrd="0" destOrd="0" presId="urn:microsoft.com/office/officeart/2005/8/layout/radial4"/>
    <dgm:cxn modelId="{72402F4A-7A85-4116-BD6F-6EE8BDB6F715}" type="presParOf" srcId="{6D43384C-0B02-406D-8778-61115D8D75D7}" destId="{448AF0F3-3C56-4500-85B3-EF3007FE03AB}" srcOrd="0" destOrd="0" presId="urn:microsoft.com/office/officeart/2005/8/layout/radial4"/>
    <dgm:cxn modelId="{9094FDAC-7EF6-4357-967E-C7A70DD550C9}" type="presParOf" srcId="{6D43384C-0B02-406D-8778-61115D8D75D7}" destId="{A8BFC64C-8D29-48DA-BA31-F719E864945A}" srcOrd="1" destOrd="0" presId="urn:microsoft.com/office/officeart/2005/8/layout/radial4"/>
    <dgm:cxn modelId="{3EE88E48-4DDE-484E-8639-906D2FAE0B00}" type="presParOf" srcId="{6D43384C-0B02-406D-8778-61115D8D75D7}" destId="{F79556EB-56CF-4B5A-8B44-6481D22B6464}" srcOrd="2" destOrd="0" presId="urn:microsoft.com/office/officeart/2005/8/layout/radial4"/>
    <dgm:cxn modelId="{12B73ECF-C154-4092-8A79-4A647DD6E306}" type="presParOf" srcId="{6D43384C-0B02-406D-8778-61115D8D75D7}" destId="{B0F62932-A7FD-4B3A-927A-80D3BAA88FB2}" srcOrd="3" destOrd="0" presId="urn:microsoft.com/office/officeart/2005/8/layout/radial4"/>
    <dgm:cxn modelId="{438BFE38-0CE6-4731-9757-2AE80E6DA2DB}" type="presParOf" srcId="{6D43384C-0B02-406D-8778-61115D8D75D7}" destId="{7DDA860C-FB0D-47B6-B021-4BADE069211E}" srcOrd="4" destOrd="0" presId="urn:microsoft.com/office/officeart/2005/8/layout/radial4"/>
    <dgm:cxn modelId="{D90F7CEF-CC03-4610-9F54-AD66F7E31274}" type="presParOf" srcId="{6D43384C-0B02-406D-8778-61115D8D75D7}" destId="{5CE67031-0212-4193-BC81-A0B926F71D45}" srcOrd="5" destOrd="0" presId="urn:microsoft.com/office/officeart/2005/8/layout/radial4"/>
    <dgm:cxn modelId="{E42987F1-7A47-4F2F-BAAD-8C2E65D102DF}" type="presParOf" srcId="{6D43384C-0B02-406D-8778-61115D8D75D7}" destId="{57BA602A-0B37-4B68-B484-D88FFAA4BA64}" srcOrd="6" destOrd="0" presId="urn:microsoft.com/office/officeart/2005/8/layout/radial4"/>
    <dgm:cxn modelId="{DBB63661-F105-4A4B-BE4C-8C19E8D52E49}" type="presParOf" srcId="{6D43384C-0B02-406D-8778-61115D8D75D7}" destId="{F4206C60-9A91-45CB-BF76-6B6F10892C33}" srcOrd="7" destOrd="0" presId="urn:microsoft.com/office/officeart/2005/8/layout/radial4"/>
    <dgm:cxn modelId="{B247CCBC-97CC-4939-80DA-36831059124A}" type="presParOf" srcId="{6D43384C-0B02-406D-8778-61115D8D75D7}" destId="{01CA6331-07E6-4619-8D39-C6F7239ABD14}"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AF0F3-3C56-4500-85B3-EF3007FE03AB}">
      <dsp:nvSpPr>
        <dsp:cNvPr id="0" name=""/>
        <dsp:cNvSpPr/>
      </dsp:nvSpPr>
      <dsp:spPr>
        <a:xfrm>
          <a:off x="2861673" y="2297296"/>
          <a:ext cx="2859178" cy="317041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dirty="0" smtClean="0"/>
            <a:t>Better Presentations</a:t>
          </a:r>
          <a:endParaRPr lang="en-US" sz="2800" kern="1200" dirty="0"/>
        </a:p>
      </dsp:txBody>
      <dsp:txXfrm>
        <a:off x="3280390" y="2761592"/>
        <a:ext cx="2021744" cy="2241820"/>
      </dsp:txXfrm>
    </dsp:sp>
    <dsp:sp modelId="{A8BFC64C-8D29-48DA-BA31-F719E864945A}">
      <dsp:nvSpPr>
        <dsp:cNvPr id="0" name=""/>
        <dsp:cNvSpPr/>
      </dsp:nvSpPr>
      <dsp:spPr>
        <a:xfrm rot="11845299">
          <a:off x="1059477" y="2820211"/>
          <a:ext cx="1797622" cy="660425"/>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9556EB-56CF-4B5A-8B44-6481D22B6464}">
      <dsp:nvSpPr>
        <dsp:cNvPr id="0" name=""/>
        <dsp:cNvSpPr/>
      </dsp:nvSpPr>
      <dsp:spPr>
        <a:xfrm>
          <a:off x="0" y="2000751"/>
          <a:ext cx="2201417" cy="17611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 Good examples</a:t>
          </a:r>
          <a:endParaRPr lang="en-US" sz="2400" kern="1200" dirty="0"/>
        </a:p>
        <a:p>
          <a:pPr marL="171450" lvl="1" indent="-171450" algn="l" defTabSz="844550" rtl="0">
            <a:lnSpc>
              <a:spcPct val="90000"/>
            </a:lnSpc>
            <a:spcBef>
              <a:spcPct val="0"/>
            </a:spcBef>
            <a:spcAft>
              <a:spcPct val="15000"/>
            </a:spcAft>
            <a:buChar char="••"/>
          </a:pPr>
          <a:r>
            <a:rPr lang="en-US" sz="1900" kern="1200" dirty="0" smtClean="0"/>
            <a:t>Classroom</a:t>
          </a:r>
          <a:endParaRPr lang="en-US" sz="1900" kern="1200" dirty="0"/>
        </a:p>
        <a:p>
          <a:pPr marL="171450" lvl="1" indent="-171450" algn="l" defTabSz="844550" rtl="0">
            <a:lnSpc>
              <a:spcPct val="90000"/>
            </a:lnSpc>
            <a:spcBef>
              <a:spcPct val="0"/>
            </a:spcBef>
            <a:spcAft>
              <a:spcPct val="15000"/>
            </a:spcAft>
            <a:buChar char="••"/>
          </a:pPr>
          <a:r>
            <a:rPr lang="en-US" sz="1900" kern="1200" dirty="0" smtClean="0"/>
            <a:t>Professionals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TED talks</a:t>
          </a:r>
          <a:endParaRPr lang="en-US" sz="1900" kern="1200" dirty="0"/>
        </a:p>
      </dsp:txBody>
      <dsp:txXfrm>
        <a:off x="51582" y="2052333"/>
        <a:ext cx="2098253" cy="1657970"/>
      </dsp:txXfrm>
    </dsp:sp>
    <dsp:sp modelId="{B0F62932-A7FD-4B3A-927A-80D3BAA88FB2}">
      <dsp:nvSpPr>
        <dsp:cNvPr id="0" name=""/>
        <dsp:cNvSpPr/>
      </dsp:nvSpPr>
      <dsp:spPr>
        <a:xfrm rot="14702122">
          <a:off x="2417446" y="1305759"/>
          <a:ext cx="1655860" cy="660425"/>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DDA860C-FB0D-47B6-B021-4BADE069211E}">
      <dsp:nvSpPr>
        <dsp:cNvPr id="0" name=""/>
        <dsp:cNvSpPr/>
      </dsp:nvSpPr>
      <dsp:spPr>
        <a:xfrm>
          <a:off x="1795232" y="4829"/>
          <a:ext cx="2201417" cy="17611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Data Visualization</a:t>
          </a:r>
          <a:endParaRPr lang="en-US" sz="2400" kern="1200" dirty="0"/>
        </a:p>
        <a:p>
          <a:pPr marL="171450" lvl="1" indent="-171450" algn="l" defTabSz="844550" rtl="0">
            <a:lnSpc>
              <a:spcPct val="90000"/>
            </a:lnSpc>
            <a:spcBef>
              <a:spcPct val="0"/>
            </a:spcBef>
            <a:spcAft>
              <a:spcPct val="15000"/>
            </a:spcAft>
            <a:buChar char="••"/>
          </a:pPr>
          <a:r>
            <a:rPr lang="en-US" sz="1900" kern="1200" dirty="0" err="1" smtClean="0"/>
            <a:t>NeuroScience</a:t>
          </a:r>
          <a:endParaRPr lang="en-US" sz="1900" kern="1200" dirty="0"/>
        </a:p>
      </dsp:txBody>
      <dsp:txXfrm>
        <a:off x="1846814" y="56411"/>
        <a:ext cx="2098253" cy="1657970"/>
      </dsp:txXfrm>
    </dsp:sp>
    <dsp:sp modelId="{5CE67031-0212-4193-BC81-A0B926F71D45}">
      <dsp:nvSpPr>
        <dsp:cNvPr id="0" name=""/>
        <dsp:cNvSpPr/>
      </dsp:nvSpPr>
      <dsp:spPr>
        <a:xfrm rot="17697859">
          <a:off x="4507878" y="1303209"/>
          <a:ext cx="1660885" cy="660425"/>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7BA602A-0B37-4B68-B484-D88FFAA4BA64}">
      <dsp:nvSpPr>
        <dsp:cNvPr id="0" name=""/>
        <dsp:cNvSpPr/>
      </dsp:nvSpPr>
      <dsp:spPr>
        <a:xfrm>
          <a:off x="4588104" y="0"/>
          <a:ext cx="2201417" cy="17611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rtl="0">
            <a:lnSpc>
              <a:spcPct val="90000"/>
            </a:lnSpc>
            <a:spcBef>
              <a:spcPct val="0"/>
            </a:spcBef>
            <a:spcAft>
              <a:spcPct val="35000"/>
            </a:spcAft>
          </a:pPr>
          <a:r>
            <a:rPr lang="en-US" sz="2400" kern="1200" dirty="0" smtClean="0"/>
            <a:t>Employment Goal</a:t>
          </a:r>
          <a:endParaRPr lang="en-US" sz="2400" kern="1200" dirty="0"/>
        </a:p>
      </dsp:txBody>
      <dsp:txXfrm>
        <a:off x="4639686" y="51582"/>
        <a:ext cx="2098253" cy="1657970"/>
      </dsp:txXfrm>
    </dsp:sp>
    <dsp:sp modelId="{F4206C60-9A91-45CB-BF76-6B6F10892C33}">
      <dsp:nvSpPr>
        <dsp:cNvPr id="0" name=""/>
        <dsp:cNvSpPr/>
      </dsp:nvSpPr>
      <dsp:spPr>
        <a:xfrm rot="20721340">
          <a:off x="5687846" y="2739175"/>
          <a:ext cx="1757215" cy="660425"/>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1CA6331-07E6-4619-8D39-C6F7239ABD14}">
      <dsp:nvSpPr>
        <dsp:cNvPr id="0" name=""/>
        <dsp:cNvSpPr/>
      </dsp:nvSpPr>
      <dsp:spPr>
        <a:xfrm>
          <a:off x="6381108" y="2168221"/>
          <a:ext cx="2201417" cy="17611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1066800" rtl="0">
            <a:lnSpc>
              <a:spcPct val="90000"/>
            </a:lnSpc>
            <a:spcBef>
              <a:spcPct val="0"/>
            </a:spcBef>
            <a:spcAft>
              <a:spcPct val="35000"/>
            </a:spcAft>
          </a:pPr>
          <a:r>
            <a:rPr lang="en-US" sz="2400" kern="1200" dirty="0" smtClean="0"/>
            <a:t>Software skills</a:t>
          </a:r>
          <a:endParaRPr lang="en-US" sz="2400" kern="1200" dirty="0"/>
        </a:p>
        <a:p>
          <a:pPr marL="171450" lvl="1" indent="-171450" algn="l" defTabSz="844550" rtl="0">
            <a:lnSpc>
              <a:spcPct val="90000"/>
            </a:lnSpc>
            <a:spcBef>
              <a:spcPct val="0"/>
            </a:spcBef>
            <a:spcAft>
              <a:spcPct val="15000"/>
            </a:spcAft>
            <a:buChar char="••"/>
          </a:pPr>
          <a:r>
            <a:rPr lang="en-US" sz="1900" kern="1200" dirty="0" smtClean="0"/>
            <a:t>Tutorials</a:t>
          </a:r>
          <a:endParaRPr lang="en-US" sz="1900" kern="1200" dirty="0"/>
        </a:p>
        <a:p>
          <a:pPr marL="171450" lvl="1" indent="-171450" algn="l" defTabSz="844550" rtl="0">
            <a:lnSpc>
              <a:spcPct val="90000"/>
            </a:lnSpc>
            <a:spcBef>
              <a:spcPct val="0"/>
            </a:spcBef>
            <a:spcAft>
              <a:spcPct val="15000"/>
            </a:spcAft>
            <a:buChar char="••"/>
          </a:pPr>
          <a:r>
            <a:rPr lang="en-US" sz="1900" kern="1200" dirty="0" smtClean="0"/>
            <a:t>Newsletters</a:t>
          </a:r>
          <a:endParaRPr lang="en-US" sz="1900" kern="1200" dirty="0"/>
        </a:p>
        <a:p>
          <a:pPr marL="171450" lvl="1" indent="-171450" algn="l" defTabSz="844550" rtl="0">
            <a:lnSpc>
              <a:spcPct val="90000"/>
            </a:lnSpc>
            <a:spcBef>
              <a:spcPct val="0"/>
            </a:spcBef>
            <a:spcAft>
              <a:spcPct val="15000"/>
            </a:spcAft>
            <a:buChar char="••"/>
          </a:pPr>
          <a:r>
            <a:rPr lang="en-US" sz="1900" kern="1200" dirty="0" err="1" smtClean="0"/>
            <a:t>YouTubes</a:t>
          </a:r>
          <a:endParaRPr lang="en-US" sz="1900" kern="1200" dirty="0"/>
        </a:p>
      </dsp:txBody>
      <dsp:txXfrm>
        <a:off x="6432690" y="2219803"/>
        <a:ext cx="2098253" cy="165797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D5EE-9D4A-4469-B758-EED7E50D1B95}" type="datetimeFigureOut">
              <a:rPr lang="en-US" smtClean="0"/>
              <a:t>12/27/2015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2BAA6-BF54-4E18-8924-5709ACF8F8D6}" type="slidenum">
              <a:rPr lang="en-US" smtClean="0"/>
              <a:t>‹#›</a:t>
            </a:fld>
            <a:endParaRPr lang="en-US"/>
          </a:p>
        </p:txBody>
      </p:sp>
    </p:spTree>
    <p:extLst>
      <p:ext uri="{BB962C8B-B14F-4D97-AF65-F5344CB8AC3E}">
        <p14:creationId xmlns:p14="http://schemas.microsoft.com/office/powerpoint/2010/main" val="17201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n.wikipedia.org/wiki/Rule_of_third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to help students better understand the importance of being able to communicate analytical results. Tell a story here about why presentations are important to you. Annie’s class story.  </a:t>
            </a:r>
          </a:p>
          <a:p>
            <a:r>
              <a:rPr lang="en-US" baseline="0" dirty="0" smtClean="0"/>
              <a:t>My story ---</a:t>
            </a:r>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1</a:t>
            </a:fld>
            <a:endParaRPr lang="en-US" dirty="0"/>
          </a:p>
        </p:txBody>
      </p:sp>
    </p:spTree>
    <p:extLst>
      <p:ext uri="{BB962C8B-B14F-4D97-AF65-F5344CB8AC3E}">
        <p14:creationId xmlns:p14="http://schemas.microsoft.com/office/powerpoint/2010/main" val="3453032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 </a:t>
            </a:r>
            <a:r>
              <a:rPr lang="en-US" dirty="0" err="1" smtClean="0"/>
              <a:t>Paradi</a:t>
            </a:r>
            <a:r>
              <a:rPr lang="en-US" dirty="0" smtClean="0"/>
              <a:t>, think outside the slide, does 2</a:t>
            </a:r>
            <a:r>
              <a:rPr lang="en-US" baseline="0" dirty="0" smtClean="0"/>
              <a:t> surveys every year</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10</a:t>
            </a:fld>
            <a:endParaRPr lang="en-US" dirty="0"/>
          </a:p>
        </p:txBody>
      </p:sp>
    </p:spTree>
    <p:extLst>
      <p:ext uri="{BB962C8B-B14F-4D97-AF65-F5344CB8AC3E}">
        <p14:creationId xmlns:p14="http://schemas.microsoft.com/office/powerpoint/2010/main" val="3419911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is based</a:t>
            </a:r>
            <a:r>
              <a:rPr lang="en-US" baseline="0" dirty="0" smtClean="0"/>
              <a:t> on general presentations.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11</a:t>
            </a:fld>
            <a:endParaRPr lang="en-US"/>
          </a:p>
        </p:txBody>
      </p:sp>
    </p:spTree>
    <p:extLst>
      <p:ext uri="{BB962C8B-B14F-4D97-AF65-F5344CB8AC3E}">
        <p14:creationId xmlns:p14="http://schemas.microsoft.com/office/powerpoint/2010/main" val="107291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was specific to accountants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12</a:t>
            </a:fld>
            <a:endParaRPr lang="en-US"/>
          </a:p>
        </p:txBody>
      </p:sp>
    </p:spTree>
    <p:extLst>
      <p:ext uri="{BB962C8B-B14F-4D97-AF65-F5344CB8AC3E}">
        <p14:creationId xmlns:p14="http://schemas.microsoft.com/office/powerpoint/2010/main" val="91695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similarities between</a:t>
            </a:r>
            <a:r>
              <a:rPr lang="en-US" baseline="0" dirty="0" smtClean="0"/>
              <a:t> accountants and other “numbers” presentations.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13</a:t>
            </a:fld>
            <a:endParaRPr lang="en-US"/>
          </a:p>
        </p:txBody>
      </p:sp>
    </p:spTree>
    <p:extLst>
      <p:ext uri="{BB962C8B-B14F-4D97-AF65-F5344CB8AC3E}">
        <p14:creationId xmlns:p14="http://schemas.microsoft.com/office/powerpoint/2010/main" val="64787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Business leaders want the big picture and the take-</a:t>
            </a:r>
            <a:r>
              <a:rPr lang="en-US" baseline="0" dirty="0" err="1" smtClean="0"/>
              <a:t>aways</a:t>
            </a:r>
            <a:r>
              <a:rPr lang="en-US" baseline="0" dirty="0" smtClean="0"/>
              <a:t>. So new t</a:t>
            </a:r>
            <a:r>
              <a:rPr lang="en-US" dirty="0" smtClean="0"/>
              <a:t>rend in industry is to limit number of slides.  But this is not ideal</a:t>
            </a:r>
            <a:r>
              <a:rPr lang="en-US" baseline="0" dirty="0" smtClean="0"/>
              <a:t> because it f</a:t>
            </a:r>
            <a:r>
              <a:rPr lang="en-US" dirty="0" smtClean="0"/>
              <a:t>orces lots</a:t>
            </a:r>
            <a:r>
              <a:rPr lang="en-US" baseline="0" dirty="0" smtClean="0"/>
              <a:t> of content on each slide.  Images with few words still best.</a:t>
            </a:r>
            <a:endParaRPr lang="en-US" dirty="0" smtClean="0"/>
          </a:p>
        </p:txBody>
      </p:sp>
      <p:sp>
        <p:nvSpPr>
          <p:cNvPr id="4" name="Slide Number Placeholder 3"/>
          <p:cNvSpPr>
            <a:spLocks noGrp="1"/>
          </p:cNvSpPr>
          <p:nvPr>
            <p:ph type="sldNum" sz="quarter" idx="10"/>
          </p:nvPr>
        </p:nvSpPr>
        <p:spPr/>
        <p:txBody>
          <a:bodyPr/>
          <a:lstStyle/>
          <a:p>
            <a:fld id="{1B82BAA6-BF54-4E18-8924-5709ACF8F8D6}" type="slidenum">
              <a:rPr lang="en-US" smtClean="0"/>
              <a:t>14</a:t>
            </a:fld>
            <a:endParaRPr lang="en-US" dirty="0"/>
          </a:p>
        </p:txBody>
      </p:sp>
    </p:spTree>
    <p:extLst>
      <p:ext uri="{BB962C8B-B14F-4D97-AF65-F5344CB8AC3E}">
        <p14:creationId xmlns:p14="http://schemas.microsoft.com/office/powerpoint/2010/main" val="419209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smtClean="0">
                <a:effectLst/>
              </a:rPr>
              <a:t>This model is successful IF can summarize well. </a:t>
            </a:r>
            <a:r>
              <a:rPr lang="en-US" b="0" baseline="0" dirty="0" smtClean="0">
                <a:effectLst/>
              </a:rPr>
              <a:t>Encourage students to figure out how they could put analysis first and then drill down to more details.</a:t>
            </a:r>
          </a:p>
          <a:p>
            <a:pPr rtl="0"/>
            <a:r>
              <a:rPr lang="en-US" b="1" dirty="0" smtClean="0">
                <a:effectLst/>
              </a:rPr>
              <a:t>Speaking Up: Surviving Executive Presentations</a:t>
            </a:r>
          </a:p>
          <a:p>
            <a:r>
              <a:rPr lang="en-US" dirty="0" smtClean="0">
                <a:effectLst/>
              </a:rPr>
              <a:t> By Frederick Gilbert</a:t>
            </a:r>
          </a:p>
          <a:p>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15</a:t>
            </a:fld>
            <a:endParaRPr lang="en-US" dirty="0"/>
          </a:p>
        </p:txBody>
      </p:sp>
    </p:spTree>
    <p:extLst>
      <p:ext uri="{BB962C8B-B14F-4D97-AF65-F5344CB8AC3E}">
        <p14:creationId xmlns:p14="http://schemas.microsoft.com/office/powerpoint/2010/main" val="311872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with any communication, start by thinking about your audience. </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16</a:t>
            </a:fld>
            <a:endParaRPr lang="en-US" dirty="0"/>
          </a:p>
        </p:txBody>
      </p:sp>
    </p:spTree>
    <p:extLst>
      <p:ext uri="{BB962C8B-B14F-4D97-AF65-F5344CB8AC3E}">
        <p14:creationId xmlns:p14="http://schemas.microsoft.com/office/powerpoint/2010/main" val="302444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principles of neuroscience</a:t>
            </a:r>
            <a:r>
              <a:rPr lang="en-US" baseline="0" dirty="0" smtClean="0"/>
              <a:t> and why data visualization is so important to get your points across.</a:t>
            </a:r>
            <a:endParaRPr lang="en-US" dirty="0"/>
          </a:p>
        </p:txBody>
      </p:sp>
      <p:sp>
        <p:nvSpPr>
          <p:cNvPr id="4" name="Slide Number Placeholder 3"/>
          <p:cNvSpPr>
            <a:spLocks noGrp="1"/>
          </p:cNvSpPr>
          <p:nvPr>
            <p:ph type="sldNum" sz="quarter" idx="10"/>
          </p:nvPr>
        </p:nvSpPr>
        <p:spPr/>
        <p:txBody>
          <a:bodyPr/>
          <a:lstStyle/>
          <a:p>
            <a:fld id="{6DDBD671-324C-41C4-82E5-9E4560519A8B}" type="slidenum">
              <a:rPr lang="en-US" smtClean="0"/>
              <a:t>17</a:t>
            </a:fld>
            <a:endParaRPr lang="en-US" dirty="0"/>
          </a:p>
        </p:txBody>
      </p:sp>
    </p:spTree>
    <p:extLst>
      <p:ext uri="{BB962C8B-B14F-4D97-AF65-F5344CB8AC3E}">
        <p14:creationId xmlns:p14="http://schemas.microsoft.com/office/powerpoint/2010/main" val="1877487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most presentations you are expected to read and listen at the same time but research shows you can’t do both at the same time. The parts</a:t>
            </a:r>
            <a:r>
              <a:rPr lang="en-US" baseline="0" dirty="0" smtClean="0"/>
              <a:t> of your brain involved in reading and listening do not work together.  </a:t>
            </a:r>
            <a:r>
              <a:rPr lang="en-US" dirty="0" smtClean="0"/>
              <a:t>Plus the audience</a:t>
            </a:r>
            <a:r>
              <a:rPr lang="en-US" baseline="0" dirty="0" smtClean="0"/>
              <a:t> can read faster than you can talk. And if they are reading they are not listening.  This creates bad PPT.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189909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visual with listening, research shows that parts of your brain allows visual and listening to work.  And the graphic “sticks”  when</a:t>
            </a:r>
            <a:r>
              <a:rPr lang="en-US" baseline="0" dirty="0" smtClean="0"/>
              <a:t> reading doesn’t. </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19</a:t>
            </a:fld>
            <a:endParaRPr lang="en-US" dirty="0"/>
          </a:p>
        </p:txBody>
      </p:sp>
    </p:spTree>
    <p:extLst>
      <p:ext uri="{BB962C8B-B14F-4D97-AF65-F5344CB8AC3E}">
        <p14:creationId xmlns:p14="http://schemas.microsoft.com/office/powerpoint/2010/main" val="26976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require group presentations in your courses?</a:t>
            </a:r>
            <a:r>
              <a:rPr lang="en-US" baseline="0" dirty="0" smtClean="0"/>
              <a:t> What about individual ones?  Think about your requirements. Are they business professional or more academic in nature.  </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2</a:t>
            </a:fld>
            <a:endParaRPr lang="en-US" dirty="0"/>
          </a:p>
        </p:txBody>
      </p:sp>
    </p:spTree>
    <p:extLst>
      <p:ext uri="{BB962C8B-B14F-4D97-AF65-F5344CB8AC3E}">
        <p14:creationId xmlns:p14="http://schemas.microsoft.com/office/powerpoint/2010/main" val="1661729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1204913"/>
            <a:ext cx="4332288" cy="3249612"/>
          </a:xfrm>
        </p:spPr>
      </p:sp>
      <p:sp>
        <p:nvSpPr>
          <p:cNvPr id="3" name="Notes Placeholder 2"/>
          <p:cNvSpPr>
            <a:spLocks noGrp="1"/>
          </p:cNvSpPr>
          <p:nvPr>
            <p:ph type="body" idx="1"/>
          </p:nvPr>
        </p:nvSpPr>
        <p:spPr/>
        <p:txBody>
          <a:bodyPr/>
          <a:lstStyle/>
          <a:p>
            <a:r>
              <a:rPr lang="en-US" b="1" dirty="0" smtClean="0"/>
              <a:t>Neuroscience</a:t>
            </a:r>
            <a:r>
              <a:rPr lang="en-US" dirty="0"/>
              <a:t>: </a:t>
            </a:r>
            <a:r>
              <a:rPr lang="en-US" dirty="0" smtClean="0"/>
              <a:t>visual cortex, </a:t>
            </a:r>
            <a:r>
              <a:rPr lang="en-US" dirty="0"/>
              <a:t>allowing the language areas of your brain to focus on what you’re saying. </a:t>
            </a:r>
          </a:p>
          <a:p>
            <a:pPr defTabSz="940643"/>
            <a:endParaRPr lang="en-US" u="sng" dirty="0" smtClean="0"/>
          </a:p>
          <a:p>
            <a:r>
              <a:rPr lang="en-US" dirty="0" smtClean="0"/>
              <a:t>http://www.billiondollargraphics.com/infographics.html</a:t>
            </a:r>
          </a:p>
          <a:p>
            <a:endParaRPr lang="en-US" dirty="0"/>
          </a:p>
          <a:p>
            <a:endParaRPr lang="en-US" dirty="0"/>
          </a:p>
        </p:txBody>
      </p:sp>
      <p:sp>
        <p:nvSpPr>
          <p:cNvPr id="4" name="Slide Number Placeholder 3"/>
          <p:cNvSpPr>
            <a:spLocks noGrp="1"/>
          </p:cNvSpPr>
          <p:nvPr>
            <p:ph type="sldNum" sz="quarter" idx="10"/>
          </p:nvPr>
        </p:nvSpPr>
        <p:spPr/>
        <p:txBody>
          <a:bodyPr/>
          <a:lstStyle/>
          <a:p>
            <a:fld id="{CA410644-CCB6-4052-9281-BFDBDDCD0DF3}" type="slidenum">
              <a:rPr lang="en-US" smtClean="0"/>
              <a:pPr/>
              <a:t>20</a:t>
            </a:fld>
            <a:endParaRPr lang="en-US" dirty="0"/>
          </a:p>
        </p:txBody>
      </p:sp>
    </p:spTree>
    <p:extLst>
      <p:ext uri="{BB962C8B-B14F-4D97-AF65-F5344CB8AC3E}">
        <p14:creationId xmlns:p14="http://schemas.microsoft.com/office/powerpoint/2010/main" val="1867611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slides like this? Your influence is important.  A grad student before job interview had some very messy slides. When I called him on it he said but that is how Dr. XXX does his.</a:t>
            </a:r>
          </a:p>
        </p:txBody>
      </p:sp>
      <p:sp>
        <p:nvSpPr>
          <p:cNvPr id="4" name="Slide Number Placeholder 3"/>
          <p:cNvSpPr>
            <a:spLocks noGrp="1"/>
          </p:cNvSpPr>
          <p:nvPr>
            <p:ph type="sldNum" sz="quarter" idx="10"/>
          </p:nvPr>
        </p:nvSpPr>
        <p:spPr/>
        <p:txBody>
          <a:bodyPr/>
          <a:lstStyle/>
          <a:p>
            <a:fld id="{1B82BAA6-BF54-4E18-8924-5709ACF8F8D6}" type="slidenum">
              <a:rPr lang="en-US" smtClean="0"/>
              <a:t>21</a:t>
            </a:fld>
            <a:endParaRPr lang="en-US" dirty="0"/>
          </a:p>
        </p:txBody>
      </p:sp>
    </p:spTree>
    <p:extLst>
      <p:ext uri="{BB962C8B-B14F-4D97-AF65-F5344CB8AC3E}">
        <p14:creationId xmlns:p14="http://schemas.microsoft.com/office/powerpoint/2010/main" val="741336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r>
              <a:rPr lang="en-US" baseline="0" dirty="0" smtClean="0"/>
              <a:t>For papers, need to </a:t>
            </a:r>
            <a:r>
              <a:rPr lang="en-US" dirty="0" smtClean="0"/>
              <a:t>show formulas but</a:t>
            </a:r>
            <a:r>
              <a:rPr lang="en-US" baseline="0" dirty="0" smtClean="0"/>
              <a:t> not presentations.</a:t>
            </a:r>
            <a:endParaRPr lang="en-US" dirty="0" smtClean="0"/>
          </a:p>
        </p:txBody>
      </p:sp>
      <p:sp>
        <p:nvSpPr>
          <p:cNvPr id="4" name="Slide Number Placeholder 3"/>
          <p:cNvSpPr>
            <a:spLocks noGrp="1"/>
          </p:cNvSpPr>
          <p:nvPr>
            <p:ph type="sldNum" sz="quarter" idx="10"/>
          </p:nvPr>
        </p:nvSpPr>
        <p:spPr/>
        <p:txBody>
          <a:bodyPr/>
          <a:lstStyle/>
          <a:p>
            <a:fld id="{B836311F-DB55-42DE-BDC9-8DAED54C47BA}" type="slidenum">
              <a:rPr lang="en-US" smtClean="0"/>
              <a:t>22</a:t>
            </a:fld>
            <a:endParaRPr lang="en-US" dirty="0"/>
          </a:p>
        </p:txBody>
      </p:sp>
    </p:spTree>
    <p:extLst>
      <p:ext uri="{BB962C8B-B14F-4D97-AF65-F5344CB8AC3E}">
        <p14:creationId xmlns:p14="http://schemas.microsoft.com/office/powerpoint/2010/main" val="2212418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Bob’s class story – students</a:t>
            </a:r>
            <a:r>
              <a:rPr lang="en-US" baseline="0" dirty="0" smtClean="0"/>
              <a:t> were told I was a non-statistician and they were to report o me a summary.  They really presenting to him instead even though they also had papers to turn in for grading.  Missed the point. And that is how so many students “miss” being able to present well. </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23</a:t>
            </a:fld>
            <a:endParaRPr lang="en-US" dirty="0"/>
          </a:p>
        </p:txBody>
      </p:sp>
    </p:spTree>
    <p:extLst>
      <p:ext uri="{BB962C8B-B14F-4D97-AF65-F5344CB8AC3E}">
        <p14:creationId xmlns:p14="http://schemas.microsoft.com/office/powerpoint/2010/main" val="3343634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Spreadsheets, formulas or graphs with far too much on them.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 # + Enter for hidden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24</a:t>
            </a:fld>
            <a:endParaRPr lang="en-US" dirty="0"/>
          </a:p>
        </p:txBody>
      </p:sp>
    </p:spTree>
    <p:extLst>
      <p:ext uri="{BB962C8B-B14F-4D97-AF65-F5344CB8AC3E}">
        <p14:creationId xmlns:p14="http://schemas.microsoft.com/office/powerpoint/2010/main" val="1711751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Sanitary Sewer</a:t>
            </a:r>
            <a:r>
              <a:rPr lang="en-US" baseline="0" dirty="0" smtClean="0"/>
              <a:t> Overflows. Table Red numbers – what do they mean? Title what does it mean?</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25</a:t>
            </a:fld>
            <a:endParaRPr lang="en-US" dirty="0"/>
          </a:p>
        </p:txBody>
      </p:sp>
    </p:spTree>
    <p:extLst>
      <p:ext uri="{BB962C8B-B14F-4D97-AF65-F5344CB8AC3E}">
        <p14:creationId xmlns:p14="http://schemas.microsoft.com/office/powerpoint/2010/main" val="161132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 took info and put into a graphical representation that “said” something.</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26</a:t>
            </a:fld>
            <a:endParaRPr lang="en-US" dirty="0"/>
          </a:p>
        </p:txBody>
      </p:sp>
    </p:spTree>
    <p:extLst>
      <p:ext uri="{BB962C8B-B14F-4D97-AF65-F5344CB8AC3E}">
        <p14:creationId xmlns:p14="http://schemas.microsoft.com/office/powerpoint/2010/main" val="3240848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t>
            </a:r>
            <a:r>
              <a:rPr lang="en-US" b="1" dirty="0" smtClean="0"/>
              <a:t>myonlinetraininghub</a:t>
            </a:r>
            <a:r>
              <a:rPr lang="en-US" dirty="0" smtClean="0"/>
              <a:t>.com/excel-chart-makeover</a:t>
            </a:r>
            <a:endParaRPr lang="en-US" dirty="0"/>
          </a:p>
        </p:txBody>
      </p:sp>
      <p:sp>
        <p:nvSpPr>
          <p:cNvPr id="4" name="Slide Number Placeholder 3"/>
          <p:cNvSpPr>
            <a:spLocks noGrp="1"/>
          </p:cNvSpPr>
          <p:nvPr>
            <p:ph type="sldNum" sz="quarter" idx="10"/>
          </p:nvPr>
        </p:nvSpPr>
        <p:spPr/>
        <p:txBody>
          <a:bodyPr/>
          <a:lstStyle/>
          <a:p>
            <a:fld id="{6DDBD671-324C-41C4-82E5-9E4560519A8B}" type="slidenum">
              <a:rPr lang="en-US" smtClean="0"/>
              <a:t>27</a:t>
            </a:fld>
            <a:endParaRPr lang="en-US" dirty="0"/>
          </a:p>
        </p:txBody>
      </p:sp>
    </p:spTree>
    <p:extLst>
      <p:ext uri="{BB962C8B-B14F-4D97-AF65-F5344CB8AC3E}">
        <p14:creationId xmlns:p14="http://schemas.microsoft.com/office/powerpoint/2010/main" val="255614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t>
            </a:r>
            <a:r>
              <a:rPr lang="en-US" b="1" dirty="0" smtClean="0"/>
              <a:t>myonlinetraininghub.</a:t>
            </a:r>
            <a:r>
              <a:rPr lang="en-US" dirty="0" smtClean="0"/>
              <a:t>com/excel-chart-makeover</a:t>
            </a:r>
            <a:endParaRPr lang="en-US" dirty="0"/>
          </a:p>
        </p:txBody>
      </p:sp>
      <p:sp>
        <p:nvSpPr>
          <p:cNvPr id="4" name="Slide Number Placeholder 3"/>
          <p:cNvSpPr>
            <a:spLocks noGrp="1"/>
          </p:cNvSpPr>
          <p:nvPr>
            <p:ph type="sldNum" sz="quarter" idx="10"/>
          </p:nvPr>
        </p:nvSpPr>
        <p:spPr/>
        <p:txBody>
          <a:bodyPr/>
          <a:lstStyle/>
          <a:p>
            <a:fld id="{6DDBD671-324C-41C4-82E5-9E4560519A8B}" type="slidenum">
              <a:rPr lang="en-US" smtClean="0"/>
              <a:t>28</a:t>
            </a:fld>
            <a:endParaRPr lang="en-US" dirty="0"/>
          </a:p>
        </p:txBody>
      </p:sp>
    </p:spTree>
    <p:extLst>
      <p:ext uri="{BB962C8B-B14F-4D97-AF65-F5344CB8AC3E}">
        <p14:creationId xmlns:p14="http://schemas.microsoft.com/office/powerpoint/2010/main" val="2421335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Nolan </a:t>
            </a:r>
            <a:r>
              <a:rPr lang="en-US" dirty="0" err="1" smtClean="0"/>
              <a:t>Haims</a:t>
            </a:r>
            <a:r>
              <a:rPr lang="en-US" dirty="0" smtClean="0"/>
              <a:t> webinar Present Your Data. Took a lot of time to create the graph on the left but the one on the right is much easier to “read” and understand.</a:t>
            </a:r>
            <a:endParaRPr lang="en-US" dirty="0"/>
          </a:p>
        </p:txBody>
      </p:sp>
      <p:sp>
        <p:nvSpPr>
          <p:cNvPr id="4" name="Slide Number Placeholder 3"/>
          <p:cNvSpPr>
            <a:spLocks noGrp="1"/>
          </p:cNvSpPr>
          <p:nvPr>
            <p:ph type="sldNum" sz="quarter" idx="10"/>
          </p:nvPr>
        </p:nvSpPr>
        <p:spPr/>
        <p:txBody>
          <a:bodyPr/>
          <a:lstStyle/>
          <a:p>
            <a:fld id="{6DDBD671-324C-41C4-82E5-9E4560519A8B}" type="slidenum">
              <a:rPr lang="en-US" smtClean="0"/>
              <a:t>29</a:t>
            </a:fld>
            <a:endParaRPr lang="en-US"/>
          </a:p>
        </p:txBody>
      </p:sp>
    </p:spTree>
    <p:extLst>
      <p:ext uri="{BB962C8B-B14F-4D97-AF65-F5344CB8AC3E}">
        <p14:creationId xmlns:p14="http://schemas.microsoft.com/office/powerpoint/2010/main" val="159940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t>
            </a:r>
            <a:r>
              <a:rPr lang="en-US" baseline="0" dirty="0" smtClean="0"/>
              <a:t> we viewing these presentations as “reports” on what done or are we preparing our students for to stand out in their first job</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3</a:t>
            </a:fld>
            <a:endParaRPr lang="en-US" dirty="0"/>
          </a:p>
        </p:txBody>
      </p:sp>
    </p:spTree>
    <p:extLst>
      <p:ext uri="{BB962C8B-B14F-4D97-AF65-F5344CB8AC3E}">
        <p14:creationId xmlns:p14="http://schemas.microsoft.com/office/powerpoint/2010/main" val="9565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063" y="1195388"/>
            <a:ext cx="4298950" cy="3224212"/>
          </a:xfrm>
        </p:spPr>
      </p:sp>
      <p:sp>
        <p:nvSpPr>
          <p:cNvPr id="3" name="Notes Placeholder 2"/>
          <p:cNvSpPr>
            <a:spLocks noGrp="1"/>
          </p:cNvSpPr>
          <p:nvPr>
            <p:ph type="body" idx="1"/>
          </p:nvPr>
        </p:nvSpPr>
        <p:spPr/>
        <p:txBody>
          <a:bodyPr/>
          <a:lstStyle/>
          <a:p>
            <a:r>
              <a:rPr lang="en-US" dirty="0" smtClean="0"/>
              <a:t>Take complex graphics</a:t>
            </a:r>
            <a:r>
              <a:rPr lang="en-US" baseline="0" dirty="0" smtClean="0"/>
              <a:t>  charts/tables that the audience won’t understand</a:t>
            </a:r>
          </a:p>
          <a:p>
            <a:r>
              <a:rPr lang="en-US" baseline="0" dirty="0" smtClean="0"/>
              <a:t>PPT Slide Makeover #65  </a:t>
            </a:r>
            <a:r>
              <a:rPr lang="en-US" sz="1200" dirty="0" smtClean="0"/>
              <a:t>http://www.youtube.com/watch?v=AYAtLlH3sgM</a:t>
            </a:r>
          </a:p>
          <a:p>
            <a:pPr marL="0" indent="0">
              <a:buNone/>
            </a:pPr>
            <a:r>
              <a:rPr lang="en-US" sz="1200" dirty="0" smtClean="0"/>
              <a:t>Audience will not do math</a:t>
            </a:r>
          </a:p>
          <a:p>
            <a:pPr marL="0" indent="0">
              <a:buNone/>
            </a:pPr>
            <a:r>
              <a:rPr lang="en-US" sz="1200" dirty="0" smtClean="0"/>
              <a:t>Determine best denominator (per x)</a:t>
            </a:r>
          </a:p>
          <a:p>
            <a:pPr marL="0" indent="0">
              <a:buNone/>
            </a:pPr>
            <a:r>
              <a:rPr lang="en-US" sz="1200" dirty="0" smtClean="0"/>
              <a:t>Calculate the “per x” values</a:t>
            </a:r>
          </a:p>
          <a:p>
            <a:pPr marL="0" indent="0">
              <a:buNone/>
            </a:pPr>
            <a:r>
              <a:rPr lang="en-US" sz="1200" dirty="0" smtClean="0"/>
              <a:t>Show the differences in a simple graph</a:t>
            </a:r>
          </a:p>
          <a:p>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30</a:t>
            </a:fld>
            <a:endParaRPr lang="en-US" dirty="0"/>
          </a:p>
        </p:txBody>
      </p:sp>
    </p:spTree>
    <p:extLst>
      <p:ext uri="{BB962C8B-B14F-4D97-AF65-F5344CB8AC3E}">
        <p14:creationId xmlns:p14="http://schemas.microsoft.com/office/powerpoint/2010/main" val="44706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063" y="1195388"/>
            <a:ext cx="4298950" cy="3224212"/>
          </a:xfrm>
        </p:spPr>
      </p:sp>
      <p:sp>
        <p:nvSpPr>
          <p:cNvPr id="3" name="Notes Placeholder 2"/>
          <p:cNvSpPr>
            <a:spLocks noGrp="1"/>
          </p:cNvSpPr>
          <p:nvPr>
            <p:ph type="body" idx="1"/>
          </p:nvPr>
        </p:nvSpPr>
        <p:spPr/>
        <p:txBody>
          <a:bodyPr/>
          <a:lstStyle/>
          <a:p>
            <a:r>
              <a:rPr lang="en-US" dirty="0" smtClean="0"/>
              <a:t>Break it into pieces that the audience will understand. </a:t>
            </a:r>
          </a:p>
          <a:p>
            <a:r>
              <a:rPr lang="en-US" dirty="0" smtClean="0"/>
              <a:t>http://www.youtube.com/watch?v=zXGeNydfPkw&amp;feature=youtu.be</a:t>
            </a:r>
          </a:p>
          <a:p>
            <a:r>
              <a:rPr lang="en-US" dirty="0" smtClean="0"/>
              <a:t>Visual Slide Revolution - visualsliderevolution.com</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31</a:t>
            </a:fld>
            <a:endParaRPr lang="en-US" dirty="0"/>
          </a:p>
        </p:txBody>
      </p:sp>
    </p:spTree>
    <p:extLst>
      <p:ext uri="{BB962C8B-B14F-4D97-AF65-F5344CB8AC3E}">
        <p14:creationId xmlns:p14="http://schemas.microsoft.com/office/powerpoint/2010/main" val="3075473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 will have charts in your presentations and PPT has many charting features, but just be aware that the trend is away from 3-D charts. Though pretty they are</a:t>
            </a:r>
            <a:r>
              <a:rPr lang="en-US" baseline="0" dirty="0" smtClean="0"/>
              <a:t> hard to read accurately because do you read the values from the front of the 3-D or the back?</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32</a:t>
            </a:fld>
            <a:endParaRPr lang="en-US"/>
          </a:p>
        </p:txBody>
      </p:sp>
    </p:spTree>
    <p:extLst>
      <p:ext uri="{BB962C8B-B14F-4D97-AF65-F5344CB8AC3E}">
        <p14:creationId xmlns:p14="http://schemas.microsoft.com/office/powerpoint/2010/main" val="474378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2_D charts are better because 2-D</a:t>
            </a:r>
            <a:r>
              <a:rPr lang="en-US" baseline="0" dirty="0" smtClean="0"/>
              <a:t> ones are more accurate and simpler.  Play around with removing white space too.</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33</a:t>
            </a:fld>
            <a:endParaRPr lang="en-US"/>
          </a:p>
        </p:txBody>
      </p:sp>
    </p:spTree>
    <p:extLst>
      <p:ext uri="{BB962C8B-B14F-4D97-AF65-F5344CB8AC3E}">
        <p14:creationId xmlns:p14="http://schemas.microsoft.com/office/powerpoint/2010/main" val="698222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 charts often are better to visually understand.  Myonlinetraininghub.com</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34</a:t>
            </a:fld>
            <a:endParaRPr lang="en-US"/>
          </a:p>
        </p:txBody>
      </p:sp>
    </p:spTree>
    <p:extLst>
      <p:ext uri="{BB962C8B-B14F-4D97-AF65-F5344CB8AC3E}">
        <p14:creationId xmlns:p14="http://schemas.microsoft.com/office/powerpoint/2010/main" val="524184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Nolan </a:t>
            </a:r>
            <a:r>
              <a:rPr lang="en-US" sz="1200" kern="1200" dirty="0" err="1" smtClean="0">
                <a:solidFill>
                  <a:schemeClr val="tx1"/>
                </a:solidFill>
                <a:effectLst/>
                <a:latin typeface="+mn-lt"/>
                <a:ea typeface="+mn-ea"/>
                <a:cs typeface="+mn-cs"/>
              </a:rPr>
              <a:t>Haims</a:t>
            </a:r>
            <a:r>
              <a:rPr lang="en-US" sz="1200" kern="1200" dirty="0" smtClean="0">
                <a:solidFill>
                  <a:schemeClr val="tx1"/>
                </a:solidFill>
                <a:effectLst/>
                <a:latin typeface="+mn-lt"/>
                <a:ea typeface="+mn-ea"/>
                <a:cs typeface="+mn-cs"/>
              </a:rPr>
              <a:t> – PresentYourStory.com. This is good but </a:t>
            </a:r>
          </a:p>
          <a:p>
            <a:endParaRPr lang="en-US" dirty="0"/>
          </a:p>
        </p:txBody>
      </p:sp>
      <p:sp>
        <p:nvSpPr>
          <p:cNvPr id="4" name="Slide Number Placeholder 3"/>
          <p:cNvSpPr>
            <a:spLocks noGrp="1"/>
          </p:cNvSpPr>
          <p:nvPr>
            <p:ph type="sldNum" sz="quarter" idx="10"/>
          </p:nvPr>
        </p:nvSpPr>
        <p:spPr/>
        <p:txBody>
          <a:bodyPr/>
          <a:lstStyle/>
          <a:p>
            <a:fld id="{6DDBD671-324C-41C4-82E5-9E4560519A8B}" type="slidenum">
              <a:rPr lang="en-US" smtClean="0"/>
              <a:t>35</a:t>
            </a:fld>
            <a:endParaRPr lang="en-US"/>
          </a:p>
        </p:txBody>
      </p:sp>
    </p:spTree>
    <p:extLst>
      <p:ext uri="{BB962C8B-B14F-4D97-AF65-F5344CB8AC3E}">
        <p14:creationId xmlns:p14="http://schemas.microsoft.com/office/powerpoint/2010/main" val="2370087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Nolan </a:t>
            </a:r>
            <a:r>
              <a:rPr lang="en-US" sz="1200" kern="1200" dirty="0" err="1" smtClean="0">
                <a:solidFill>
                  <a:schemeClr val="tx1"/>
                </a:solidFill>
                <a:effectLst/>
                <a:latin typeface="+mn-lt"/>
                <a:ea typeface="+mn-ea"/>
                <a:cs typeface="+mn-cs"/>
              </a:rPr>
              <a:t>Haims</a:t>
            </a:r>
            <a:r>
              <a:rPr lang="en-US" sz="1200" kern="1200" dirty="0" smtClean="0">
                <a:solidFill>
                  <a:schemeClr val="tx1"/>
                </a:solidFill>
                <a:effectLst/>
                <a:latin typeface="+mn-lt"/>
                <a:ea typeface="+mn-ea"/>
                <a:cs typeface="+mn-cs"/>
              </a:rPr>
              <a:t> – PresentYourStory.com this is even better.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DBD671-324C-41C4-82E5-9E4560519A8B}" type="slidenum">
              <a:rPr lang="en-US" smtClean="0"/>
              <a:t>36</a:t>
            </a:fld>
            <a:endParaRPr lang="en-US"/>
          </a:p>
        </p:txBody>
      </p:sp>
    </p:spTree>
    <p:extLst>
      <p:ext uri="{BB962C8B-B14F-4D97-AF65-F5344CB8AC3E}">
        <p14:creationId xmlns:p14="http://schemas.microsoft.com/office/powerpoint/2010/main" val="525738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PowerPoint</a:t>
            </a:r>
            <a:r>
              <a:rPr lang="en-US" baseline="0" dirty="0" smtClean="0"/>
              <a:t> has many templates but trend it toward simple rather than complex.</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37</a:t>
            </a:fld>
            <a:endParaRPr lang="en-US"/>
          </a:p>
        </p:txBody>
      </p:sp>
    </p:spTree>
    <p:extLst>
      <p:ext uri="{BB962C8B-B14F-4D97-AF65-F5344CB8AC3E}">
        <p14:creationId xmlns:p14="http://schemas.microsoft.com/office/powerpoint/2010/main" val="2913125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Fussy backgrounds are very distracting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6311F-DB55-42DE-BDC9-8DAED54C4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465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Colors that are distracting and hard to look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6311F-DB55-42DE-BDC9-8DAED54C4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28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a:t>
            </a:r>
            <a:r>
              <a:rPr lang="en-US" baseline="0" dirty="0" smtClean="0"/>
              <a:t> articles and our employers say students have poor communication skills.</a:t>
            </a:r>
          </a:p>
          <a:p>
            <a:r>
              <a:rPr lang="en-US" baseline="0" dirty="0" smtClean="0"/>
              <a:t>We want ours to have great skills but are we as faculty showing them how to do that?</a:t>
            </a:r>
            <a:endParaRPr lang="en-US" dirty="0" smtClean="0"/>
          </a:p>
        </p:txBody>
      </p:sp>
      <p:sp>
        <p:nvSpPr>
          <p:cNvPr id="4" name="Slide Number Placeholder 3"/>
          <p:cNvSpPr>
            <a:spLocks noGrp="1"/>
          </p:cNvSpPr>
          <p:nvPr>
            <p:ph type="sldNum" sz="quarter" idx="10"/>
          </p:nvPr>
        </p:nvSpPr>
        <p:spPr/>
        <p:txBody>
          <a:bodyPr/>
          <a:lstStyle/>
          <a:p>
            <a:fld id="{1B82BAA6-BF54-4E18-8924-5709ACF8F8D6}" type="slidenum">
              <a:rPr lang="en-US" smtClean="0"/>
              <a:t>4</a:t>
            </a:fld>
            <a:endParaRPr lang="en-US" dirty="0"/>
          </a:p>
        </p:txBody>
      </p:sp>
    </p:spTree>
    <p:extLst>
      <p:ext uri="{BB962C8B-B14F-4D97-AF65-F5344CB8AC3E}">
        <p14:creationId xmlns:p14="http://schemas.microsoft.com/office/powerpoint/2010/main" val="1561776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How to Use Imagery Like the Pros!  This is an example of poor use of imagery.</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40</a:t>
            </a:fld>
            <a:endParaRPr lang="en-US" dirty="0"/>
          </a:p>
        </p:txBody>
      </p:sp>
    </p:spTree>
    <p:extLst>
      <p:ext uri="{BB962C8B-B14F-4D97-AF65-F5344CB8AC3E}">
        <p14:creationId xmlns:p14="http://schemas.microsoft.com/office/powerpoint/2010/main" val="1093623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How to Use Imagery Like the Pros! Same message but image is more impactful.</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41</a:t>
            </a:fld>
            <a:endParaRPr lang="en-US" dirty="0"/>
          </a:p>
        </p:txBody>
      </p:sp>
    </p:spTree>
    <p:extLst>
      <p:ext uri="{BB962C8B-B14F-4D97-AF65-F5344CB8AC3E}">
        <p14:creationId xmlns:p14="http://schemas.microsoft.com/office/powerpoint/2010/main" val="1702019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Infographics are another trend.  And there are many websites that make the creation of these infographics possible.</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42</a:t>
            </a:fld>
            <a:endParaRPr lang="en-US"/>
          </a:p>
        </p:txBody>
      </p:sp>
    </p:spTree>
    <p:extLst>
      <p:ext uri="{BB962C8B-B14F-4D97-AF65-F5344CB8AC3E}">
        <p14:creationId xmlns:p14="http://schemas.microsoft.com/office/powerpoint/2010/main" val="472992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 icon is a graphic used as a symbol for a concept. The idea is that you look at the image and immediately know what it means. In practice, that doesn’t always happen and so the best use of icons is with companion text.</a:t>
            </a:r>
          </a:p>
          <a:p>
            <a:r>
              <a:rPr lang="en-US" sz="1200" b="0" i="0" kern="1200" dirty="0" smtClean="0">
                <a:solidFill>
                  <a:schemeClr val="tx1"/>
                </a:solidFill>
                <a:effectLst/>
                <a:latin typeface="+mn-lt"/>
                <a:ea typeface="+mn-ea"/>
                <a:cs typeface="+mn-cs"/>
              </a:rPr>
              <a:t>They can be universal, understood by people speaking different languages</a:t>
            </a:r>
          </a:p>
          <a:p>
            <a:r>
              <a:rPr lang="en-US" sz="1200" b="0" i="0" kern="1200" dirty="0" smtClean="0">
                <a:solidFill>
                  <a:schemeClr val="tx1"/>
                </a:solidFill>
                <a:effectLst/>
                <a:latin typeface="+mn-lt"/>
                <a:ea typeface="+mn-ea"/>
                <a:cs typeface="+mn-cs"/>
              </a:rPr>
              <a:t>They can be small, which means they work on screens of all sizes</a:t>
            </a:r>
          </a:p>
          <a:p>
            <a:r>
              <a:rPr lang="en-US" sz="1200" b="0" i="0" kern="1200" dirty="0" smtClean="0">
                <a:solidFill>
                  <a:schemeClr val="tx1"/>
                </a:solidFill>
                <a:effectLst/>
                <a:latin typeface="+mn-lt"/>
                <a:ea typeface="+mn-ea"/>
                <a:cs typeface="+mn-cs"/>
              </a:rPr>
              <a:t>They are small files because they’re simple, which is valuable on smaller devices with little storage</a:t>
            </a:r>
          </a:p>
          <a:p>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43</a:t>
            </a:fld>
            <a:endParaRPr lang="en-US"/>
          </a:p>
        </p:txBody>
      </p:sp>
    </p:spTree>
    <p:extLst>
      <p:ext uri="{BB962C8B-B14F-4D97-AF65-F5344CB8AC3E}">
        <p14:creationId xmlns:p14="http://schemas.microsoft.com/office/powerpoint/2010/main" val="2051344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Extremely effective</a:t>
            </a:r>
            <a:r>
              <a:rPr lang="en-US" baseline="0" dirty="0" smtClean="0"/>
              <a:t> way to get points across. Cooking example. Follow recipe or once understand how to cook, start experimenting on your own.</a:t>
            </a:r>
          </a:p>
          <a:p>
            <a:r>
              <a:rPr lang="en-US" baseline="0" dirty="0" smtClean="0"/>
              <a:t>Tell a story if possible.</a:t>
            </a:r>
          </a:p>
          <a:p>
            <a:r>
              <a:rPr lang="en-US" dirty="0" smtClean="0"/>
              <a:t>http://</a:t>
            </a:r>
            <a:r>
              <a:rPr lang="en-US" b="1" dirty="0" smtClean="0"/>
              <a:t>vimeo.com/8021694</a:t>
            </a:r>
          </a:p>
          <a:p>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44</a:t>
            </a:fld>
            <a:endParaRPr lang="en-US"/>
          </a:p>
        </p:txBody>
      </p:sp>
    </p:spTree>
    <p:extLst>
      <p:ext uri="{BB962C8B-B14F-4D97-AF65-F5344CB8AC3E}">
        <p14:creationId xmlns:p14="http://schemas.microsoft.com/office/powerpoint/2010/main" val="680916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has heard of flipping classrooms - maybe time to flip presentations. </a:t>
            </a:r>
          </a:p>
          <a:p>
            <a:r>
              <a:rPr lang="en-US" dirty="0" smtClean="0"/>
              <a:t>Start with results, and then the process (And at conferences, forget Review of Literature)</a:t>
            </a:r>
          </a:p>
          <a:p>
            <a:r>
              <a:rPr lang="en-US" dirty="0" smtClean="0"/>
              <a:t>pyramid example in speaking up by Frederick gilbert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45</a:t>
            </a:fld>
            <a:endParaRPr lang="en-US" dirty="0"/>
          </a:p>
        </p:txBody>
      </p:sp>
    </p:spTree>
    <p:extLst>
      <p:ext uri="{BB962C8B-B14F-4D97-AF65-F5344CB8AC3E}">
        <p14:creationId xmlns:p14="http://schemas.microsoft.com/office/powerpoint/2010/main" val="3769709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conclusion could be your elevator</a:t>
            </a:r>
            <a:r>
              <a:rPr lang="en-US" baseline="0" dirty="0" smtClean="0"/>
              <a:t> pitch. If you had 3 minutes to tell your University’s president what research you are doing, what would you say?</a:t>
            </a:r>
            <a:endParaRPr lang="en-US" dirty="0"/>
          </a:p>
        </p:txBody>
      </p:sp>
      <p:sp>
        <p:nvSpPr>
          <p:cNvPr id="4" name="Slide Number Placeholder 3"/>
          <p:cNvSpPr>
            <a:spLocks noGrp="1"/>
          </p:cNvSpPr>
          <p:nvPr>
            <p:ph type="sldNum" sz="quarter" idx="10"/>
          </p:nvPr>
        </p:nvSpPr>
        <p:spPr/>
        <p:txBody>
          <a:bodyPr/>
          <a:lstStyle/>
          <a:p>
            <a:fld id="{6DDBD671-324C-41C4-82E5-9E4560519A8B}" type="slidenum">
              <a:rPr lang="en-US" smtClean="0"/>
              <a:t>46</a:t>
            </a:fld>
            <a:endParaRPr lang="en-US"/>
          </a:p>
        </p:txBody>
      </p:sp>
    </p:spTree>
    <p:extLst>
      <p:ext uri="{BB962C8B-B14F-4D97-AF65-F5344CB8AC3E}">
        <p14:creationId xmlns:p14="http://schemas.microsoft.com/office/powerpoint/2010/main" val="2438482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643">
              <a:defRPr/>
            </a:pPr>
            <a:r>
              <a:rPr lang="en-US" dirty="0" smtClean="0"/>
              <a:t>How up to date are</a:t>
            </a:r>
            <a:r>
              <a:rPr lang="en-US" baseline="0" dirty="0" smtClean="0"/>
              <a:t> you with your presentations software skills? There are many out there. </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47</a:t>
            </a:fld>
            <a:endParaRPr lang="en-US"/>
          </a:p>
        </p:txBody>
      </p:sp>
    </p:spTree>
    <p:extLst>
      <p:ext uri="{BB962C8B-B14F-4D97-AF65-F5344CB8AC3E}">
        <p14:creationId xmlns:p14="http://schemas.microsoft.com/office/powerpoint/2010/main" val="641376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PPT, Slideshark</a:t>
            </a:r>
            <a:r>
              <a:rPr lang="en-US" baseline="0" dirty="0" smtClean="0"/>
              <a:t> is a download for iPads, Keynote is the Mac version of presentations, Prezi known for its movement. New one is emaze</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48</a:t>
            </a:fld>
            <a:endParaRPr lang="en-US" dirty="0"/>
          </a:p>
        </p:txBody>
      </p:sp>
    </p:spTree>
    <p:extLst>
      <p:ext uri="{BB962C8B-B14F-4D97-AF65-F5344CB8AC3E}">
        <p14:creationId xmlns:p14="http://schemas.microsoft.com/office/powerpoint/2010/main" val="4156676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8029" indent="-299243">
              <a:defRPr>
                <a:solidFill>
                  <a:schemeClr val="tx1"/>
                </a:solidFill>
                <a:latin typeface="Arial" panose="020B0604020202020204" pitchFamily="34" charset="0"/>
                <a:cs typeface="Arial" panose="020B0604020202020204" pitchFamily="34" charset="0"/>
              </a:defRPr>
            </a:lvl2pPr>
            <a:lvl3pPr marL="1196969" indent="-239394">
              <a:defRPr>
                <a:solidFill>
                  <a:schemeClr val="tx1"/>
                </a:solidFill>
                <a:latin typeface="Arial" panose="020B0604020202020204" pitchFamily="34" charset="0"/>
                <a:cs typeface="Arial" panose="020B0604020202020204" pitchFamily="34" charset="0"/>
              </a:defRPr>
            </a:lvl3pPr>
            <a:lvl4pPr marL="1675756" indent="-239394">
              <a:defRPr>
                <a:solidFill>
                  <a:schemeClr val="tx1"/>
                </a:solidFill>
                <a:latin typeface="Arial" panose="020B0604020202020204" pitchFamily="34" charset="0"/>
                <a:cs typeface="Arial" panose="020B0604020202020204" pitchFamily="34" charset="0"/>
              </a:defRPr>
            </a:lvl4pPr>
            <a:lvl5pPr marL="2154543" indent="-239394">
              <a:defRPr>
                <a:solidFill>
                  <a:schemeClr val="tx1"/>
                </a:solidFill>
                <a:latin typeface="Arial" panose="020B0604020202020204" pitchFamily="34" charset="0"/>
                <a:cs typeface="Arial" panose="020B0604020202020204" pitchFamily="34" charset="0"/>
              </a:defRPr>
            </a:lvl5pPr>
            <a:lvl6pPr marL="2633331"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2118"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90906"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9694"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E3FF26-79AF-4400-92BD-AEB79390B474}" type="slidenum">
              <a:rPr lang="en-US"/>
              <a:pPr/>
              <a:t>49</a:t>
            </a:fld>
            <a:endParaRPr 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dirty="0" smtClean="0"/>
              <a:t>This slide has the “rule of thirds” lines on it. You can use it to design your slide and then delete the lines. </a:t>
            </a:r>
            <a:r>
              <a:rPr lang="en-US" dirty="0">
                <a:latin typeface="Arial" panose="020B0604020202020204" pitchFamily="34" charset="0"/>
                <a:cs typeface="Arial" panose="020B0604020202020204" pitchFamily="34" charset="0"/>
              </a:rPr>
              <a:t>The guideline proposes that an image should be imagined as divided into nine equal parts by two equally-spaced horizontal lines and two equally-spaced vertical lines, and that important compositional </a:t>
            </a:r>
            <a:r>
              <a:rPr lang="en-US" b="1" dirty="0">
                <a:latin typeface="Arial" panose="020B0604020202020204" pitchFamily="34" charset="0"/>
                <a:cs typeface="Arial" panose="020B0604020202020204" pitchFamily="34" charset="0"/>
              </a:rPr>
              <a:t>elements should be placed along these lines or their intersections.</a:t>
            </a:r>
            <a:r>
              <a:rPr lang="en-US" baseline="30000" dirty="0">
                <a:latin typeface="Arial" panose="020B0604020202020204" pitchFamily="34" charset="0"/>
                <a:cs typeface="Arial" panose="020B0604020202020204" pitchFamily="34" charset="0"/>
                <a:hlinkClick r:id="rId3"/>
              </a:rPr>
              <a:t>[2]</a:t>
            </a:r>
            <a:r>
              <a:rPr lang="en-US" dirty="0">
                <a:latin typeface="Arial" panose="020B0604020202020204" pitchFamily="34" charset="0"/>
                <a:cs typeface="Arial" panose="020B0604020202020204" pitchFamily="34" charset="0"/>
              </a:rPr>
              <a:t> Proponents of the technique claim that aligning a subject with these points creates more tension, energy and interest in the composition than simply centering the subject </a:t>
            </a:r>
            <a:r>
              <a:rPr lang="en-US" dirty="0" smtClean="0">
                <a:latin typeface="Arial" panose="020B0604020202020204" pitchFamily="34" charset="0"/>
                <a:cs typeface="Arial" panose="020B0604020202020204" pitchFamily="34" charset="0"/>
              </a:rPr>
              <a:t>would  Centering is not good.</a:t>
            </a:r>
            <a:endParaRPr lang="en-US" dirty="0" smtClean="0"/>
          </a:p>
        </p:txBody>
      </p:sp>
    </p:spTree>
    <p:extLst>
      <p:ext uri="{BB962C8B-B14F-4D97-AF65-F5344CB8AC3E}">
        <p14:creationId xmlns:p14="http://schemas.microsoft.com/office/powerpoint/2010/main" val="425066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 you agree with this?</a:t>
            </a:r>
            <a:endParaRPr lang="en-US" dirty="0" smtClean="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103806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8029" indent="-299243">
              <a:defRPr>
                <a:solidFill>
                  <a:schemeClr val="tx1"/>
                </a:solidFill>
                <a:latin typeface="Arial" panose="020B0604020202020204" pitchFamily="34" charset="0"/>
                <a:cs typeface="Arial" panose="020B0604020202020204" pitchFamily="34" charset="0"/>
              </a:defRPr>
            </a:lvl2pPr>
            <a:lvl3pPr marL="1196969" indent="-239394">
              <a:defRPr>
                <a:solidFill>
                  <a:schemeClr val="tx1"/>
                </a:solidFill>
                <a:latin typeface="Arial" panose="020B0604020202020204" pitchFamily="34" charset="0"/>
                <a:cs typeface="Arial" panose="020B0604020202020204" pitchFamily="34" charset="0"/>
              </a:defRPr>
            </a:lvl3pPr>
            <a:lvl4pPr marL="1675756" indent="-239394">
              <a:defRPr>
                <a:solidFill>
                  <a:schemeClr val="tx1"/>
                </a:solidFill>
                <a:latin typeface="Arial" panose="020B0604020202020204" pitchFamily="34" charset="0"/>
                <a:cs typeface="Arial" panose="020B0604020202020204" pitchFamily="34" charset="0"/>
              </a:defRPr>
            </a:lvl4pPr>
            <a:lvl5pPr marL="2154543" indent="-239394">
              <a:defRPr>
                <a:solidFill>
                  <a:schemeClr val="tx1"/>
                </a:solidFill>
                <a:latin typeface="Arial" panose="020B0604020202020204" pitchFamily="34" charset="0"/>
                <a:cs typeface="Arial" panose="020B0604020202020204" pitchFamily="34" charset="0"/>
              </a:defRPr>
            </a:lvl5pPr>
            <a:lvl6pPr marL="2633331"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12118"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90906"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69694" indent="-2393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971D4D-60CF-4DB4-BFF8-BC051C92A840}" type="slidenum">
              <a:rPr lang="en-US"/>
              <a:pPr/>
              <a:t>50</a:t>
            </a:fld>
            <a:endParaRPr lang="en-US"/>
          </a:p>
        </p:txBody>
      </p:sp>
      <p:sp>
        <p:nvSpPr>
          <p:cNvPr id="16387" name="Slide Image Placeholder 1"/>
          <p:cNvSpPr>
            <a:spLocks noGrp="1" noRot="1" noChangeAspect="1" noTextEdit="1"/>
          </p:cNvSpPr>
          <p:nvPr>
            <p:ph type="sldImg"/>
          </p:nvPr>
        </p:nvSpPr>
        <p:spPr>
          <a:ln/>
        </p:spPr>
      </p:sp>
      <p:sp>
        <p:nvSpPr>
          <p:cNvPr id="16388" name="Notes Placeholder 2"/>
          <p:cNvSpPr>
            <a:spLocks noGrp="1"/>
          </p:cNvSpPr>
          <p:nvPr>
            <p:ph type="body" idx="1"/>
          </p:nvPr>
        </p:nvSpPr>
        <p:spPr>
          <a:noFill/>
        </p:spPr>
        <p:txBody>
          <a:bodyPr/>
          <a:lstStyle/>
          <a:p>
            <a:pPr eaLnBrk="1" hangingPunct="1">
              <a:spcBef>
                <a:spcPct val="0"/>
              </a:spcBef>
            </a:pPr>
            <a:r>
              <a:rPr lang="en-US" dirty="0" smtClean="0"/>
              <a:t>Be creative – put text in boxes “on” the picture.  This slide shows the use of a semi-transparent band.</a:t>
            </a:r>
          </a:p>
        </p:txBody>
      </p:sp>
      <p:sp>
        <p:nvSpPr>
          <p:cNvPr id="16389" name="Slide Number Placeholder 3"/>
          <p:cNvSpPr txBox="1">
            <a:spLocks noGrp="1"/>
          </p:cNvSpPr>
          <p:nvPr/>
        </p:nvSpPr>
        <p:spPr bwMode="auto">
          <a:xfrm>
            <a:off x="4136761" y="8984312"/>
            <a:ext cx="3164698" cy="47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58" tIns="47879" rIns="95758" bIns="47879"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6BC54B0-FDA0-49C7-AF84-A164EC5D5375}" type="slidenum">
              <a:rPr lang="en-US" sz="1200">
                <a:latin typeface="Calibri" panose="020F0502020204030204" pitchFamily="34" charset="0"/>
              </a:rPr>
              <a:pPr algn="r" eaLnBrk="1" hangingPunct="1"/>
              <a:t>50</a:t>
            </a:fld>
            <a:endParaRPr lang="en-US" sz="1200">
              <a:latin typeface="Calibri" panose="020F0502020204030204" pitchFamily="34" charset="0"/>
            </a:endParaRPr>
          </a:p>
        </p:txBody>
      </p:sp>
    </p:spTree>
    <p:extLst>
      <p:ext uri="{BB962C8B-B14F-4D97-AF65-F5344CB8AC3E}">
        <p14:creationId xmlns:p14="http://schemas.microsoft.com/office/powerpoint/2010/main" val="3096609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p.262 </a:t>
            </a:r>
            <a:r>
              <a:rPr lang="en-US" sz="1200" b="1" kern="1200" dirty="0" smtClean="0">
                <a:solidFill>
                  <a:schemeClr val="tx1"/>
                </a:solidFill>
                <a:effectLst/>
                <a:latin typeface="+mn-lt"/>
                <a:ea typeface="+mn-ea"/>
                <a:cs typeface="+mn-cs"/>
              </a:rPr>
              <a:t>Data Points: Visualization That Means Something</a:t>
            </a:r>
            <a:r>
              <a:rPr lang="en-US" sz="1200" kern="1200" dirty="0" smtClean="0">
                <a:solidFill>
                  <a:schemeClr val="tx1"/>
                </a:solidFill>
                <a:effectLst/>
                <a:latin typeface="+mn-lt"/>
                <a:ea typeface="+mn-ea"/>
                <a:cs typeface="+mn-cs"/>
              </a:rPr>
              <a:t> – Nathan </a:t>
            </a:r>
            <a:r>
              <a:rPr lang="en-US" sz="1200" kern="1200" dirty="0" err="1" smtClean="0">
                <a:solidFill>
                  <a:schemeClr val="tx1"/>
                </a:solidFill>
                <a:effectLst/>
                <a:latin typeface="+mn-lt"/>
                <a:ea typeface="+mn-ea"/>
                <a:cs typeface="+mn-cs"/>
              </a:rPr>
              <a:t>Yau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52</a:t>
            </a:fld>
            <a:endParaRPr lang="en-US"/>
          </a:p>
        </p:txBody>
      </p:sp>
    </p:spTree>
    <p:extLst>
      <p:ext uri="{BB962C8B-B14F-4D97-AF65-F5344CB8AC3E}">
        <p14:creationId xmlns:p14="http://schemas.microsoft.com/office/powerpoint/2010/main" val="4131407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p.262 </a:t>
            </a:r>
            <a:r>
              <a:rPr lang="en-US" sz="1200" b="1" kern="1200" dirty="0" smtClean="0">
                <a:solidFill>
                  <a:schemeClr val="tx1"/>
                </a:solidFill>
                <a:effectLst/>
                <a:latin typeface="+mn-lt"/>
                <a:ea typeface="+mn-ea"/>
                <a:cs typeface="+mn-cs"/>
              </a:rPr>
              <a:t>Data Points: Visualization That Means Something</a:t>
            </a:r>
            <a:r>
              <a:rPr lang="en-US" sz="1200" kern="1200" dirty="0" smtClean="0">
                <a:solidFill>
                  <a:schemeClr val="tx1"/>
                </a:solidFill>
                <a:effectLst/>
                <a:latin typeface="+mn-lt"/>
                <a:ea typeface="+mn-ea"/>
                <a:cs typeface="+mn-cs"/>
              </a:rPr>
              <a:t> – Nathan </a:t>
            </a:r>
            <a:r>
              <a:rPr lang="en-US" sz="1200" kern="1200" dirty="0" err="1" smtClean="0">
                <a:solidFill>
                  <a:schemeClr val="tx1"/>
                </a:solidFill>
                <a:effectLst/>
                <a:latin typeface="+mn-lt"/>
                <a:ea typeface="+mn-ea"/>
                <a:cs typeface="+mn-cs"/>
              </a:rPr>
              <a:t>Yau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53</a:t>
            </a:fld>
            <a:endParaRPr lang="en-US"/>
          </a:p>
        </p:txBody>
      </p:sp>
    </p:spTree>
    <p:extLst>
      <p:ext uri="{BB962C8B-B14F-4D97-AF65-F5344CB8AC3E}">
        <p14:creationId xmlns:p14="http://schemas.microsoft.com/office/powerpoint/2010/main" val="2806520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a:t>
            </a:r>
            <a:r>
              <a:rPr lang="en-US" dirty="0" err="1" smtClean="0"/>
              <a:t>Paradi</a:t>
            </a:r>
            <a:r>
              <a:rPr lang="en-US" dirty="0" smtClean="0"/>
              <a:t> has </a:t>
            </a:r>
            <a:r>
              <a:rPr lang="en-US" dirty="0" err="1" smtClean="0"/>
              <a:t>resouces</a:t>
            </a:r>
            <a:r>
              <a:rPr lang="en-US" dirty="0" smtClean="0"/>
              <a:t> to help make decisions as to what</a:t>
            </a:r>
            <a:r>
              <a:rPr lang="en-US" baseline="0" dirty="0" smtClean="0"/>
              <a:t> type of graphics to use.</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54</a:t>
            </a:fld>
            <a:endParaRPr lang="en-US"/>
          </a:p>
        </p:txBody>
      </p:sp>
    </p:spTree>
    <p:extLst>
      <p:ext uri="{BB962C8B-B14F-4D97-AF65-F5344CB8AC3E}">
        <p14:creationId xmlns:p14="http://schemas.microsoft.com/office/powerpoint/2010/main" val="1809297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it simple </a:t>
            </a:r>
            <a:r>
              <a:rPr lang="en-US" dirty="0"/>
              <a:t>Talk in lay-terms</a:t>
            </a:r>
          </a:p>
          <a:p>
            <a:r>
              <a:rPr lang="en-US" dirty="0"/>
              <a:t>Use images</a:t>
            </a:r>
          </a:p>
          <a:p>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55</a:t>
            </a:fld>
            <a:endParaRPr lang="en-US" dirty="0"/>
          </a:p>
        </p:txBody>
      </p:sp>
    </p:spTree>
    <p:extLst>
      <p:ext uri="{BB962C8B-B14F-4D97-AF65-F5344CB8AC3E}">
        <p14:creationId xmlns:p14="http://schemas.microsoft.com/office/powerpoint/2010/main" val="558190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Golden Rule of Presentations</a:t>
            </a:r>
          </a:p>
          <a:p>
            <a:r>
              <a:rPr lang="en-US" sz="1200" b="0" i="0" kern="1200" dirty="0" smtClean="0">
                <a:solidFill>
                  <a:schemeClr val="tx1"/>
                </a:solidFill>
                <a:effectLst/>
                <a:latin typeface="+mn-lt"/>
                <a:ea typeface="+mn-ea"/>
                <a:cs typeface="+mn-cs"/>
              </a:rPr>
              <a:t>“Collect good presentations every time you see them, and show everyone you can what good slide decks actually look like. Send PDFs, links to TED Talks, hard copies of agency pitch decks or sales presentations you come across.” Nolan </a:t>
            </a:r>
            <a:r>
              <a:rPr lang="en-US" sz="1200" b="0" i="0" kern="1200" dirty="0" err="1" smtClean="0">
                <a:solidFill>
                  <a:schemeClr val="tx1"/>
                </a:solidFill>
                <a:effectLst/>
                <a:latin typeface="+mn-lt"/>
                <a:ea typeface="+mn-ea"/>
                <a:cs typeface="+mn-cs"/>
              </a:rPr>
              <a:t>Haims</a:t>
            </a:r>
            <a:r>
              <a:rPr lang="en-US" sz="1200" b="0" i="0" kern="1200" baseline="0" dirty="0" smtClean="0">
                <a:solidFill>
                  <a:schemeClr val="tx1"/>
                </a:solidFill>
                <a:effectLst/>
                <a:latin typeface="+mn-lt"/>
                <a:ea typeface="+mn-ea"/>
                <a:cs typeface="+mn-cs"/>
              </a:rPr>
              <a:t> PresentYourStory.com</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56</a:t>
            </a:fld>
            <a:endParaRPr lang="en-US"/>
          </a:p>
        </p:txBody>
      </p:sp>
    </p:spTree>
    <p:extLst>
      <p:ext uri="{BB962C8B-B14F-4D97-AF65-F5344CB8AC3E}">
        <p14:creationId xmlns:p14="http://schemas.microsoft.com/office/powerpoint/2010/main" val="271080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suggested online resources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57</a:t>
            </a:fld>
            <a:endParaRPr lang="en-US"/>
          </a:p>
        </p:txBody>
      </p:sp>
    </p:spTree>
    <p:extLst>
      <p:ext uri="{BB962C8B-B14F-4D97-AF65-F5344CB8AC3E}">
        <p14:creationId xmlns:p14="http://schemas.microsoft.com/office/powerpoint/2010/main" val="14651646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Printed/</a:t>
            </a:r>
            <a:r>
              <a:rPr lang="en-US" dirty="0" err="1" smtClean="0"/>
              <a:t>etext</a:t>
            </a:r>
            <a:r>
              <a:rPr lang="en-US" baseline="0" dirty="0" smtClean="0"/>
              <a:t> resources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58</a:t>
            </a:fld>
            <a:endParaRPr lang="en-US"/>
          </a:p>
        </p:txBody>
      </p:sp>
    </p:spTree>
    <p:extLst>
      <p:ext uri="{BB962C8B-B14F-4D97-AF65-F5344CB8AC3E}">
        <p14:creationId xmlns:p14="http://schemas.microsoft.com/office/powerpoint/2010/main" val="2158865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this point to your students.</a:t>
            </a:r>
            <a:r>
              <a:rPr lang="en-US" baseline="0" dirty="0" smtClean="0"/>
              <a:t>  No one should want your PPTs because there shouldn’t be enough info on them to be helpful.  Create handouts or a SWAY file which is a new Microsoft product.</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59</a:t>
            </a:fld>
            <a:endParaRPr lang="en-US"/>
          </a:p>
        </p:txBody>
      </p:sp>
    </p:spTree>
    <p:extLst>
      <p:ext uri="{BB962C8B-B14F-4D97-AF65-F5344CB8AC3E}">
        <p14:creationId xmlns:p14="http://schemas.microsoft.com/office/powerpoint/2010/main" val="2353825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want to have handouts,</a:t>
            </a:r>
            <a:r>
              <a:rPr lang="en-US" baseline="0" dirty="0" smtClean="0"/>
              <a:t> t</a:t>
            </a:r>
            <a:r>
              <a:rPr lang="en-US" dirty="0" smtClean="0"/>
              <a:t>his is the export to Word options.</a:t>
            </a:r>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60</a:t>
            </a:fld>
            <a:endParaRPr lang="en-US" dirty="0"/>
          </a:p>
        </p:txBody>
      </p:sp>
    </p:spTree>
    <p:extLst>
      <p:ext uri="{BB962C8B-B14F-4D97-AF65-F5344CB8AC3E}">
        <p14:creationId xmlns:p14="http://schemas.microsoft.com/office/powerpoint/2010/main" val="265503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this is in Latin, how many times have you seen slides like this? And</a:t>
            </a:r>
            <a:r>
              <a:rPr lang="en-US" baseline="0" dirty="0" smtClean="0"/>
              <a:t> had presenters read them word for word.  </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6</a:t>
            </a:fld>
            <a:endParaRPr lang="en-US"/>
          </a:p>
        </p:txBody>
      </p:sp>
    </p:spTree>
    <p:extLst>
      <p:ext uri="{BB962C8B-B14F-4D97-AF65-F5344CB8AC3E}">
        <p14:creationId xmlns:p14="http://schemas.microsoft.com/office/powerpoint/2010/main" val="36365599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dirty="0" smtClean="0"/>
              <a:t>There are also some built-in</a:t>
            </a:r>
            <a:r>
              <a:rPr lang="en-US" baseline="0" dirty="0" smtClean="0"/>
              <a:t> options in PPT.  </a:t>
            </a:r>
            <a:endParaRPr lang="en-US" dirty="0" smtClean="0"/>
          </a:p>
          <a:p>
            <a:pPr lvl="0" rtl="0"/>
            <a:r>
              <a:rPr lang="en-US" dirty="0" smtClean="0"/>
              <a:t>Print Notes Option</a:t>
            </a:r>
          </a:p>
          <a:p>
            <a:pPr lvl="0" rtl="0"/>
            <a:r>
              <a:rPr lang="en-US" dirty="0" smtClean="0"/>
              <a:t>Export to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Tell audience upfront have handouts but do not print out slides. If the slides have all your content, your PPT will probably be boring.</a:t>
            </a:r>
          </a:p>
          <a:p>
            <a:pPr lvl="0" rtl="0"/>
            <a:endParaRPr lang="en-US" dirty="0" smtClean="0"/>
          </a:p>
        </p:txBody>
      </p:sp>
      <p:sp>
        <p:nvSpPr>
          <p:cNvPr id="4" name="Slide Number Placeholder 3"/>
          <p:cNvSpPr>
            <a:spLocks noGrp="1"/>
          </p:cNvSpPr>
          <p:nvPr>
            <p:ph type="sldNum" sz="quarter" idx="10"/>
          </p:nvPr>
        </p:nvSpPr>
        <p:spPr/>
        <p:txBody>
          <a:bodyPr/>
          <a:lstStyle/>
          <a:p>
            <a:fld id="{B836311F-DB55-42DE-BDC9-8DAED54C47BA}" type="slidenum">
              <a:rPr lang="en-US" smtClean="0"/>
              <a:t>61</a:t>
            </a:fld>
            <a:endParaRPr lang="en-US" dirty="0"/>
          </a:p>
        </p:txBody>
      </p:sp>
    </p:spTree>
    <p:extLst>
      <p:ext uri="{BB962C8B-B14F-4D97-AF65-F5344CB8AC3E}">
        <p14:creationId xmlns:p14="http://schemas.microsoft.com/office/powerpoint/2010/main" val="3942003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exciting new features coming</a:t>
            </a:r>
            <a:r>
              <a:rPr lang="en-US" baseline="0" dirty="0" smtClean="0"/>
              <a:t> out in Office 365.  Will allow for more Prezi like movement. But be careful with movement. Can be overwhelming.</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62</a:t>
            </a:fld>
            <a:endParaRPr lang="en-US"/>
          </a:p>
        </p:txBody>
      </p:sp>
    </p:spTree>
    <p:extLst>
      <p:ext uri="{BB962C8B-B14F-4D97-AF65-F5344CB8AC3E}">
        <p14:creationId xmlns:p14="http://schemas.microsoft.com/office/powerpoint/2010/main" val="1201902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for new features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63</a:t>
            </a:fld>
            <a:endParaRPr lang="en-US"/>
          </a:p>
        </p:txBody>
      </p:sp>
    </p:spTree>
    <p:extLst>
      <p:ext uri="{BB962C8B-B14F-4D97-AF65-F5344CB8AC3E}">
        <p14:creationId xmlns:p14="http://schemas.microsoft.com/office/powerpoint/2010/main" val="38042204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PPT features</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64</a:t>
            </a:fld>
            <a:endParaRPr lang="en-US"/>
          </a:p>
        </p:txBody>
      </p:sp>
    </p:spTree>
    <p:extLst>
      <p:ext uri="{BB962C8B-B14F-4D97-AF65-F5344CB8AC3E}">
        <p14:creationId xmlns:p14="http://schemas.microsoft.com/office/powerpoint/2010/main" val="1312231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a:t>
            </a:r>
            <a:r>
              <a:rPr lang="en-US" baseline="0" dirty="0" smtClean="0"/>
              <a:t> remotes or clickers do no cost much and using one looks far more professional than having to return each time to the computer.  </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65</a:t>
            </a:fld>
            <a:endParaRPr lang="en-US" dirty="0"/>
          </a:p>
        </p:txBody>
      </p:sp>
    </p:spTree>
    <p:extLst>
      <p:ext uri="{BB962C8B-B14F-4D97-AF65-F5344CB8AC3E}">
        <p14:creationId xmlns:p14="http://schemas.microsoft.com/office/powerpoint/2010/main" val="229938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Go over</a:t>
            </a:r>
            <a:r>
              <a:rPr lang="en-US" baseline="0" dirty="0" smtClean="0"/>
              <a:t> trends with students (and colleagues).</a:t>
            </a:r>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66</a:t>
            </a:fld>
            <a:endParaRPr lang="en-US" dirty="0"/>
          </a:p>
        </p:txBody>
      </p:sp>
    </p:spTree>
    <p:extLst>
      <p:ext uri="{BB962C8B-B14F-4D97-AF65-F5344CB8AC3E}">
        <p14:creationId xmlns:p14="http://schemas.microsoft.com/office/powerpoint/2010/main" val="21879141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teach them skills</a:t>
            </a:r>
            <a:r>
              <a:rPr lang="en-US" baseline="0" dirty="0" smtClean="0"/>
              <a:t> but need to also show them good examples of presentations.</a:t>
            </a:r>
            <a:endParaRPr lang="en-US" dirty="0"/>
          </a:p>
        </p:txBody>
      </p:sp>
      <p:sp>
        <p:nvSpPr>
          <p:cNvPr id="4" name="Slide Number Placeholder 3"/>
          <p:cNvSpPr>
            <a:spLocks noGrp="1"/>
          </p:cNvSpPr>
          <p:nvPr>
            <p:ph type="sldNum" sz="quarter" idx="10"/>
          </p:nvPr>
        </p:nvSpPr>
        <p:spPr/>
        <p:txBody>
          <a:bodyPr/>
          <a:lstStyle/>
          <a:p>
            <a:fld id="{B836311F-DB55-42DE-BDC9-8DAED54C47BA}" type="slidenum">
              <a:rPr lang="en-US" smtClean="0"/>
              <a:t>67</a:t>
            </a:fld>
            <a:endParaRPr lang="en-US" dirty="0"/>
          </a:p>
        </p:txBody>
      </p:sp>
    </p:spTree>
    <p:extLst>
      <p:ext uri="{BB962C8B-B14F-4D97-AF65-F5344CB8AC3E}">
        <p14:creationId xmlns:p14="http://schemas.microsoft.com/office/powerpoint/2010/main" val="18425718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 students remember their goal is employment, not just your grade.</a:t>
            </a:r>
          </a:p>
        </p:txBody>
      </p:sp>
      <p:sp>
        <p:nvSpPr>
          <p:cNvPr id="4" name="Slide Number Placeholder 3"/>
          <p:cNvSpPr>
            <a:spLocks noGrp="1"/>
          </p:cNvSpPr>
          <p:nvPr>
            <p:ph type="sldNum" sz="quarter" idx="10"/>
          </p:nvPr>
        </p:nvSpPr>
        <p:spPr/>
        <p:txBody>
          <a:bodyPr/>
          <a:lstStyle/>
          <a:p>
            <a:fld id="{6DDBD671-324C-41C4-82E5-9E4560519A8B}" type="slidenum">
              <a:rPr lang="en-US" smtClean="0"/>
              <a:t>68</a:t>
            </a:fld>
            <a:endParaRPr lang="en-US"/>
          </a:p>
        </p:txBody>
      </p:sp>
    </p:spTree>
    <p:extLst>
      <p:ext uri="{BB962C8B-B14F-4D97-AF65-F5344CB8AC3E}">
        <p14:creationId xmlns:p14="http://schemas.microsoft.com/office/powerpoint/2010/main" val="2164791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this session</a:t>
            </a:r>
            <a:r>
              <a:rPr lang="en-US" baseline="0" dirty="0" smtClean="0"/>
              <a:t> will help you not just have </a:t>
            </a:r>
            <a:r>
              <a:rPr lang="en-US" dirty="0" smtClean="0"/>
              <a:t>better but outstanding presentations.</a:t>
            </a:r>
          </a:p>
          <a:p>
            <a:r>
              <a:rPr lang="en-US" dirty="0" smtClean="0"/>
              <a:t>Encourage students to go to conferences and</a:t>
            </a:r>
            <a:r>
              <a:rPr lang="en-US" baseline="0" dirty="0" smtClean="0"/>
              <a:t> present.  Hopefully they will bring freshness to conferences too.</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69</a:t>
            </a:fld>
            <a:endParaRPr lang="en-US" dirty="0"/>
          </a:p>
        </p:txBody>
      </p:sp>
    </p:spTree>
    <p:extLst>
      <p:ext uri="{BB962C8B-B14F-4D97-AF65-F5344CB8AC3E}">
        <p14:creationId xmlns:p14="http://schemas.microsoft.com/office/powerpoint/2010/main" val="17281073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conference that I have</a:t>
            </a:r>
            <a:r>
              <a:rPr lang="en-US" baseline="0" dirty="0" smtClean="0"/>
              <a:t> always wanted to attend.  Best presenters in the industry willing to share.</a:t>
            </a:r>
            <a:endParaRPr lang="en-US" dirty="0"/>
          </a:p>
        </p:txBody>
      </p:sp>
      <p:sp>
        <p:nvSpPr>
          <p:cNvPr id="4" name="Slide Number Placeholder 3"/>
          <p:cNvSpPr>
            <a:spLocks noGrp="1"/>
          </p:cNvSpPr>
          <p:nvPr>
            <p:ph type="sldNum" sz="quarter" idx="10"/>
          </p:nvPr>
        </p:nvSpPr>
        <p:spPr/>
        <p:txBody>
          <a:bodyPr/>
          <a:lstStyle/>
          <a:p>
            <a:fld id="{1B82BAA6-BF54-4E18-8924-5709ACF8F8D6}" type="slidenum">
              <a:rPr lang="en-US" smtClean="0"/>
              <a:t>70</a:t>
            </a:fld>
            <a:endParaRPr lang="en-US"/>
          </a:p>
        </p:txBody>
      </p:sp>
    </p:spTree>
    <p:extLst>
      <p:ext uri="{BB962C8B-B14F-4D97-AF65-F5344CB8AC3E}">
        <p14:creationId xmlns:p14="http://schemas.microsoft.com/office/powerpoint/2010/main" val="42477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a:t>
            </a:r>
            <a:r>
              <a:rPr lang="en-US" baseline="0" dirty="0" smtClean="0"/>
              <a:t> points - often in complete sentences that the presenter reads to you. By the time the presenter is done, you have already read them and are ready to move on. Or you are “insulted”. Bullets were made to kill and they sure do in PPT.</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7</a:t>
            </a:fld>
            <a:endParaRPr lang="en-US"/>
          </a:p>
        </p:txBody>
      </p:sp>
    </p:spTree>
    <p:extLst>
      <p:ext uri="{BB962C8B-B14F-4D97-AF65-F5344CB8AC3E}">
        <p14:creationId xmlns:p14="http://schemas.microsoft.com/office/powerpoint/2010/main" val="39740541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56323" indent="-290894">
              <a:defRPr>
                <a:solidFill>
                  <a:schemeClr val="tx1"/>
                </a:solidFill>
                <a:latin typeface="Arial" panose="020B0604020202020204" pitchFamily="34" charset="0"/>
                <a:cs typeface="Arial" panose="020B0604020202020204" pitchFamily="34" charset="0"/>
              </a:defRPr>
            </a:lvl2pPr>
            <a:lvl3pPr marL="1163574" indent="-232715">
              <a:defRPr>
                <a:solidFill>
                  <a:schemeClr val="tx1"/>
                </a:solidFill>
                <a:latin typeface="Arial" panose="020B0604020202020204" pitchFamily="34" charset="0"/>
                <a:cs typeface="Arial" panose="020B0604020202020204" pitchFamily="34" charset="0"/>
              </a:defRPr>
            </a:lvl3pPr>
            <a:lvl4pPr marL="1629004" indent="-232715">
              <a:defRPr>
                <a:solidFill>
                  <a:schemeClr val="tx1"/>
                </a:solidFill>
                <a:latin typeface="Arial" panose="020B0604020202020204" pitchFamily="34" charset="0"/>
                <a:cs typeface="Arial" panose="020B0604020202020204" pitchFamily="34" charset="0"/>
              </a:defRPr>
            </a:lvl4pPr>
            <a:lvl5pPr marL="2094433" indent="-232715">
              <a:defRPr>
                <a:solidFill>
                  <a:schemeClr val="tx1"/>
                </a:solidFill>
                <a:latin typeface="Arial" panose="020B0604020202020204" pitchFamily="34" charset="0"/>
                <a:cs typeface="Arial" panose="020B0604020202020204" pitchFamily="34" charset="0"/>
              </a:defRPr>
            </a:lvl5pPr>
            <a:lvl6pPr marL="2559863" indent="-232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5292" indent="-232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0722" indent="-232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56152" indent="-232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971D4D-60CF-4DB4-BFF8-BC051C92A840}" type="slidenum">
              <a:rPr lang="en-US"/>
              <a:pPr/>
              <a:t>71</a:t>
            </a:fld>
            <a:endParaRPr lang="en-US"/>
          </a:p>
        </p:txBody>
      </p:sp>
      <p:sp>
        <p:nvSpPr>
          <p:cNvPr id="16387" name="Slide Image Placeholder 1"/>
          <p:cNvSpPr>
            <a:spLocks noGrp="1" noRot="1" noChangeAspect="1" noTextEdit="1"/>
          </p:cNvSpPr>
          <p:nvPr>
            <p:ph type="sldImg"/>
          </p:nvPr>
        </p:nvSpPr>
        <p:spPr>
          <a:xfrm>
            <a:off x="1465263" y="1152525"/>
            <a:ext cx="4146550" cy="3109913"/>
          </a:xfrm>
          <a:ln/>
        </p:spPr>
      </p:sp>
      <p:sp>
        <p:nvSpPr>
          <p:cNvPr id="16388" name="Notes Placeholder 2"/>
          <p:cNvSpPr>
            <a:spLocks noGrp="1"/>
          </p:cNvSpPr>
          <p:nvPr>
            <p:ph type="body" idx="1"/>
          </p:nvPr>
        </p:nvSpPr>
        <p:spPr>
          <a:noFill/>
        </p:spPr>
        <p:txBody>
          <a:bodyPr/>
          <a:lstStyle/>
          <a:p>
            <a:pPr eaLnBrk="1" hangingPunct="1">
              <a:spcBef>
                <a:spcPct val="0"/>
              </a:spcBef>
            </a:pPr>
            <a:r>
              <a:rPr lang="en-US" dirty="0" smtClean="0"/>
              <a:t>Hope this will help students (and faculty) rethink about how do</a:t>
            </a:r>
            <a:r>
              <a:rPr lang="en-US" baseline="0" dirty="0" smtClean="0"/>
              <a:t> presentations.</a:t>
            </a:r>
            <a:endParaRPr lang="en-US" dirty="0" smtClean="0"/>
          </a:p>
        </p:txBody>
      </p:sp>
      <p:sp>
        <p:nvSpPr>
          <p:cNvPr id="16389" name="Slide Number Placeholder 3"/>
          <p:cNvSpPr txBox="1">
            <a:spLocks noGrp="1"/>
          </p:cNvSpPr>
          <p:nvPr/>
        </p:nvSpPr>
        <p:spPr bwMode="auto">
          <a:xfrm>
            <a:off x="4008705" y="8753321"/>
            <a:ext cx="3066733" cy="46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86" tIns="46543" rIns="93086" bIns="46543"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6BC54B0-FDA0-49C7-AF84-A164EC5D5375}" type="slidenum">
              <a:rPr lang="en-US" sz="1200">
                <a:latin typeface="Calibri" panose="020F0502020204030204" pitchFamily="34" charset="0"/>
              </a:rPr>
              <a:pPr algn="r" eaLnBrk="1" hangingPunct="1"/>
              <a:t>71</a:t>
            </a:fld>
            <a:endParaRPr lang="en-US" sz="1200">
              <a:latin typeface="Calibri" panose="020F0502020204030204" pitchFamily="34" charset="0"/>
            </a:endParaRPr>
          </a:p>
        </p:txBody>
      </p:sp>
    </p:spTree>
    <p:extLst>
      <p:ext uri="{BB962C8B-B14F-4D97-AF65-F5344CB8AC3E}">
        <p14:creationId xmlns:p14="http://schemas.microsoft.com/office/powerpoint/2010/main" val="108543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Sans serif fonts</a:t>
            </a:r>
            <a:r>
              <a:rPr lang="en-US" baseline="0" dirty="0" smtClean="0"/>
              <a:t> (</a:t>
            </a:r>
            <a:r>
              <a:rPr lang="en-US" dirty="0" smtClean="0"/>
              <a:t>means no little flourishes) is best to use for presentations.</a:t>
            </a:r>
            <a:r>
              <a:rPr lang="en-US" baseline="0" dirty="0" smtClean="0"/>
              <a:t> Plus use standard fonts because if you change computers, may not have the fancy font you used. Serif and novelty fonts are harder to read when projected but can be used for printed materials.</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8</a:t>
            </a:fld>
            <a:endParaRPr lang="en-US"/>
          </a:p>
        </p:txBody>
      </p:sp>
    </p:spTree>
    <p:extLst>
      <p:ext uri="{BB962C8B-B14F-4D97-AF65-F5344CB8AC3E}">
        <p14:creationId xmlns:p14="http://schemas.microsoft.com/office/powerpoint/2010/main" val="254637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dirty="0" smtClean="0"/>
              <a:t>titles 35-44</a:t>
            </a:r>
          </a:p>
          <a:p>
            <a:pPr marL="0" indent="0">
              <a:buNone/>
            </a:pPr>
            <a:r>
              <a:rPr lang="en-US" sz="1800" dirty="0" smtClean="0"/>
              <a:t>text 24-32</a:t>
            </a:r>
          </a:p>
          <a:p>
            <a:pPr marL="0" indent="0">
              <a:buNone/>
            </a:pPr>
            <a:r>
              <a:rPr lang="en-US" sz="1200" dirty="0" smtClean="0"/>
              <a:t>labels 18 no smaller</a:t>
            </a:r>
          </a:p>
          <a:p>
            <a:r>
              <a:rPr lang="en-US" dirty="0" smtClean="0"/>
              <a:t>These</a:t>
            </a:r>
            <a:r>
              <a:rPr lang="en-US" baseline="0" dirty="0" smtClean="0"/>
              <a:t> are guidelines but it also depends on the size of the room in which you are presenting.  Very large, deep room, need larger fonts for everything.</a:t>
            </a:r>
            <a:endParaRPr lang="en-US" dirty="0"/>
          </a:p>
        </p:txBody>
      </p:sp>
      <p:sp>
        <p:nvSpPr>
          <p:cNvPr id="4" name="Slide Number Placeholder 3"/>
          <p:cNvSpPr>
            <a:spLocks noGrp="1"/>
          </p:cNvSpPr>
          <p:nvPr>
            <p:ph type="sldNum" sz="quarter" idx="10"/>
          </p:nvPr>
        </p:nvSpPr>
        <p:spPr/>
        <p:txBody>
          <a:bodyPr/>
          <a:lstStyle/>
          <a:p>
            <a:pPr>
              <a:defRPr/>
            </a:pPr>
            <a:fld id="{0B28BCC3-89F6-456F-8FE0-FBB0FEEC84AE}" type="slidenum">
              <a:rPr lang="en-US" smtClean="0"/>
              <a:pPr>
                <a:defRPr/>
              </a:pPr>
              <a:t>9</a:t>
            </a:fld>
            <a:endParaRPr lang="en-US"/>
          </a:p>
        </p:txBody>
      </p:sp>
    </p:spTree>
    <p:extLst>
      <p:ext uri="{BB962C8B-B14F-4D97-AF65-F5344CB8AC3E}">
        <p14:creationId xmlns:p14="http://schemas.microsoft.com/office/powerpoint/2010/main" val="336058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80858E-D064-4E15-BF64-062C9BEA1453}" type="datetimeFigureOut">
              <a:rPr lang="en-US" smtClean="0"/>
              <a:t>12/27/2015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660853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80858E-D064-4E15-BF64-062C9BEA1453}" type="datetimeFigureOut">
              <a:rPr lang="en-US" smtClean="0"/>
              <a:t>12/27/2015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164277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80858E-D064-4E15-BF64-062C9BEA1453}" type="datetimeFigureOut">
              <a:rPr lang="en-US" smtClean="0"/>
              <a:t>12/27/2015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250177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8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741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1"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grpSp>
        <p:nvGrpSpPr>
          <p:cNvPr id="5" name="Group 10"/>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a typeface="+mn-ea"/>
                <a:cs typeface="+mn-cs"/>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3"/>
            <a:ext cx="7772400" cy="1829761"/>
          </a:xfrm>
        </p:spPr>
        <p:txBody>
          <a:bodyPr anchor="b"/>
          <a:lstStyle>
            <a:lvl1pPr algn="r">
              <a:defRPr sz="36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smtClean="0"/>
              <a:t>Click to edit Master subtitle style</a:t>
            </a:r>
            <a:endParaRPr lang="en-US"/>
          </a:p>
        </p:txBody>
      </p:sp>
      <p:sp>
        <p:nvSpPr>
          <p:cNvPr id="11" name="Footer Placeholder 18"/>
          <p:cNvSpPr>
            <a:spLocks noGrp="1"/>
          </p:cNvSpPr>
          <p:nvPr>
            <p:ph type="ftr" sz="quarter" idx="10"/>
          </p:nvPr>
        </p:nvSpPr>
        <p:spPr/>
        <p:txBody>
          <a:bodyPr/>
          <a:lstStyle>
            <a:lvl1pPr>
              <a:defRPr smtClean="0">
                <a:solidFill>
                  <a:schemeClr val="accent1">
                    <a:tint val="20000"/>
                  </a:schemeClr>
                </a:solidFill>
              </a:defRPr>
            </a:lvl1pPr>
          </a:lstStyle>
          <a:p>
            <a:pPr>
              <a:defRPr/>
            </a:pPr>
            <a:r>
              <a:rPr lang="en-US"/>
              <a:t>Copyright © 2013 Pearson Education, Inc. publishing as Prentice Hall</a:t>
            </a:r>
            <a:endParaRPr lang="en-US" dirty="0"/>
          </a:p>
        </p:txBody>
      </p:sp>
      <p:sp>
        <p:nvSpPr>
          <p:cNvPr id="12" name="Slide Number Placeholder 26"/>
          <p:cNvSpPr>
            <a:spLocks noGrp="1"/>
          </p:cNvSpPr>
          <p:nvPr>
            <p:ph type="sldNum" sz="quarter" idx="11"/>
          </p:nvPr>
        </p:nvSpPr>
        <p:spPr/>
        <p:txBody>
          <a:bodyPr/>
          <a:lstStyle>
            <a:lvl1pPr>
              <a:defRPr dirty="0" smtClean="0">
                <a:solidFill>
                  <a:srgbClr val="FFFFFF"/>
                </a:solidFill>
              </a:defRPr>
            </a:lvl1pPr>
          </a:lstStyle>
          <a:p>
            <a:pPr>
              <a:defRPr/>
            </a:pPr>
            <a:r>
              <a:rPr lang="en-US"/>
              <a:t>1-</a:t>
            </a:r>
            <a:fld id="{E286F2B5-AA71-4640-A5A0-84BC37578A61}" type="slidenum">
              <a:rPr lang="en-US"/>
              <a:pPr>
                <a:defRPr/>
              </a:pPr>
              <a:t>‹#›</a:t>
            </a:fld>
            <a:endParaRPr lang="en-US"/>
          </a:p>
        </p:txBody>
      </p:sp>
    </p:spTree>
    <p:extLst>
      <p:ext uri="{BB962C8B-B14F-4D97-AF65-F5344CB8AC3E}">
        <p14:creationId xmlns:p14="http://schemas.microsoft.com/office/powerpoint/2010/main" val="15017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Footer Placeholder 4"/>
          <p:cNvSpPr>
            <a:spLocks noGrp="1"/>
          </p:cNvSpPr>
          <p:nvPr>
            <p:ph type="ftr" sz="quarter" idx="10"/>
          </p:nvPr>
        </p:nvSpPr>
        <p:spPr>
          <a:xfrm>
            <a:off x="4953000" y="6408740"/>
            <a:ext cx="2590800" cy="365125"/>
          </a:xfrm>
        </p:spPr>
        <p:txBody>
          <a:bodyPr/>
          <a:lstStyle>
            <a:lvl1pPr algn="ctr">
              <a:defRPr smtClean="0"/>
            </a:lvl1pPr>
          </a:lstStyle>
          <a:p>
            <a:pPr>
              <a:defRPr/>
            </a:pPr>
            <a:r>
              <a:rPr lang="en-US"/>
              <a:t>Copyright © 2013 Pearson Education, Inc. publishing as Prentice Hall</a:t>
            </a:r>
            <a:endParaRPr lang="en-US" dirty="0"/>
          </a:p>
        </p:txBody>
      </p:sp>
      <p:sp>
        <p:nvSpPr>
          <p:cNvPr id="5" name="Slide Number Placeholder 5"/>
          <p:cNvSpPr>
            <a:spLocks noGrp="1"/>
          </p:cNvSpPr>
          <p:nvPr>
            <p:ph type="sldNum" sz="quarter" idx="11"/>
          </p:nvPr>
        </p:nvSpPr>
        <p:spPr>
          <a:xfrm>
            <a:off x="8305801" y="6408740"/>
            <a:ext cx="708025" cy="365125"/>
          </a:xfrm>
        </p:spPr>
        <p:txBody>
          <a:bodyPr/>
          <a:lstStyle>
            <a:lvl1pPr>
              <a:defRPr/>
            </a:lvl1pPr>
          </a:lstStyle>
          <a:p>
            <a:pPr>
              <a:defRPr/>
            </a:pPr>
            <a:r>
              <a:rPr lang="en-US"/>
              <a:t>4-</a:t>
            </a:r>
            <a:fld id="{714DD1E9-F1FB-4AA9-9C3C-0E8148B633E8}" type="slidenum">
              <a:rPr lang="en-US"/>
              <a:pPr>
                <a:defRPr/>
              </a:pPr>
              <a:t>‹#›</a:t>
            </a:fld>
            <a:endParaRPr lang="en-US"/>
          </a:p>
        </p:txBody>
      </p:sp>
    </p:spTree>
    <p:extLst>
      <p:ext uri="{BB962C8B-B14F-4D97-AF65-F5344CB8AC3E}">
        <p14:creationId xmlns:p14="http://schemas.microsoft.com/office/powerpoint/2010/main" val="27680437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dirty="0"/>
          </a:p>
        </p:txBody>
      </p:sp>
      <p:sp>
        <p:nvSpPr>
          <p:cNvPr id="5" name="Chevron 4"/>
          <p:cNvSpPr/>
          <p:nvPr/>
        </p:nvSpPr>
        <p:spPr>
          <a:xfrm>
            <a:off x="3449639"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dirty="0"/>
          </a:p>
        </p:txBody>
      </p:sp>
      <p:sp>
        <p:nvSpPr>
          <p:cNvPr id="2" name="Title 1"/>
          <p:cNvSpPr>
            <a:spLocks noGrp="1"/>
          </p:cNvSpPr>
          <p:nvPr>
            <p:ph type="title"/>
          </p:nvPr>
        </p:nvSpPr>
        <p:spPr>
          <a:xfrm>
            <a:off x="722376" y="1059712"/>
            <a:ext cx="7772400" cy="1828800"/>
          </a:xfrm>
        </p:spPr>
        <p:txBody>
          <a:bodyPr anchor="b"/>
          <a:lstStyle>
            <a:lvl1pPr algn="r">
              <a:buNone/>
              <a:defRPr sz="3600" b="1" cap="none" baseline="0">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smtClean="0"/>
              <a:t>Click to edit Master text styles</a:t>
            </a:r>
          </a:p>
        </p:txBody>
      </p:sp>
      <p:sp>
        <p:nvSpPr>
          <p:cNvPr id="6" name="Footer Placeholder 4"/>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7" name="Slide Number Placeholder 5"/>
          <p:cNvSpPr>
            <a:spLocks noGrp="1"/>
          </p:cNvSpPr>
          <p:nvPr>
            <p:ph type="sldNum" sz="quarter" idx="11"/>
          </p:nvPr>
        </p:nvSpPr>
        <p:spPr/>
        <p:txBody>
          <a:bodyPr/>
          <a:lstStyle>
            <a:lvl1pPr>
              <a:defRPr/>
            </a:lvl1pPr>
          </a:lstStyle>
          <a:p>
            <a:pPr>
              <a:defRPr/>
            </a:pPr>
            <a:r>
              <a:rPr lang="en-US"/>
              <a:t>1-</a:t>
            </a:r>
            <a:fld id="{8930F045-9AC9-4FCA-B351-49CFCD3B416F}" type="slidenum">
              <a:rPr lang="en-US"/>
              <a:pPr>
                <a:defRPr/>
              </a:pPr>
              <a:t>‹#›</a:t>
            </a:fld>
            <a:endParaRPr lang="en-US"/>
          </a:p>
        </p:txBody>
      </p:sp>
    </p:spTree>
    <p:extLst>
      <p:ext uri="{BB962C8B-B14F-4D97-AF65-F5344CB8AC3E}">
        <p14:creationId xmlns:p14="http://schemas.microsoft.com/office/powerpoint/2010/main" val="1715162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0"/>
            <a:ext cx="4038600" cy="4525963"/>
          </a:xfrm>
        </p:spPr>
        <p:txBody>
          <a:bodyPr/>
          <a:lstStyle>
            <a:lvl1pPr>
              <a:defRPr sz="2100"/>
            </a:lvl1pPr>
            <a:lvl2pPr>
              <a:defRPr sz="1800"/>
            </a:lvl2pPr>
            <a:lvl3pPr>
              <a:defRPr sz="150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30"/>
            <a:ext cx="4038600" cy="4525963"/>
          </a:xfrm>
        </p:spPr>
        <p:txBody>
          <a:bodyPr/>
          <a:lstStyle>
            <a:lvl1pPr>
              <a:defRPr sz="2100"/>
            </a:lvl1pPr>
            <a:lvl2pPr>
              <a:defRPr sz="1800"/>
            </a:lvl2pPr>
            <a:lvl3pPr>
              <a:defRPr sz="150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Footer Placeholder 5"/>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6" name="Slide Number Placeholder 6"/>
          <p:cNvSpPr>
            <a:spLocks noGrp="1"/>
          </p:cNvSpPr>
          <p:nvPr>
            <p:ph type="sldNum" sz="quarter" idx="11"/>
          </p:nvPr>
        </p:nvSpPr>
        <p:spPr/>
        <p:txBody>
          <a:bodyPr/>
          <a:lstStyle>
            <a:lvl1pPr>
              <a:defRPr/>
            </a:lvl1pPr>
          </a:lstStyle>
          <a:p>
            <a:pPr>
              <a:defRPr/>
            </a:pPr>
            <a:r>
              <a:rPr lang="en-US"/>
              <a:t>1-</a:t>
            </a:r>
            <a:fld id="{E759750E-C89C-4684-A8AE-A58B8F24DF1D}" type="slidenum">
              <a:rPr lang="en-US"/>
              <a:pPr>
                <a:defRPr/>
              </a:pPr>
              <a:t>‹#›</a:t>
            </a:fld>
            <a:endParaRPr lang="en-US"/>
          </a:p>
        </p:txBody>
      </p:sp>
    </p:spTree>
    <p:extLst>
      <p:ext uri="{BB962C8B-B14F-4D97-AF65-F5344CB8AC3E}">
        <p14:creationId xmlns:p14="http://schemas.microsoft.com/office/powerpoint/2010/main" val="335906212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lstStyle>
          <a:p>
            <a:pPr lvl="0"/>
            <a:r>
              <a:rPr lang="en-US" smtClean="0"/>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lstStyle>
          <a:p>
            <a:pPr lvl="0"/>
            <a:r>
              <a:rPr lang="en-US" smtClean="0"/>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1800"/>
            </a:lvl1pPr>
            <a:lvl2pPr>
              <a:defRPr sz="1500"/>
            </a:lvl2pPr>
            <a:lvl3pPr>
              <a:defRPr sz="135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6" y="1444296"/>
            <a:ext cx="4041775" cy="3941763"/>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7"/>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8" name="Slide Number Placeholder 8"/>
          <p:cNvSpPr>
            <a:spLocks noGrp="1"/>
          </p:cNvSpPr>
          <p:nvPr>
            <p:ph type="sldNum" sz="quarter" idx="11"/>
          </p:nvPr>
        </p:nvSpPr>
        <p:spPr/>
        <p:txBody>
          <a:bodyPr/>
          <a:lstStyle>
            <a:lvl1pPr>
              <a:defRPr/>
            </a:lvl1pPr>
          </a:lstStyle>
          <a:p>
            <a:pPr>
              <a:defRPr/>
            </a:pPr>
            <a:r>
              <a:rPr lang="en-US"/>
              <a:t>1-</a:t>
            </a:r>
            <a:fld id="{384FF05E-422A-41D9-A167-B401D7C40391}" type="slidenum">
              <a:rPr lang="en-US"/>
              <a:pPr>
                <a:defRPr/>
              </a:pPr>
              <a:t>‹#›</a:t>
            </a:fld>
            <a:endParaRPr lang="en-US"/>
          </a:p>
        </p:txBody>
      </p:sp>
    </p:spTree>
    <p:extLst>
      <p:ext uri="{BB962C8B-B14F-4D97-AF65-F5344CB8AC3E}">
        <p14:creationId xmlns:p14="http://schemas.microsoft.com/office/powerpoint/2010/main" val="8286599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Footer Placeholder 21"/>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4" name="Slide Number Placeholder 17"/>
          <p:cNvSpPr>
            <a:spLocks noGrp="1"/>
          </p:cNvSpPr>
          <p:nvPr>
            <p:ph type="sldNum" sz="quarter" idx="11"/>
          </p:nvPr>
        </p:nvSpPr>
        <p:spPr/>
        <p:txBody>
          <a:bodyPr/>
          <a:lstStyle>
            <a:lvl1pPr>
              <a:defRPr/>
            </a:lvl1pPr>
          </a:lstStyle>
          <a:p>
            <a:pPr>
              <a:defRPr/>
            </a:pPr>
            <a:r>
              <a:rPr lang="en-US"/>
              <a:t>4-</a:t>
            </a:r>
            <a:fld id="{31E37EC9-01E6-435A-A21D-C3B9B390DFBE}" type="slidenum">
              <a:rPr lang="en-US"/>
              <a:pPr>
                <a:defRPr/>
              </a:pPr>
              <a:t>‹#›</a:t>
            </a:fld>
            <a:endParaRPr lang="en-US"/>
          </a:p>
        </p:txBody>
      </p:sp>
    </p:spTree>
    <p:extLst>
      <p:ext uri="{BB962C8B-B14F-4D97-AF65-F5344CB8AC3E}">
        <p14:creationId xmlns:p14="http://schemas.microsoft.com/office/powerpoint/2010/main" val="585006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80858E-D064-4E15-BF64-062C9BEA1453}" type="datetimeFigureOut">
              <a:rPr lang="en-US" smtClean="0"/>
              <a:t>12/27/2015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3390763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3" name="Slide Number Placeholder 3"/>
          <p:cNvSpPr>
            <a:spLocks noGrp="1"/>
          </p:cNvSpPr>
          <p:nvPr>
            <p:ph type="sldNum" sz="quarter" idx="11"/>
          </p:nvPr>
        </p:nvSpPr>
        <p:spPr/>
        <p:txBody>
          <a:bodyPr/>
          <a:lstStyle>
            <a:lvl1pPr>
              <a:defRPr/>
            </a:lvl1pPr>
          </a:lstStyle>
          <a:p>
            <a:pPr>
              <a:defRPr/>
            </a:pPr>
            <a:r>
              <a:rPr lang="en-US"/>
              <a:t>3-</a:t>
            </a:r>
            <a:fld id="{2F11BC99-10FB-40EE-99D8-757FD07966B3}" type="slidenum">
              <a:rPr lang="en-US"/>
              <a:pPr>
                <a:defRPr/>
              </a:pPr>
              <a:t>‹#›</a:t>
            </a:fld>
            <a:endParaRPr lang="en-US"/>
          </a:p>
        </p:txBody>
      </p:sp>
    </p:spTree>
    <p:extLst>
      <p:ext uri="{BB962C8B-B14F-4D97-AF65-F5344CB8AC3E}">
        <p14:creationId xmlns:p14="http://schemas.microsoft.com/office/powerpoint/2010/main" val="27097801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1875" b="0">
                <a:solidFill>
                  <a:schemeClr val="accent1"/>
                </a:solidFill>
                <a:effectLst/>
              </a:defRPr>
            </a:lvl1pPr>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200"/>
            </a:lvl1pPr>
            <a:lvl2pPr>
              <a:buNone/>
              <a:defRPr sz="900"/>
            </a:lvl2pPr>
            <a:lvl3pPr>
              <a:buNone/>
              <a:defRPr sz="750"/>
            </a:lvl3pPr>
            <a:lvl4pPr>
              <a:buNone/>
              <a:defRPr sz="675"/>
            </a:lvl4pPr>
            <a:lvl5pPr>
              <a:buNone/>
              <a:defRPr sz="675"/>
            </a:lvl5pPr>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400"/>
            </a:lvl1pPr>
            <a:lvl2pPr>
              <a:defRPr sz="2100"/>
            </a:lvl2pPr>
            <a:lvl3pPr>
              <a:defRPr sz="18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5"/>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6" name="Slide Number Placeholder 6"/>
          <p:cNvSpPr>
            <a:spLocks noGrp="1"/>
          </p:cNvSpPr>
          <p:nvPr>
            <p:ph type="sldNum" sz="quarter" idx="11"/>
          </p:nvPr>
        </p:nvSpPr>
        <p:spPr/>
        <p:txBody>
          <a:bodyPr/>
          <a:lstStyle>
            <a:lvl1pPr>
              <a:defRPr/>
            </a:lvl1pPr>
          </a:lstStyle>
          <a:p>
            <a:pPr>
              <a:defRPr/>
            </a:pPr>
            <a:r>
              <a:rPr lang="en-US"/>
              <a:t>1-</a:t>
            </a:r>
            <a:fld id="{76201AB6-7E36-4FE0-B24A-464936311263}" type="slidenum">
              <a:rPr lang="en-US"/>
              <a:pPr>
                <a:defRPr/>
              </a:pPr>
              <a:t>‹#›</a:t>
            </a:fld>
            <a:endParaRPr lang="en-US"/>
          </a:p>
        </p:txBody>
      </p:sp>
    </p:spTree>
    <p:extLst>
      <p:ext uri="{BB962C8B-B14F-4D97-AF65-F5344CB8AC3E}">
        <p14:creationId xmlns:p14="http://schemas.microsoft.com/office/powerpoint/2010/main" val="274879216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4"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a typeface="+mn-ea"/>
              <a:cs typeface="+mn-cs"/>
            </a:endParaRPr>
          </a:p>
        </p:txBody>
      </p:sp>
      <p:sp>
        <p:nvSpPr>
          <p:cNvPr id="6" name="Freeform 5"/>
          <p:cNvSpPr>
            <a:spLocks/>
          </p:cNvSpPr>
          <p:nvPr/>
        </p:nvSpPr>
        <p:spPr bwMode="auto">
          <a:xfrm>
            <a:off x="485776"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a typeface="+mn-ea"/>
              <a:cs typeface="+mn-cs"/>
            </a:endParaRPr>
          </a:p>
        </p:txBody>
      </p:sp>
      <p:sp>
        <p:nvSpPr>
          <p:cNvPr id="7" name="Right Triangle 6"/>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8" name="Straight Connector 7"/>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6"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dirty="0"/>
          </a:p>
        </p:txBody>
      </p:sp>
      <p:sp>
        <p:nvSpPr>
          <p:cNvPr id="10" name="Chevron 9"/>
          <p:cNvSpPr/>
          <p:nvPr/>
        </p:nvSpPr>
        <p:spPr>
          <a:xfrm>
            <a:off x="8477251"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sz="1350" dirty="0"/>
          </a:p>
        </p:txBody>
      </p:sp>
      <p:sp>
        <p:nvSpPr>
          <p:cNvPr id="4" name="Text Placeholder 3"/>
          <p:cNvSpPr>
            <a:spLocks noGrp="1"/>
          </p:cNvSpPr>
          <p:nvPr>
            <p:ph type="body" sz="half" idx="2"/>
          </p:nvPr>
        </p:nvSpPr>
        <p:spPr>
          <a:xfrm>
            <a:off x="1141232" y="5443402"/>
            <a:ext cx="7162800" cy="648232"/>
          </a:xfrm>
          <a:noFill/>
        </p:spPr>
        <p:txBody>
          <a:bodyPr tIns="0"/>
          <a:lstStyle>
            <a:lvl1pPr marL="0" marR="13716" indent="0" algn="r">
              <a:buNone/>
              <a:defRPr sz="1050"/>
            </a:lvl1pPr>
            <a:lvl2pPr>
              <a:defRPr sz="900"/>
            </a:lvl2pPr>
            <a:lvl3pPr>
              <a:defRPr sz="750"/>
            </a:lvl3pPr>
            <a:lvl4pPr>
              <a:defRPr sz="675"/>
            </a:lvl4pPr>
            <a:lvl5pPr>
              <a:defRPr sz="675"/>
            </a:lvl5pPr>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2400"/>
            </a:lvl1pPr>
          </a:lstStyle>
          <a:p>
            <a:pPr lvl="0"/>
            <a:r>
              <a:rPr lang="en-US" noProof="0" dirty="0" smtClean="0"/>
              <a:t>Click icon to add picture</a:t>
            </a:r>
            <a:endParaRPr lang="en-US" noProof="0" dirty="0"/>
          </a:p>
        </p:txBody>
      </p:sp>
      <p:sp>
        <p:nvSpPr>
          <p:cNvPr id="2" name="Title 1"/>
          <p:cNvSpPr>
            <a:spLocks noGrp="1"/>
          </p:cNvSpPr>
          <p:nvPr>
            <p:ph type="title"/>
          </p:nvPr>
        </p:nvSpPr>
        <p:spPr>
          <a:xfrm>
            <a:off x="228601" y="4865122"/>
            <a:ext cx="8075432" cy="562672"/>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lstStyle>
          <a:p>
            <a:r>
              <a:rPr lang="en-US" smtClean="0"/>
              <a:t>Click to edit Master title style</a:t>
            </a:r>
            <a:endParaRPr lang="en-US"/>
          </a:p>
        </p:txBody>
      </p:sp>
      <p:sp>
        <p:nvSpPr>
          <p:cNvPr id="11" name="Footer Placeholder 5"/>
          <p:cNvSpPr>
            <a:spLocks noGrp="1"/>
          </p:cNvSpPr>
          <p:nvPr>
            <p:ph type="ftr" sz="quarter" idx="10"/>
          </p:nvPr>
        </p:nvSpPr>
        <p:spPr>
          <a:xfrm>
            <a:off x="4379914" y="6408740"/>
            <a:ext cx="3163887" cy="365125"/>
          </a:xfrm>
        </p:spPr>
        <p:txBody>
          <a:bodyPr/>
          <a:lstStyle>
            <a:lvl1pPr>
              <a:defRPr smtClean="0">
                <a:solidFill>
                  <a:schemeClr val="tx1"/>
                </a:solidFill>
              </a:defRPr>
            </a:lvl1pPr>
          </a:lstStyle>
          <a:p>
            <a:pPr>
              <a:defRPr/>
            </a:pPr>
            <a:r>
              <a:rPr lang="en-US"/>
              <a:t>Copyright © 2013 Pearson Education, Inc. publishing as Prentice Hall</a:t>
            </a:r>
            <a:endParaRPr lang="en-US" dirty="0"/>
          </a:p>
        </p:txBody>
      </p:sp>
      <p:sp>
        <p:nvSpPr>
          <p:cNvPr id="12" name="Slide Number Placeholder 6"/>
          <p:cNvSpPr>
            <a:spLocks noGrp="1"/>
          </p:cNvSpPr>
          <p:nvPr>
            <p:ph type="sldNum" sz="quarter" idx="11"/>
          </p:nvPr>
        </p:nvSpPr>
        <p:spPr/>
        <p:txBody>
          <a:bodyPr/>
          <a:lstStyle>
            <a:lvl1pPr>
              <a:defRPr dirty="0" smtClean="0">
                <a:solidFill>
                  <a:schemeClr val="tx1"/>
                </a:solidFill>
              </a:defRPr>
            </a:lvl1pPr>
          </a:lstStyle>
          <a:p>
            <a:pPr>
              <a:defRPr/>
            </a:pPr>
            <a:r>
              <a:rPr lang="en-US"/>
              <a:t>1-</a:t>
            </a:r>
            <a:fld id="{84C2F511-940E-4B46-9B99-2A498AE235AF}" type="slidenum">
              <a:rPr lang="en-US"/>
              <a:pPr>
                <a:defRPr/>
              </a:pPr>
              <a:t>‹#›</a:t>
            </a:fld>
            <a:endParaRPr lang="en-US"/>
          </a:p>
        </p:txBody>
      </p:sp>
    </p:spTree>
    <p:extLst>
      <p:ext uri="{BB962C8B-B14F-4D97-AF65-F5344CB8AC3E}">
        <p14:creationId xmlns:p14="http://schemas.microsoft.com/office/powerpoint/2010/main" val="2417824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31"/>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en-US"/>
              <a:t>1-</a:t>
            </a:r>
            <a:fld id="{52275FD8-5798-41A0-BFDD-311B189D4318}" type="slidenum">
              <a:rPr lang="en-US"/>
              <a:pPr>
                <a:defRPr/>
              </a:pPr>
              <a:t>‹#›</a:t>
            </a:fld>
            <a:endParaRPr lang="en-US"/>
          </a:p>
        </p:txBody>
      </p:sp>
    </p:spTree>
    <p:extLst>
      <p:ext uri="{BB962C8B-B14F-4D97-AF65-F5344CB8AC3E}">
        <p14:creationId xmlns:p14="http://schemas.microsoft.com/office/powerpoint/2010/main" val="38415060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2"/>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Copyright © 2013 Pearson Education, Inc. publishing as Prentice Hall</a:t>
            </a:r>
            <a:endParaRPr lang="en-US" dirty="0"/>
          </a:p>
        </p:txBody>
      </p:sp>
      <p:sp>
        <p:nvSpPr>
          <p:cNvPr id="5" name="Slide Number Placeholder 5"/>
          <p:cNvSpPr>
            <a:spLocks noGrp="1"/>
          </p:cNvSpPr>
          <p:nvPr>
            <p:ph type="sldNum" sz="quarter" idx="11"/>
          </p:nvPr>
        </p:nvSpPr>
        <p:spPr/>
        <p:txBody>
          <a:bodyPr/>
          <a:lstStyle>
            <a:lvl1pPr>
              <a:defRPr/>
            </a:lvl1pPr>
          </a:lstStyle>
          <a:p>
            <a:pPr>
              <a:defRPr/>
            </a:pPr>
            <a:r>
              <a:rPr lang="en-US"/>
              <a:t>1-</a:t>
            </a:r>
            <a:fld id="{2231E771-6C5B-434F-88B6-613B1DA45B98}" type="slidenum">
              <a:rPr lang="en-US"/>
              <a:pPr>
                <a:defRPr/>
              </a:pPr>
              <a:t>‹#›</a:t>
            </a:fld>
            <a:endParaRPr lang="en-US"/>
          </a:p>
        </p:txBody>
      </p:sp>
    </p:spTree>
    <p:extLst>
      <p:ext uri="{BB962C8B-B14F-4D97-AF65-F5344CB8AC3E}">
        <p14:creationId xmlns:p14="http://schemas.microsoft.com/office/powerpoint/2010/main" val="404847922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dirty="0">
                <a:latin typeface="+mn-lt"/>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r>
              <a:rPr lang="en-US"/>
              <a:t>Copyright © 2013 Pearson Education, Inc. publishing as Prentice Hall</a:t>
            </a:r>
            <a:endParaRPr lang="en-US" dirty="0"/>
          </a:p>
        </p:txBody>
      </p:sp>
      <p:sp>
        <p:nvSpPr>
          <p:cNvPr id="5" name="Slide Number Placeholder 4"/>
          <p:cNvSpPr>
            <a:spLocks noGrp="1"/>
          </p:cNvSpPr>
          <p:nvPr>
            <p:ph type="sldNum" sz="quarter" idx="12"/>
          </p:nvPr>
        </p:nvSpPr>
        <p:spPr/>
        <p:txBody>
          <a:bodyPr/>
          <a:lstStyle>
            <a:lvl1pPr>
              <a:defRPr/>
            </a:lvl1pPr>
          </a:lstStyle>
          <a:p>
            <a:pPr>
              <a:defRPr/>
            </a:pPr>
            <a:r>
              <a:rPr lang="en-US"/>
              <a:t>4-</a:t>
            </a:r>
            <a:fld id="{63E59D68-0317-4508-A1FB-E67E5D0D770B}" type="slidenum">
              <a:rPr lang="en-US"/>
              <a:pPr>
                <a:defRPr/>
              </a:pPr>
              <a:t>‹#›</a:t>
            </a:fld>
            <a:endParaRPr lang="en-US"/>
          </a:p>
        </p:txBody>
      </p:sp>
    </p:spTree>
    <p:extLst>
      <p:ext uri="{BB962C8B-B14F-4D97-AF65-F5344CB8AC3E}">
        <p14:creationId xmlns:p14="http://schemas.microsoft.com/office/powerpoint/2010/main" val="15137374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502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536300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653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0794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0858E-D064-4E15-BF64-062C9BEA1453}" type="datetimeFigureOut">
              <a:rPr lang="en-US" smtClean="0"/>
              <a:t>12/27/2015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3646598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smtClean="0"/>
              <a:t>Click to 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392190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580602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026468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640314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813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05371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419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733709"/>
            <a:ext cx="6108101" cy="1373070"/>
          </a:xfrm>
        </p:spPr>
        <p:txBody>
          <a:bodyPr anchor="b">
            <a:noAutofit/>
          </a:bodyPr>
          <a:lstStyle>
            <a:lvl1pPr algn="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6941510" y="2750337"/>
            <a:ext cx="878916" cy="1356442"/>
          </a:xfrm>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3330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14667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7828359"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68" y="4087901"/>
            <a:ext cx="1202248" cy="144270"/>
          </a:xfrm>
          <a:prstGeom prst="rect">
            <a:avLst/>
          </a:prstGeom>
        </p:spPr>
      </p:pic>
      <p:sp>
        <p:nvSpPr>
          <p:cNvPr id="9" name="Rectangle 8"/>
          <p:cNvSpPr/>
          <p:nvPr/>
        </p:nvSpPr>
        <p:spPr>
          <a:xfrm>
            <a:off x="-2" y="2726267"/>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726267"/>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869895"/>
            <a:ext cx="7210395" cy="1090788"/>
          </a:xfrm>
        </p:spPr>
        <p:txBody>
          <a:bodyPr anchor="ctr">
            <a:normAutofit/>
          </a:bodyPr>
          <a:lstStyle>
            <a:lvl1pPr algn="r">
              <a:defRPr sz="2700"/>
            </a:lvl1pPr>
          </a:lstStyle>
          <a:p>
            <a:r>
              <a:rPr lang="en-US" smtClean="0"/>
              <a:t>Click to edit Master title style</a:t>
            </a:r>
            <a:endParaRPr lang="en-US" dirty="0"/>
          </a:p>
        </p:txBody>
      </p:sp>
      <p:sp>
        <p:nvSpPr>
          <p:cNvPr id="3" name="Text Placeholder 2"/>
          <p:cNvSpPr>
            <a:spLocks noGrp="1"/>
          </p:cNvSpPr>
          <p:nvPr>
            <p:ph type="body" idx="1"/>
          </p:nvPr>
        </p:nvSpPr>
        <p:spPr>
          <a:xfrm>
            <a:off x="510242" y="4232172"/>
            <a:ext cx="7210395"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8047092" y="2869896"/>
            <a:ext cx="865613" cy="1090789"/>
          </a:xfrm>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196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880858E-D064-4E15-BF64-062C9BEA1453}" type="datetimeFigureOut">
              <a:rPr lang="en-US" smtClean="0"/>
              <a:t>12/27/2015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3295621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0240" y="2336873"/>
            <a:ext cx="3523769"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195592" y="2336873"/>
            <a:ext cx="3525044"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8527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2" name="Rectangle 11"/>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753230"/>
            <a:ext cx="7210397"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9763" y="2336874"/>
            <a:ext cx="3354245"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0242" y="3030009"/>
            <a:ext cx="3523766"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365116" y="2336873"/>
            <a:ext cx="3355521"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195593" y="3030009"/>
            <a:ext cx="3525044"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67790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8" name="Rectangle 7"/>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0896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6" name="Rectangle 5"/>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800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753227"/>
            <a:ext cx="7210394" cy="1080940"/>
          </a:xfrm>
        </p:spPr>
        <p:txBody>
          <a:bodyPr anchor="ct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4206252"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0241" y="2336873"/>
            <a:ext cx="284255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67538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753228"/>
            <a:ext cx="7210393" cy="1080938"/>
          </a:xfrm>
        </p:spPr>
        <p:txBody>
          <a:bodyPr anchor="ctr">
            <a:normAutofit/>
          </a:bodyPr>
          <a:lstStyle>
            <a:lvl1pP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651250" y="2336874"/>
            <a:ext cx="4069387" cy="3599312"/>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0242" y="2336874"/>
            <a:ext cx="2907192" cy="3599315"/>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8314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4711617"/>
            <a:ext cx="7210394" cy="453051"/>
          </a:xfrm>
        </p:spPr>
        <p:txBody>
          <a:bodyPr anchor="b">
            <a:normAutofit/>
          </a:bodyPr>
          <a:lstStyle>
            <a:lvl1pPr>
              <a:defRPr sz="1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0242" y="609598"/>
            <a:ext cx="7210394"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10239" y="5169584"/>
            <a:ext cx="7210397"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047092" y="4711310"/>
            <a:ext cx="865613" cy="1090789"/>
          </a:xfrm>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3398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609597"/>
            <a:ext cx="7210394" cy="3592750"/>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0242" y="4711616"/>
            <a:ext cx="7210394"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047092" y="4711616"/>
            <a:ext cx="865613" cy="1090789"/>
          </a:xfrm>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98260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4" name="Rectangle 13"/>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609599"/>
            <a:ext cx="6539158" cy="3036061"/>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051717" y="3653379"/>
            <a:ext cx="611743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510242" y="4711616"/>
            <a:ext cx="7210394"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047092" y="4709926"/>
            <a:ext cx="865613" cy="1090789"/>
          </a:xfrm>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
        <p:nvSpPr>
          <p:cNvPr id="16" name="TextBox 15"/>
          <p:cNvSpPr txBox="1"/>
          <p:nvPr/>
        </p:nvSpPr>
        <p:spPr>
          <a:xfrm>
            <a:off x="437679" y="74811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5400" dirty="0">
                <a:solidFill>
                  <a:prstClr val="white"/>
                </a:solidFill>
                <a:effectLst/>
              </a:rPr>
              <a:t>“</a:t>
            </a:r>
          </a:p>
        </p:txBody>
      </p:sp>
      <p:sp>
        <p:nvSpPr>
          <p:cNvPr id="17" name="TextBox 16"/>
          <p:cNvSpPr txBox="1"/>
          <p:nvPr/>
        </p:nvSpPr>
        <p:spPr>
          <a:xfrm>
            <a:off x="7247107" y="30335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5400" dirty="0">
                <a:solidFill>
                  <a:prstClr val="white"/>
                </a:solidFill>
                <a:effectLst/>
              </a:rPr>
              <a:t>”</a:t>
            </a:r>
          </a:p>
        </p:txBody>
      </p:sp>
    </p:spTree>
    <p:extLst>
      <p:ext uri="{BB962C8B-B14F-4D97-AF65-F5344CB8AC3E}">
        <p14:creationId xmlns:p14="http://schemas.microsoft.com/office/powerpoint/2010/main" val="1347740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1" name="Rectangle 10"/>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4711616"/>
            <a:ext cx="7210397" cy="588535"/>
          </a:xfrm>
        </p:spPr>
        <p:txBody>
          <a:bodyPr anchor="b"/>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0240" y="5300150"/>
            <a:ext cx="7210397"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047092" y="4709926"/>
            <a:ext cx="865613" cy="1090789"/>
          </a:xfrm>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227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80858E-D064-4E15-BF64-062C9BEA1453}" type="datetimeFigureOut">
              <a:rPr lang="en-US" smtClean="0"/>
              <a:t>12/27/2015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1894900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6" name="Rectangle 15"/>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753228"/>
            <a:ext cx="721872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495709" y="2336873"/>
            <a:ext cx="2302526"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510241" y="3022674"/>
            <a:ext cx="2287277"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2967019" y="2336873"/>
            <a:ext cx="229743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2959103" y="3022674"/>
            <a:ext cx="229743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418117" y="2336873"/>
            <a:ext cx="230251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418117" y="3022674"/>
            <a:ext cx="2302519"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12353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753228"/>
            <a:ext cx="7210395"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10239" y="4297503"/>
            <a:ext cx="228727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510239" y="2336873"/>
            <a:ext cx="22872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510239" y="4873765"/>
            <a:ext cx="2287279"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2959103" y="4297503"/>
            <a:ext cx="229743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2959103" y="2336873"/>
            <a:ext cx="229743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2958088" y="4873764"/>
            <a:ext cx="230047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423009" y="4297503"/>
            <a:ext cx="229762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423008" y="2336873"/>
            <a:ext cx="229762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422915" y="4873762"/>
            <a:ext cx="2300672"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5327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9" name="Rectangle 8"/>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02867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448782" y="2040420"/>
            <a:ext cx="5106988"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200777" y="5543428"/>
            <a:ext cx="1602997"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609597"/>
            <a:ext cx="80535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652503"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105344" y="5936188"/>
            <a:ext cx="2057400" cy="365125"/>
          </a:xfrm>
        </p:spPr>
        <p:txBody>
          <a:body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5" name="Footer Placeholder 4"/>
          <p:cNvSpPr>
            <a:spLocks noGrp="1"/>
          </p:cNvSpPr>
          <p:nvPr>
            <p:ph type="ftr" sz="quarter" idx="11"/>
          </p:nvPr>
        </p:nvSpPr>
        <p:spPr>
          <a:xfrm>
            <a:off x="510241" y="5936189"/>
            <a:ext cx="4595104"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573163" y="5398634"/>
            <a:ext cx="865613" cy="1090789"/>
          </a:xfrm>
        </p:spPr>
        <p:txBody>
          <a:bodyPr anchor="t"/>
          <a:lstStyle>
            <a:lvl1pPr algn="ctr">
              <a:defRPr/>
            </a:lvl1p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91144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880858E-D064-4E15-BF64-062C9BEA1453}" type="datetimeFigureOut">
              <a:rPr lang="en-US" smtClean="0"/>
              <a:t>12/27/2015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409115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0858E-D064-4E15-BF64-062C9BEA1453}" type="datetimeFigureOut">
              <a:rPr lang="en-US" smtClean="0"/>
              <a:t>12/27/2015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38703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0858E-D064-4E15-BF64-062C9BEA1453}" type="datetimeFigureOut">
              <a:rPr lang="en-US" smtClean="0"/>
              <a:t>12/27/2015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429459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0858E-D064-4E15-BF64-062C9BEA1453}" type="datetimeFigureOut">
              <a:rPr lang="en-US" smtClean="0"/>
              <a:t>12/27/2015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7A56D-5530-4DCA-B19C-AC5BA9F30B64}" type="slidenum">
              <a:rPr lang="en-US" smtClean="0"/>
              <a:t>‹#›</a:t>
            </a:fld>
            <a:endParaRPr lang="en-US"/>
          </a:p>
        </p:txBody>
      </p:sp>
    </p:spTree>
    <p:extLst>
      <p:ext uri="{BB962C8B-B14F-4D97-AF65-F5344CB8AC3E}">
        <p14:creationId xmlns:p14="http://schemas.microsoft.com/office/powerpoint/2010/main" val="108540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0858E-D064-4E15-BF64-062C9BEA1453}" type="datetimeFigureOut">
              <a:rPr lang="en-US" smtClean="0"/>
              <a:t>12/27/2015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7A56D-5530-4DCA-B19C-AC5BA9F30B64}" type="slidenum">
              <a:rPr lang="en-US" smtClean="0"/>
              <a:t>‹#›</a:t>
            </a:fld>
            <a:endParaRPr lang="en-US"/>
          </a:p>
        </p:txBody>
      </p:sp>
    </p:spTree>
    <p:extLst>
      <p:ext uri="{BB962C8B-B14F-4D97-AF65-F5344CB8AC3E}">
        <p14:creationId xmlns:p14="http://schemas.microsoft.com/office/powerpoint/2010/main" val="358805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4"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a typeface="+mn-ea"/>
              <a:cs typeface="+mn-cs"/>
            </a:endParaRPr>
          </a:p>
        </p:txBody>
      </p:sp>
      <p:sp>
        <p:nvSpPr>
          <p:cNvPr id="12" name="Freeform 11"/>
          <p:cNvSpPr>
            <a:spLocks/>
          </p:cNvSpPr>
          <p:nvPr/>
        </p:nvSpPr>
        <p:spPr bwMode="auto">
          <a:xfrm>
            <a:off x="485776"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350" dirty="0">
              <a:latin typeface="+mn-lt"/>
              <a:ea typeface="+mn-ea"/>
              <a:cs typeface="+mn-cs"/>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cxnSp>
        <p:nvCxnSpPr>
          <p:cNvPr id="15" name="Straight Connector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332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21"/>
          <p:cNvSpPr>
            <a:spLocks noGrp="1"/>
          </p:cNvSpPr>
          <p:nvPr>
            <p:ph type="ftr" sz="quarter" idx="3"/>
          </p:nvPr>
        </p:nvSpPr>
        <p:spPr>
          <a:xfrm>
            <a:off x="4379914" y="6408740"/>
            <a:ext cx="3087687" cy="365125"/>
          </a:xfrm>
          <a:prstGeom prst="rect">
            <a:avLst/>
          </a:prstGeom>
        </p:spPr>
        <p:txBody>
          <a:bodyPr vert="horz" anchor="b"/>
          <a:lstStyle>
            <a:lvl1pPr algn="ctr" eaLnBrk="1" fontAlgn="auto" latinLnBrk="0" hangingPunct="1">
              <a:spcBef>
                <a:spcPts val="0"/>
              </a:spcBef>
              <a:spcAft>
                <a:spcPts val="0"/>
              </a:spcAft>
              <a:defRPr kumimoji="0" sz="750" smtClean="0">
                <a:solidFill>
                  <a:schemeClr val="tx1"/>
                </a:solidFill>
                <a:latin typeface="+mn-lt"/>
                <a:ea typeface="+mn-ea"/>
                <a:cs typeface="+mn-cs"/>
              </a:defRPr>
            </a:lvl1pPr>
          </a:lstStyle>
          <a:p>
            <a:pPr>
              <a:defRPr/>
            </a:pPr>
            <a:r>
              <a:rPr lang="en-US"/>
              <a:t>Copyright © 2013 Pearson Education, Inc. publishing as Prentice Hall</a:t>
            </a:r>
            <a:endParaRPr lang="en-US" dirty="0"/>
          </a:p>
        </p:txBody>
      </p:sp>
      <p:sp>
        <p:nvSpPr>
          <p:cNvPr id="18" name="Slide Number Placeholder 17"/>
          <p:cNvSpPr>
            <a:spLocks noGrp="1"/>
          </p:cNvSpPr>
          <p:nvPr>
            <p:ph type="sldNum" sz="quarter" idx="4"/>
          </p:nvPr>
        </p:nvSpPr>
        <p:spPr>
          <a:xfrm>
            <a:off x="8382001" y="6408740"/>
            <a:ext cx="631825" cy="365125"/>
          </a:xfrm>
          <a:prstGeom prst="rect">
            <a:avLst/>
          </a:prstGeom>
        </p:spPr>
        <p:txBody>
          <a:bodyPr vert="horz" anchor="b"/>
          <a:lstStyle>
            <a:lvl1pPr algn="r" eaLnBrk="1" fontAlgn="auto" latinLnBrk="0" hangingPunct="1">
              <a:spcBef>
                <a:spcPts val="0"/>
              </a:spcBef>
              <a:spcAft>
                <a:spcPts val="0"/>
              </a:spcAft>
              <a:defRPr kumimoji="0" sz="750" b="0" dirty="0" smtClean="0">
                <a:solidFill>
                  <a:schemeClr val="tx1"/>
                </a:solidFill>
                <a:latin typeface="+mn-lt"/>
                <a:ea typeface="+mn-ea"/>
                <a:cs typeface="+mn-cs"/>
              </a:defRPr>
            </a:lvl1pPr>
          </a:lstStyle>
          <a:p>
            <a:pPr>
              <a:defRPr/>
            </a:pPr>
            <a:r>
              <a:rPr lang="en-US"/>
              <a:t>4-</a:t>
            </a:r>
            <a:fld id="{C2BF13DD-BE74-4D59-88F6-D13A816833CC}" type="slidenum">
              <a:rPr lang="en-US"/>
              <a:pPr>
                <a:defRPr/>
              </a:pPr>
              <a:t>‹#›</a:t>
            </a:fld>
            <a:endParaRPr lang="en-US"/>
          </a:p>
        </p:txBody>
      </p:sp>
    </p:spTree>
    <p:extLst>
      <p:ext uri="{BB962C8B-B14F-4D97-AF65-F5344CB8AC3E}">
        <p14:creationId xmlns:p14="http://schemas.microsoft.com/office/powerpoint/2010/main" val="22095217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dt="0"/>
  <p:txStyles>
    <p:titleStyle>
      <a:lvl1pPr algn="l" rtl="0" fontAlgn="base">
        <a:spcBef>
          <a:spcPct val="0"/>
        </a:spcBef>
        <a:spcAft>
          <a:spcPct val="0"/>
        </a:spcAft>
        <a:defRPr sz="3075" b="1" kern="1200">
          <a:solidFill>
            <a:schemeClr val="tx2"/>
          </a:solidFill>
          <a:effectLst>
            <a:outerShdw blurRad="31750" dist="25400" dir="5400000" algn="tl" rotWithShape="0">
              <a:srgbClr val="000000">
                <a:alpha val="25000"/>
              </a:srgbClr>
            </a:outerShdw>
          </a:effectLst>
          <a:latin typeface="+mj-lt"/>
          <a:ea typeface="ＭＳ Ｐゴシック" pitchFamily="-72" charset="-128"/>
          <a:cs typeface="ＭＳ Ｐゴシック" pitchFamily="-72" charset="-128"/>
        </a:defRPr>
      </a:lvl1pPr>
      <a:lvl2pPr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2pPr>
      <a:lvl3pPr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3pPr>
      <a:lvl4pPr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4pPr>
      <a:lvl5pPr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5pPr>
      <a:lvl6pPr marL="342900"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6pPr>
      <a:lvl7pPr marL="685800"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7pPr>
      <a:lvl8pPr marL="1028700"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8pPr>
      <a:lvl9pPr marL="1371600" algn="l" rtl="0" fontAlgn="base">
        <a:spcBef>
          <a:spcPct val="0"/>
        </a:spcBef>
        <a:spcAft>
          <a:spcPct val="0"/>
        </a:spcAft>
        <a:defRPr sz="3075" b="1">
          <a:solidFill>
            <a:schemeClr val="tx2"/>
          </a:solidFill>
          <a:latin typeface="Arial" pitchFamily="-72" charset="0"/>
          <a:ea typeface="ＭＳ Ｐゴシック" pitchFamily="-72" charset="-128"/>
          <a:cs typeface="ＭＳ Ｐゴシック" pitchFamily="-72" charset="-128"/>
        </a:defRPr>
      </a:lvl9pPr>
    </p:titleStyle>
    <p:bodyStyle>
      <a:lvl1pPr marL="273844" indent="-191691" algn="l" rtl="0" fontAlgn="base">
        <a:spcBef>
          <a:spcPts val="300"/>
        </a:spcBef>
        <a:spcAft>
          <a:spcPct val="0"/>
        </a:spcAft>
        <a:buClr>
          <a:schemeClr val="accent1"/>
        </a:buClr>
        <a:buSzPct val="68000"/>
        <a:buFont typeface="Wingdings 3" pitchFamily="-72" charset="2"/>
        <a:buChar char=""/>
        <a:defRPr sz="2025" kern="1200">
          <a:solidFill>
            <a:schemeClr val="tx1"/>
          </a:solidFill>
          <a:latin typeface="+mn-lt"/>
          <a:ea typeface="ＭＳ Ｐゴシック" pitchFamily="-72" charset="-128"/>
          <a:cs typeface="ＭＳ Ｐゴシック" pitchFamily="-72" charset="-128"/>
        </a:defRPr>
      </a:lvl1pPr>
      <a:lvl2pPr marL="465535" indent="-171450" algn="l" rtl="0" fontAlgn="base">
        <a:spcBef>
          <a:spcPts val="244"/>
        </a:spcBef>
        <a:spcAft>
          <a:spcPct val="0"/>
        </a:spcAft>
        <a:buClr>
          <a:schemeClr val="accent1"/>
        </a:buClr>
        <a:buFont typeface="Verdana" pitchFamily="-72" charset="0"/>
        <a:buChar char="◦"/>
        <a:defRPr sz="1725" kern="1200">
          <a:solidFill>
            <a:schemeClr val="tx1"/>
          </a:solidFill>
          <a:latin typeface="+mn-lt"/>
          <a:ea typeface="ＭＳ Ｐゴシック" pitchFamily="-72" charset="-128"/>
          <a:cs typeface="+mn-cs"/>
        </a:defRPr>
      </a:lvl2pPr>
      <a:lvl3pPr marL="644129" indent="-171450" algn="l" rtl="0" fontAlgn="base">
        <a:spcBef>
          <a:spcPts val="263"/>
        </a:spcBef>
        <a:spcAft>
          <a:spcPct val="0"/>
        </a:spcAft>
        <a:buClr>
          <a:schemeClr val="accent2"/>
        </a:buClr>
        <a:buSzPct val="100000"/>
        <a:buFont typeface="Wingdings 2" pitchFamily="-72" charset="2"/>
        <a:buChar char=""/>
        <a:defRPr sz="1575" kern="1200">
          <a:solidFill>
            <a:schemeClr val="tx1"/>
          </a:solidFill>
          <a:latin typeface="+mn-lt"/>
          <a:ea typeface="ＭＳ Ｐゴシック" pitchFamily="-72" charset="-128"/>
          <a:cs typeface="+mn-cs"/>
        </a:defRPr>
      </a:lvl3pPr>
      <a:lvl4pPr marL="857250" indent="-171450" algn="l" rtl="0" fontAlgn="base">
        <a:spcBef>
          <a:spcPts val="263"/>
        </a:spcBef>
        <a:spcAft>
          <a:spcPct val="0"/>
        </a:spcAft>
        <a:buClr>
          <a:schemeClr val="accent2"/>
        </a:buClr>
        <a:buFont typeface="Wingdings 2" pitchFamily="-72" charset="2"/>
        <a:buChar char=""/>
        <a:defRPr sz="1425" kern="1200">
          <a:solidFill>
            <a:schemeClr val="tx1"/>
          </a:solidFill>
          <a:latin typeface="+mn-lt"/>
          <a:ea typeface="ＭＳ Ｐゴシック" pitchFamily="-72" charset="-128"/>
          <a:cs typeface="+mn-cs"/>
        </a:defRPr>
      </a:lvl4pPr>
      <a:lvl5pPr marL="1028700" indent="-171450" algn="l" rtl="0" fontAlgn="base">
        <a:spcBef>
          <a:spcPts val="263"/>
        </a:spcBef>
        <a:spcAft>
          <a:spcPct val="0"/>
        </a:spcAft>
        <a:buClr>
          <a:schemeClr val="accent2"/>
        </a:buClr>
        <a:buFont typeface="Wingdings 2" pitchFamily="-72" charset="2"/>
        <a:buChar char=""/>
        <a:defRPr kern="1200">
          <a:solidFill>
            <a:schemeClr val="tx1"/>
          </a:solidFill>
          <a:latin typeface="+mn-lt"/>
          <a:ea typeface="ＭＳ Ｐゴシック" pitchFamily="-72" charset="-128"/>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0AE0717A-B30B-472C-8450-CE3A2DB07BF0}" type="datetimeFigureOut">
              <a:rPr lang="en-US" smtClean="0">
                <a:solidFill>
                  <a:prstClr val="black">
                    <a:lumMod val="95000"/>
                    <a:lumOff val="5000"/>
                  </a:prstClr>
                </a:solidFill>
              </a:rPr>
              <a:pPr/>
              <a:t>12/27/2015</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3C0F7C63-461B-4438-88F0-1723567D05A4}"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3758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10241" y="753228"/>
            <a:ext cx="7210396"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0241" y="2336873"/>
            <a:ext cx="7210396"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663236" y="5936188"/>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0AE0717A-B30B-472C-8450-CE3A2DB07BF0}" type="datetimeFigureOut">
              <a:rPr lang="en-US" smtClean="0">
                <a:solidFill>
                  <a:prstClr val="white">
                    <a:tint val="75000"/>
                  </a:prstClr>
                </a:solidFill>
              </a:rPr>
              <a:pPr/>
              <a:t>12/27/2015</a:t>
            </a:fld>
            <a:endParaRPr lang="en-US">
              <a:solidFill>
                <a:prstClr val="white">
                  <a:tint val="75000"/>
                </a:prstClr>
              </a:solidFill>
            </a:endParaRPr>
          </a:p>
        </p:txBody>
      </p:sp>
      <p:sp>
        <p:nvSpPr>
          <p:cNvPr id="5" name="Footer Placeholder 4"/>
          <p:cNvSpPr>
            <a:spLocks noGrp="1"/>
          </p:cNvSpPr>
          <p:nvPr>
            <p:ph type="ftr" sz="quarter" idx="3"/>
          </p:nvPr>
        </p:nvSpPr>
        <p:spPr>
          <a:xfrm>
            <a:off x="510241" y="5936189"/>
            <a:ext cx="5152995" cy="365125"/>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047092" y="753228"/>
            <a:ext cx="865613" cy="1090789"/>
          </a:xfrm>
          <a:prstGeom prst="rect">
            <a:avLst/>
          </a:prstGeom>
        </p:spPr>
        <p:txBody>
          <a:bodyPr vert="horz" lIns="91440" tIns="45720" rIns="91440" bIns="45720" rtlCol="0" anchor="ctr"/>
          <a:lstStyle>
            <a:lvl1pPr algn="l">
              <a:defRPr sz="2700">
                <a:solidFill>
                  <a:schemeClr val="tx1">
                    <a:tint val="75000"/>
                  </a:schemeClr>
                </a:solidFill>
              </a:defRPr>
            </a:lvl1pPr>
          </a:lstStyle>
          <a:p>
            <a:fld id="{3C0F7C63-461B-4438-88F0-1723567D05A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5984771"/>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hbr.org/search?term=alexandra+samue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thinkoutsidetheslide.com/free-resources/latest-annoying-powerpoint-survey-resul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www.presentationadvisors.com/best-powerpoint-presentation-posts" TargetMode="External"/><Relationship Id="rId3" Type="http://schemas.openxmlformats.org/officeDocument/2006/relationships/hyperlink" Target="http://www.presentyourstory.com/" TargetMode="External"/><Relationship Id="rId7" Type="http://schemas.openxmlformats.org/officeDocument/2006/relationships/hyperlink" Target="http://www.ellenfinkelstein.com/"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hyperlink" Target="http://www.indezine.com/" TargetMode="External"/><Relationship Id="rId5" Type="http://schemas.openxmlformats.org/officeDocument/2006/relationships/hyperlink" Target="file:///C:\Users\Wilma%20Andrews\Documents\My%20Dropbox\Conferences\SEDSI%202016\blog.ricbret.com" TargetMode="External"/><Relationship Id="rId10" Type="http://schemas.openxmlformats.org/officeDocument/2006/relationships/hyperlink" Target="http://www.24hrco.com/GCS.pdf" TargetMode="External"/><Relationship Id="rId4" Type="http://schemas.openxmlformats.org/officeDocument/2006/relationships/hyperlink" Target="http://www.thinkoutsidethebox.com/" TargetMode="External"/><Relationship Id="rId9" Type="http://schemas.openxmlformats.org/officeDocument/2006/relationships/hyperlink" Target="http://www.nutsandboltsspeedtraining.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0"/>
            <a:ext cx="9972103" cy="7010400"/>
          </a:xfrm>
        </p:spPr>
      </p:pic>
      <p:sp>
        <p:nvSpPr>
          <p:cNvPr id="5" name="Rectangle 4"/>
          <p:cNvSpPr/>
          <p:nvPr/>
        </p:nvSpPr>
        <p:spPr>
          <a:xfrm>
            <a:off x="-381001" y="0"/>
            <a:ext cx="9972103" cy="7010400"/>
          </a:xfrm>
          <a:prstGeom prst="rect">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74725"/>
            <a:r>
              <a:rPr lang="en-US" sz="6000" dirty="0">
                <a:solidFill>
                  <a:schemeClr val="tx1"/>
                </a:solidFill>
              </a:rPr>
              <a:t>Trends in Presentations  </a:t>
            </a:r>
            <a:endParaRPr lang="en-US" sz="6000" dirty="0" smtClean="0">
              <a:solidFill>
                <a:schemeClr val="tx1"/>
              </a:solidFill>
            </a:endParaRPr>
          </a:p>
          <a:p>
            <a:pPr marL="914400"/>
            <a:r>
              <a:rPr lang="en-US" sz="6000" dirty="0" smtClean="0">
                <a:solidFill>
                  <a:schemeClr val="tx1"/>
                </a:solidFill>
              </a:rPr>
              <a:t>Communicating </a:t>
            </a:r>
            <a:r>
              <a:rPr lang="en-US" sz="6000" dirty="0">
                <a:solidFill>
                  <a:schemeClr val="tx1"/>
                </a:solidFill>
              </a:rPr>
              <a:t>Results</a:t>
            </a:r>
          </a:p>
        </p:txBody>
      </p:sp>
    </p:spTree>
    <p:extLst>
      <p:ext uri="{BB962C8B-B14F-4D97-AF65-F5344CB8AC3E}">
        <p14:creationId xmlns:p14="http://schemas.microsoft.com/office/powerpoint/2010/main" val="2176800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0"/>
            <a:ext cx="9662338" cy="6858000"/>
          </a:xfrm>
          <a:prstGeom prst="rect">
            <a:avLst/>
          </a:prstGeom>
        </p:spPr>
      </p:pic>
    </p:spTree>
    <p:extLst>
      <p:ext uri="{BB962C8B-B14F-4D97-AF65-F5344CB8AC3E}">
        <p14:creationId xmlns:p14="http://schemas.microsoft.com/office/powerpoint/2010/main" val="1361670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944" y="1690689"/>
            <a:ext cx="8799056" cy="4840740"/>
          </a:xfrm>
          <a:prstGeom prst="rect">
            <a:avLst/>
          </a:prstGeom>
        </p:spPr>
      </p:pic>
      <p:sp>
        <p:nvSpPr>
          <p:cNvPr id="3" name="Title 2"/>
          <p:cNvSpPr>
            <a:spLocks noGrp="1"/>
          </p:cNvSpPr>
          <p:nvPr>
            <p:ph type="title"/>
          </p:nvPr>
        </p:nvSpPr>
        <p:spPr/>
        <p:txBody>
          <a:bodyPr/>
          <a:lstStyle/>
          <a:p>
            <a:r>
              <a:rPr lang="en-US" dirty="0" smtClean="0"/>
              <a:t>Major complaints</a:t>
            </a:r>
            <a:endParaRPr lang="en-US" dirty="0"/>
          </a:p>
        </p:txBody>
      </p:sp>
    </p:spTree>
    <p:extLst>
      <p:ext uri="{BB962C8B-B14F-4D97-AF65-F5344CB8AC3E}">
        <p14:creationId xmlns:p14="http://schemas.microsoft.com/office/powerpoint/2010/main" val="3125335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0" y="-228600"/>
            <a:ext cx="9372600" cy="7086600"/>
          </a:xfrm>
          <a:prstGeom prst="rect">
            <a:avLst/>
          </a:prstGeom>
        </p:spPr>
      </p:pic>
    </p:spTree>
    <p:extLst>
      <p:ext uri="{BB962C8B-B14F-4D97-AF65-F5344CB8AC3E}">
        <p14:creationId xmlns:p14="http://schemas.microsoft.com/office/powerpoint/2010/main" val="1396724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overwhelmed with numbers</a:t>
            </a:r>
            <a:endParaRPr lang="en-US" dirty="0"/>
          </a:p>
        </p:txBody>
      </p:sp>
      <p:pic>
        <p:nvPicPr>
          <p:cNvPr id="3" name="Picture 2"/>
          <p:cNvPicPr>
            <a:picLocks noChangeAspect="1"/>
          </p:cNvPicPr>
          <p:nvPr/>
        </p:nvPicPr>
        <p:blipFill>
          <a:blip r:embed="rId3"/>
          <a:stretch>
            <a:fillRect/>
          </a:stretch>
        </p:blipFill>
        <p:spPr>
          <a:xfrm>
            <a:off x="0" y="1690688"/>
            <a:ext cx="9311841" cy="5167311"/>
          </a:xfrm>
          <a:prstGeom prst="rect">
            <a:avLst/>
          </a:prstGeom>
        </p:spPr>
      </p:pic>
    </p:spTree>
    <p:extLst>
      <p:ext uri="{BB962C8B-B14F-4D97-AF65-F5344CB8AC3E}">
        <p14:creationId xmlns:p14="http://schemas.microsoft.com/office/powerpoint/2010/main" val="2074017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 y="-83789"/>
            <a:ext cx="9143999" cy="7101778"/>
          </a:xfrm>
          <a:prstGeom prst="rect">
            <a:avLst/>
          </a:prstGeom>
        </p:spPr>
      </p:pic>
      <p:sp>
        <p:nvSpPr>
          <p:cNvPr id="5" name="Rectangle 4"/>
          <p:cNvSpPr/>
          <p:nvPr/>
        </p:nvSpPr>
        <p:spPr>
          <a:xfrm>
            <a:off x="3092010" y="6545818"/>
            <a:ext cx="2959977" cy="369332"/>
          </a:xfrm>
          <a:prstGeom prst="rect">
            <a:avLst/>
          </a:prstGeom>
        </p:spPr>
        <p:txBody>
          <a:bodyPr wrap="none">
            <a:spAutoFit/>
          </a:bodyPr>
          <a:lstStyle/>
          <a:p>
            <a:r>
              <a:rPr lang="en-US" dirty="0">
                <a:solidFill>
                  <a:schemeClr val="bg1"/>
                </a:solidFill>
              </a:rPr>
              <a:t>http://presentyourstory.com</a:t>
            </a:r>
            <a:r>
              <a:rPr lang="en-US" dirty="0"/>
              <a:t>/</a:t>
            </a:r>
          </a:p>
        </p:txBody>
      </p:sp>
      <p:sp>
        <p:nvSpPr>
          <p:cNvPr id="3" name="Rectangle 2"/>
          <p:cNvSpPr/>
          <p:nvPr/>
        </p:nvSpPr>
        <p:spPr>
          <a:xfrm>
            <a:off x="571500" y="4743450"/>
            <a:ext cx="8020050" cy="1821418"/>
          </a:xfrm>
          <a:prstGeom prst="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6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4387" y="749508"/>
            <a:ext cx="7821723" cy="5186597"/>
          </a:xfrm>
          <a:prstGeom prst="rect">
            <a:avLst/>
          </a:prstGeom>
        </p:spPr>
      </p:pic>
      <p:sp>
        <p:nvSpPr>
          <p:cNvPr id="3" name="TextBox 2"/>
          <p:cNvSpPr txBox="1"/>
          <p:nvPr/>
        </p:nvSpPr>
        <p:spPr>
          <a:xfrm>
            <a:off x="1124262" y="5936105"/>
            <a:ext cx="7401848" cy="369332"/>
          </a:xfrm>
          <a:prstGeom prst="rect">
            <a:avLst/>
          </a:prstGeom>
          <a:noFill/>
        </p:spPr>
        <p:txBody>
          <a:bodyPr wrap="square" rtlCol="0">
            <a:spAutoFit/>
          </a:bodyPr>
          <a:lstStyle/>
          <a:p>
            <a:r>
              <a:rPr lang="en-US" b="1" dirty="0"/>
              <a:t>Speaking Up: Surviving Executive </a:t>
            </a:r>
            <a:r>
              <a:rPr lang="en-US" b="1" dirty="0" smtClean="0"/>
              <a:t>Presentations</a:t>
            </a:r>
            <a:r>
              <a:rPr lang="en-US" dirty="0"/>
              <a:t> By Frederick </a:t>
            </a:r>
            <a:r>
              <a:rPr lang="en-US" dirty="0" smtClean="0"/>
              <a:t>Gilbert p.105</a:t>
            </a:r>
            <a:endParaRPr lang="en-US" dirty="0"/>
          </a:p>
        </p:txBody>
      </p:sp>
    </p:spTree>
    <p:extLst>
      <p:ext uri="{BB962C8B-B14F-4D97-AF65-F5344CB8AC3E}">
        <p14:creationId xmlns:p14="http://schemas.microsoft.com/office/powerpoint/2010/main" val="1531517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1530" y="6106657"/>
            <a:ext cx="7383780" cy="646331"/>
          </a:xfrm>
          <a:prstGeom prst="rect">
            <a:avLst/>
          </a:prstGeom>
        </p:spPr>
        <p:txBody>
          <a:bodyPr wrap="square">
            <a:spAutoFit/>
          </a:bodyPr>
          <a:lstStyle/>
          <a:p>
            <a:r>
              <a:rPr lang="en-US" dirty="0">
                <a:hlinkClick r:id="rId3"/>
              </a:rPr>
              <a:t>Alexandra Samuel</a:t>
            </a:r>
            <a:endParaRPr lang="en-US" dirty="0" smtClean="0"/>
          </a:p>
          <a:p>
            <a:r>
              <a:rPr lang="en-US" dirty="0" smtClean="0"/>
              <a:t>https</a:t>
            </a:r>
            <a:r>
              <a:rPr lang="en-US" dirty="0"/>
              <a:t>://hbr.org/2015/10/how-to-give-a-data-heavy-presentation</a:t>
            </a:r>
          </a:p>
        </p:txBody>
      </p:sp>
      <p:sp>
        <p:nvSpPr>
          <p:cNvPr id="4" name="Rectangle 3"/>
          <p:cNvSpPr/>
          <p:nvPr/>
        </p:nvSpPr>
        <p:spPr>
          <a:xfrm>
            <a:off x="226695" y="214967"/>
            <a:ext cx="8553450" cy="4893647"/>
          </a:xfrm>
          <a:prstGeom prst="rect">
            <a:avLst/>
          </a:prstGeom>
        </p:spPr>
        <p:txBody>
          <a:bodyPr wrap="square">
            <a:spAutoFit/>
          </a:bodyPr>
          <a:lstStyle/>
          <a:p>
            <a:r>
              <a:rPr lang="en-US" sz="2400" dirty="0">
                <a:solidFill>
                  <a:srgbClr val="222222"/>
                </a:solidFill>
                <a:latin typeface="Guardian"/>
              </a:rPr>
              <a:t>Knowing how to </a:t>
            </a:r>
            <a:r>
              <a:rPr lang="en-US" sz="4400" b="1" dirty="0">
                <a:solidFill>
                  <a:srgbClr val="222222"/>
                </a:solidFill>
                <a:latin typeface="Guardian"/>
              </a:rPr>
              <a:t>develop and deliver a data-driven presentation </a:t>
            </a:r>
            <a:r>
              <a:rPr lang="en-US" sz="2400" dirty="0">
                <a:solidFill>
                  <a:srgbClr val="222222"/>
                </a:solidFill>
                <a:latin typeface="Guardian"/>
              </a:rPr>
              <a:t>is now a </a:t>
            </a:r>
            <a:r>
              <a:rPr lang="en-US" sz="4400" b="1" dirty="0">
                <a:solidFill>
                  <a:srgbClr val="222222"/>
                </a:solidFill>
                <a:latin typeface="Guardian"/>
              </a:rPr>
              <a:t>crucial skill </a:t>
            </a:r>
            <a:r>
              <a:rPr lang="en-US" sz="2400" dirty="0">
                <a:solidFill>
                  <a:srgbClr val="222222"/>
                </a:solidFill>
                <a:latin typeface="Guardian"/>
              </a:rPr>
              <a:t>for many professionals, since we often have to tell our colleagues a </a:t>
            </a:r>
            <a:r>
              <a:rPr lang="en-US" sz="4400" b="1" dirty="0">
                <a:solidFill>
                  <a:srgbClr val="222222"/>
                </a:solidFill>
                <a:latin typeface="Guardian"/>
              </a:rPr>
              <a:t>story</a:t>
            </a:r>
            <a:r>
              <a:rPr lang="en-US" sz="4000" b="1" dirty="0">
                <a:solidFill>
                  <a:srgbClr val="222222"/>
                </a:solidFill>
                <a:latin typeface="Guardian"/>
              </a:rPr>
              <a:t> </a:t>
            </a:r>
            <a:r>
              <a:rPr lang="en-US" sz="2400" dirty="0">
                <a:solidFill>
                  <a:srgbClr val="222222"/>
                </a:solidFill>
                <a:latin typeface="Guardian"/>
              </a:rPr>
              <a:t>about the success of a new initiative, the promise of a new business opportunity, or the imperative of a change in strategy — stories that are much </a:t>
            </a:r>
            <a:r>
              <a:rPr lang="en-US" sz="4400" b="1" dirty="0">
                <a:solidFill>
                  <a:srgbClr val="222222"/>
                </a:solidFill>
                <a:latin typeface="Guardian"/>
              </a:rPr>
              <a:t>more compelling when </a:t>
            </a:r>
            <a:r>
              <a:rPr lang="en-US" sz="2400" dirty="0">
                <a:solidFill>
                  <a:srgbClr val="222222"/>
                </a:solidFill>
                <a:latin typeface="Guardian"/>
              </a:rPr>
              <a:t>they’re</a:t>
            </a:r>
            <a:r>
              <a:rPr lang="en-US" sz="4000" b="1" dirty="0">
                <a:solidFill>
                  <a:srgbClr val="222222"/>
                </a:solidFill>
                <a:latin typeface="Guardian"/>
              </a:rPr>
              <a:t> </a:t>
            </a:r>
            <a:r>
              <a:rPr lang="en-US" sz="4400" b="1" dirty="0">
                <a:solidFill>
                  <a:srgbClr val="222222"/>
                </a:solidFill>
                <a:latin typeface="Guardian"/>
              </a:rPr>
              <a:t>backed by numbers</a:t>
            </a:r>
            <a:r>
              <a:rPr lang="en-US" sz="3200" b="1" dirty="0">
                <a:solidFill>
                  <a:srgbClr val="222222"/>
                </a:solidFill>
                <a:latin typeface="Guardian"/>
              </a:rPr>
              <a:t>.</a:t>
            </a:r>
            <a:endParaRPr lang="en-US" sz="3200" b="1" dirty="0"/>
          </a:p>
        </p:txBody>
      </p:sp>
    </p:spTree>
    <p:extLst>
      <p:ext uri="{BB962C8B-B14F-4D97-AF65-F5344CB8AC3E}">
        <p14:creationId xmlns:p14="http://schemas.microsoft.com/office/powerpoint/2010/main" val="1508877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45609"/>
            <a:ext cx="8324603" cy="1015663"/>
          </a:xfrm>
          <a:prstGeom prst="rect">
            <a:avLst/>
          </a:prstGeom>
          <a:gradFill flip="none" rotWithShape="1">
            <a:gsLst>
              <a:gs pos="0">
                <a:schemeClr val="accent1">
                  <a:lumMod val="5000"/>
                  <a:lumOff val="95000"/>
                </a:schemeClr>
              </a:gs>
              <a:gs pos="77000">
                <a:schemeClr val="accent1">
                  <a:lumMod val="45000"/>
                  <a:lumOff val="55000"/>
                  <a:alpha val="54000"/>
                </a:schemeClr>
              </a:gs>
              <a:gs pos="83000">
                <a:schemeClr val="accent1">
                  <a:lumMod val="45000"/>
                  <a:lumOff val="55000"/>
                </a:schemeClr>
              </a:gs>
              <a:gs pos="100000">
                <a:schemeClr val="accent1">
                  <a:lumMod val="30000"/>
                  <a:lumOff val="70000"/>
                </a:schemeClr>
              </a:gs>
            </a:gsLst>
            <a:lin ang="2700000" scaled="1"/>
            <a:tileRect/>
          </a:gradFill>
        </p:spPr>
        <p:txBody>
          <a:bodyPr wrap="square" rtlCol="0">
            <a:spAutoFit/>
          </a:bodyPr>
          <a:lstStyle/>
          <a:p>
            <a:r>
              <a:rPr lang="en-US" sz="6000" b="1" dirty="0" smtClean="0"/>
              <a:t>Neuroscience</a:t>
            </a:r>
            <a:endParaRPr lang="en-US" sz="6000" b="1"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89" y="1907986"/>
            <a:ext cx="8169964" cy="3492488"/>
          </a:xfrm>
          <a:prstGeom prst="rect">
            <a:avLst/>
          </a:prstGeom>
        </p:spPr>
      </p:pic>
    </p:spTree>
    <p:extLst>
      <p:ext uri="{BB962C8B-B14F-4D97-AF65-F5344CB8AC3E}">
        <p14:creationId xmlns:p14="http://schemas.microsoft.com/office/powerpoint/2010/main" val="3738495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000" r="36667"/>
          <a:stretch/>
        </p:blipFill>
        <p:spPr>
          <a:xfrm>
            <a:off x="6206678" y="2061882"/>
            <a:ext cx="2934274" cy="4420683"/>
          </a:xfrm>
          <a:prstGeom prst="rect">
            <a:avLst/>
          </a:prstGeom>
        </p:spPr>
      </p:pic>
      <p:pic>
        <p:nvPicPr>
          <p:cNvPr id="4" name="Picture 3"/>
          <p:cNvPicPr>
            <a:picLocks noChangeAspect="1"/>
          </p:cNvPicPr>
          <p:nvPr/>
        </p:nvPicPr>
        <p:blipFill>
          <a:blip r:embed="rId4"/>
          <a:stretch>
            <a:fillRect/>
          </a:stretch>
        </p:blipFill>
        <p:spPr>
          <a:xfrm>
            <a:off x="-26385" y="2061882"/>
            <a:ext cx="5969985" cy="4420683"/>
          </a:xfrm>
          <a:prstGeom prst="rect">
            <a:avLst/>
          </a:prstGeom>
        </p:spPr>
      </p:pic>
      <p:sp>
        <p:nvSpPr>
          <p:cNvPr id="3" name="Title 2"/>
          <p:cNvSpPr>
            <a:spLocks noGrp="1"/>
          </p:cNvSpPr>
          <p:nvPr>
            <p:ph type="title"/>
          </p:nvPr>
        </p:nvSpPr>
        <p:spPr/>
        <p:txBody>
          <a:bodyPr/>
          <a:lstStyle/>
          <a:p>
            <a:r>
              <a:rPr lang="en-US" sz="6000" dirty="0" smtClean="0"/>
              <a:t>Read and listen</a:t>
            </a:r>
            <a:endParaRPr lang="en-US" sz="6000" dirty="0"/>
          </a:p>
        </p:txBody>
      </p:sp>
      <p:sp>
        <p:nvSpPr>
          <p:cNvPr id="5" name="Rectangle 4"/>
          <p:cNvSpPr/>
          <p:nvPr/>
        </p:nvSpPr>
        <p:spPr>
          <a:xfrm>
            <a:off x="4927937" y="3352800"/>
            <a:ext cx="2031325" cy="1569660"/>
          </a:xfrm>
          <a:prstGeom prst="rect">
            <a:avLst/>
          </a:prstGeom>
          <a:noFill/>
        </p:spPr>
        <p:txBody>
          <a:bodyPr wrap="none" lIns="91440" tIns="45720" rIns="91440" bIns="45720">
            <a:spAutoFit/>
          </a:bodyPr>
          <a:lstStyle/>
          <a:p>
            <a:pPr algn="ctr"/>
            <a:r>
              <a:rPr lang="en-US" sz="9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NO</a:t>
            </a:r>
            <a:endPar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936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Look and listen</a:t>
            </a:r>
            <a:endParaRPr lang="en-US" sz="6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655" t="32075" r="15500" b="32075"/>
          <a:stretch/>
        </p:blipFill>
        <p:spPr>
          <a:xfrm>
            <a:off x="15571" y="2133599"/>
            <a:ext cx="5967667" cy="4195763"/>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000" r="36667"/>
          <a:stretch/>
        </p:blipFill>
        <p:spPr>
          <a:xfrm>
            <a:off x="6160347" y="2133599"/>
            <a:ext cx="2983653" cy="4195763"/>
          </a:xfrm>
          <a:prstGeom prst="rect">
            <a:avLst/>
          </a:prstGeom>
        </p:spPr>
      </p:pic>
    </p:spTree>
    <p:extLst>
      <p:ext uri="{BB962C8B-B14F-4D97-AF65-F5344CB8AC3E}">
        <p14:creationId xmlns:p14="http://schemas.microsoft.com/office/powerpoint/2010/main" val="1152335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932803"/>
          </a:xfrm>
        </p:spPr>
        <p:txBody>
          <a:bodyPr>
            <a:normAutofit fontScale="90000"/>
          </a:bodyPr>
          <a:lstStyle/>
          <a:p>
            <a:r>
              <a:rPr lang="en-US" sz="8000" dirty="0" smtClean="0"/>
              <a:t>Outstanding Communicators</a:t>
            </a:r>
            <a:endParaRPr lang="en-US" sz="8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981200"/>
            <a:ext cx="6023337" cy="4419600"/>
          </a:xfrm>
          <a:prstGeom prst="rect">
            <a:avLst/>
          </a:prstGeom>
        </p:spPr>
      </p:pic>
      <p:grpSp>
        <p:nvGrpSpPr>
          <p:cNvPr id="4" name="Group 3"/>
          <p:cNvGrpSpPr/>
          <p:nvPr/>
        </p:nvGrpSpPr>
        <p:grpSpPr>
          <a:xfrm>
            <a:off x="609600" y="2533970"/>
            <a:ext cx="4773995" cy="3866830"/>
            <a:chOff x="560005" y="457200"/>
            <a:chExt cx="8111994" cy="5924230"/>
          </a:xfrm>
        </p:grpSpPr>
        <p:pic>
          <p:nvPicPr>
            <p:cNvPr id="5" name="Picture 4"/>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560005" y="457200"/>
              <a:ext cx="8111994" cy="5924230"/>
            </a:xfrm>
            <a:prstGeom prst="rect">
              <a:avLst/>
            </a:prstGeom>
          </p:spPr>
        </p:pic>
        <p:sp>
          <p:nvSpPr>
            <p:cNvPr id="6" name="Rectangle 5"/>
            <p:cNvSpPr/>
            <p:nvPr/>
          </p:nvSpPr>
          <p:spPr>
            <a:xfrm>
              <a:off x="2895600" y="2133600"/>
              <a:ext cx="419100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p:cNvSpPr/>
            <p:nvPr/>
          </p:nvSpPr>
          <p:spPr>
            <a:xfrm>
              <a:off x="2705100" y="3886200"/>
              <a:ext cx="283845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p:cNvSpPr/>
            <p:nvPr/>
          </p:nvSpPr>
          <p:spPr>
            <a:xfrm>
              <a:off x="3848100" y="1676400"/>
              <a:ext cx="495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angle 8"/>
            <p:cNvSpPr/>
            <p:nvPr/>
          </p:nvSpPr>
          <p:spPr>
            <a:xfrm>
              <a:off x="5048250" y="1676400"/>
              <a:ext cx="495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0" name="Rectangle 9"/>
            <p:cNvSpPr/>
            <p:nvPr/>
          </p:nvSpPr>
          <p:spPr>
            <a:xfrm>
              <a:off x="5819775" y="1905000"/>
              <a:ext cx="495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p:cNvSpPr/>
            <p:nvPr/>
          </p:nvSpPr>
          <p:spPr>
            <a:xfrm>
              <a:off x="6460073" y="4343400"/>
              <a:ext cx="1228571"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11"/>
            <p:cNvSpPr/>
            <p:nvPr/>
          </p:nvSpPr>
          <p:spPr>
            <a:xfrm>
              <a:off x="1381125" y="3467100"/>
              <a:ext cx="2838450" cy="1866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Rectangle 12"/>
            <p:cNvSpPr/>
            <p:nvPr/>
          </p:nvSpPr>
          <p:spPr>
            <a:xfrm>
              <a:off x="4219575" y="5638800"/>
              <a:ext cx="352425"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Rectangle 13"/>
            <p:cNvSpPr/>
            <p:nvPr/>
          </p:nvSpPr>
          <p:spPr>
            <a:xfrm>
              <a:off x="2857500" y="4038600"/>
              <a:ext cx="283845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p:cNvSpPr/>
            <p:nvPr/>
          </p:nvSpPr>
          <p:spPr>
            <a:xfrm>
              <a:off x="6781800" y="5638800"/>
              <a:ext cx="6858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Rectangle 15"/>
            <p:cNvSpPr/>
            <p:nvPr/>
          </p:nvSpPr>
          <p:spPr>
            <a:xfrm>
              <a:off x="6858000" y="6086285"/>
              <a:ext cx="2286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Rectangle 16"/>
            <p:cNvSpPr/>
            <p:nvPr/>
          </p:nvSpPr>
          <p:spPr>
            <a:xfrm>
              <a:off x="2057400" y="3276600"/>
              <a:ext cx="8001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8563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ds and pictures"/>
          <p:cNvPicPr>
            <a:picLocks noChangeAspect="1" noChangeArrowheads="1"/>
          </p:cNvPicPr>
          <p:nvPr/>
        </p:nvPicPr>
        <p:blipFill>
          <a:blip r:embed="rId3" cstate="print"/>
          <a:srcRect/>
          <a:stretch>
            <a:fillRect/>
          </a:stretch>
        </p:blipFill>
        <p:spPr bwMode="auto">
          <a:xfrm>
            <a:off x="0" y="609600"/>
            <a:ext cx="9144000" cy="6248400"/>
          </a:xfrm>
          <a:prstGeom prst="rect">
            <a:avLst/>
          </a:prstGeom>
          <a:noFill/>
        </p:spPr>
      </p:pic>
    </p:spTree>
    <p:extLst>
      <p:ext uri="{BB962C8B-B14F-4D97-AF65-F5344CB8AC3E}">
        <p14:creationId xmlns:p14="http://schemas.microsoft.com/office/powerpoint/2010/main" val="431935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1771651"/>
            <a:ext cx="6172200" cy="3632597"/>
          </a:xfrm>
        </p:spPr>
        <p:txBody>
          <a:bodyPr>
            <a:normAutofit/>
          </a:bodyPr>
          <a:lstStyle/>
          <a:p>
            <a:pPr marL="274320" indent="-192024" fontAlgn="auto">
              <a:spcAft>
                <a:spcPts val="0"/>
              </a:spcAft>
              <a:buNone/>
              <a:defRPr/>
            </a:pPr>
            <a:r>
              <a:rPr lang="en-US" u="sng" dirty="0" smtClean="0">
                <a:ea typeface="+mn-ea"/>
                <a:cs typeface="+mn-cs"/>
              </a:rPr>
              <a:t>Example 4.3  Finding the Mode of A/P terms</a:t>
            </a:r>
            <a:endParaRPr lang="en-US" dirty="0">
              <a:ea typeface="+mn-ea"/>
              <a:cs typeface="+mn-cs"/>
            </a:endParaRPr>
          </a:p>
          <a:p>
            <a:pPr marL="274320" indent="-192024" fontAlgn="auto">
              <a:spcBef>
                <a:spcPts val="0"/>
              </a:spcBef>
              <a:spcAft>
                <a:spcPts val="0"/>
              </a:spcAft>
              <a:buNone/>
              <a:defRPr/>
            </a:pPr>
            <a:r>
              <a:rPr lang="en-US" dirty="0">
                <a:ea typeface="+mn-ea"/>
                <a:cs typeface="+mn-cs"/>
              </a:rPr>
              <a:t>(</a:t>
            </a:r>
            <a:r>
              <a:rPr lang="en-US" i="1" dirty="0">
                <a:ea typeface="+mn-ea"/>
                <a:cs typeface="+mn-cs"/>
              </a:rPr>
              <a:t>Purchase Orders </a:t>
            </a:r>
            <a:r>
              <a:rPr lang="en-US" dirty="0">
                <a:ea typeface="+mn-ea"/>
                <a:cs typeface="+mn-cs"/>
              </a:rPr>
              <a:t>data)</a:t>
            </a:r>
          </a:p>
          <a:p>
            <a:pPr marL="274320" indent="-192024" fontAlgn="auto">
              <a:spcAft>
                <a:spcPts val="0"/>
              </a:spcAft>
              <a:buFont typeface="Wingdings 3"/>
              <a:buChar char=""/>
              <a:defRPr/>
            </a:pPr>
            <a:r>
              <a:rPr lang="en-US" dirty="0" smtClean="0">
                <a:ea typeface="+mn-ea"/>
                <a:cs typeface="+mn-cs"/>
              </a:rPr>
              <a:t>Mode - observation that occurs most often or, for grouped data, the group with the greatest frequency.</a:t>
            </a:r>
          </a:p>
          <a:p>
            <a:pPr marL="274320" indent="-192024" fontAlgn="auto">
              <a:spcBef>
                <a:spcPts val="1350"/>
              </a:spcBef>
              <a:spcAft>
                <a:spcPts val="0"/>
              </a:spcAft>
              <a:buFont typeface="Wingdings 3"/>
              <a:buChar char=""/>
              <a:defRPr/>
            </a:pPr>
            <a:r>
              <a:rPr lang="en-US" dirty="0" smtClean="0">
                <a:ea typeface="+mn-ea"/>
                <a:cs typeface="+mn-cs"/>
              </a:rPr>
              <a:t>Mode of A/P terms: </a:t>
            </a:r>
          </a:p>
          <a:p>
            <a:pPr marL="82296" indent="0" fontAlgn="auto">
              <a:spcBef>
                <a:spcPts val="0"/>
              </a:spcBef>
              <a:spcAft>
                <a:spcPts val="0"/>
              </a:spcAft>
              <a:buNone/>
              <a:defRPr/>
            </a:pPr>
            <a:r>
              <a:rPr lang="en-US" dirty="0" smtClean="0">
                <a:ea typeface="+mn-ea"/>
                <a:cs typeface="+mn-cs"/>
              </a:rPr>
              <a:t>  = 30 months</a:t>
            </a:r>
          </a:p>
          <a:p>
            <a:pPr marL="82296" indent="0" fontAlgn="auto">
              <a:spcAft>
                <a:spcPts val="0"/>
              </a:spcAft>
              <a:buNone/>
              <a:defRPr/>
            </a:pPr>
            <a:r>
              <a:rPr lang="en-US" dirty="0" smtClean="0">
                <a:ea typeface="+mn-ea"/>
                <a:cs typeface="+mn-cs"/>
              </a:rPr>
              <a:t>  =MODE.SNGL(H4:H97)</a:t>
            </a:r>
          </a:p>
          <a:p>
            <a:pPr marL="274320" indent="-192024" fontAlgn="auto">
              <a:spcAft>
                <a:spcPts val="0"/>
              </a:spcAft>
              <a:buFont typeface="Wingdings 3"/>
              <a:buChar char=""/>
              <a:defRPr/>
            </a:pPr>
            <a:endParaRPr lang="en-US" dirty="0" smtClean="0">
              <a:ea typeface="+mn-ea"/>
              <a:cs typeface="+mn-cs"/>
            </a:endParaRPr>
          </a:p>
          <a:p>
            <a:pPr marL="274320" indent="-192024" fontAlgn="auto">
              <a:spcAft>
                <a:spcPts val="0"/>
              </a:spcAft>
              <a:buFont typeface="Wingdings 3"/>
              <a:buChar char=""/>
              <a:defRPr/>
            </a:pPr>
            <a:r>
              <a:rPr lang="en-US" dirty="0" smtClean="0">
                <a:ea typeface="+mn-ea"/>
                <a:cs typeface="+mn-cs"/>
              </a:rPr>
              <a:t>For </a:t>
            </a:r>
            <a:r>
              <a:rPr lang="en-US" dirty="0">
                <a:ea typeface="+mn-ea"/>
                <a:cs typeface="+mn-cs"/>
              </a:rPr>
              <a:t>multiple </a:t>
            </a:r>
            <a:r>
              <a:rPr lang="en-US" dirty="0" smtClean="0">
                <a:ea typeface="+mn-ea"/>
                <a:cs typeface="+mn-cs"/>
              </a:rPr>
              <a:t>modes:  </a:t>
            </a:r>
            <a:r>
              <a:rPr lang="en-US" dirty="0">
                <a:ea typeface="+mn-ea"/>
                <a:cs typeface="+mn-cs"/>
              </a:rPr>
              <a:t>=</a:t>
            </a:r>
            <a:r>
              <a:rPr lang="en-US" dirty="0" smtClean="0">
                <a:ea typeface="+mn-ea"/>
                <a:cs typeface="+mn-cs"/>
              </a:rPr>
              <a:t>MODE.MULT(</a:t>
            </a:r>
            <a:r>
              <a:rPr lang="en-US" i="1" dirty="0">
                <a:ea typeface="+mn-ea"/>
                <a:cs typeface="+mn-cs"/>
              </a:rPr>
              <a:t>data range</a:t>
            </a:r>
            <a:r>
              <a:rPr lang="en-US" dirty="0" smtClean="0">
                <a:ea typeface="+mn-ea"/>
                <a:cs typeface="+mn-cs"/>
              </a:rPr>
              <a:t>)</a:t>
            </a:r>
          </a:p>
          <a:p>
            <a:pPr marL="274320" indent="-192024" fontAlgn="auto">
              <a:spcAft>
                <a:spcPts val="0"/>
              </a:spcAft>
              <a:buFont typeface="Wingdings 3"/>
              <a:buChar char=""/>
              <a:defRPr/>
            </a:pPr>
            <a:endParaRPr lang="en-US" dirty="0">
              <a:ea typeface="+mn-ea"/>
              <a:cs typeface="+mn-cs"/>
            </a:endParaRPr>
          </a:p>
        </p:txBody>
      </p:sp>
      <p:sp>
        <p:nvSpPr>
          <p:cNvPr id="5" name="Title 4"/>
          <p:cNvSpPr>
            <a:spLocks noGrp="1"/>
          </p:cNvSpPr>
          <p:nvPr>
            <p:ph type="title"/>
          </p:nvPr>
        </p:nvSpPr>
        <p:spPr>
          <a:xfrm>
            <a:off x="1485900" y="1063228"/>
            <a:ext cx="6172200" cy="651272"/>
          </a:xfrm>
        </p:spPr>
        <p:txBody>
          <a:bodyPr/>
          <a:lstStyle/>
          <a:p>
            <a:pPr fontAlgn="auto">
              <a:spcAft>
                <a:spcPts val="0"/>
              </a:spcAft>
              <a:defRPr/>
            </a:pPr>
            <a:r>
              <a:rPr lang="en-US" sz="2400" dirty="0">
                <a:ea typeface="+mj-ea"/>
                <a:cs typeface="+mj-cs"/>
              </a:rPr>
              <a:t>Measures of Location</a:t>
            </a:r>
          </a:p>
        </p:txBody>
      </p:sp>
      <p:sp>
        <p:nvSpPr>
          <p:cNvPr id="35843" name="Slide Number Placeholder 5"/>
          <p:cNvSpPr>
            <a:spLocks noGrp="1"/>
          </p:cNvSpPr>
          <p:nvPr>
            <p:ph type="sldNum" sz="quarter" idx="11"/>
          </p:nvPr>
        </p:nvSpPr>
        <p:spPr bwMode="auto">
          <a:noFill/>
          <a:ln>
            <a:miter lim="800000"/>
            <a:headEnd/>
            <a:tailEnd/>
          </a:ln>
        </p:spPr>
        <p:txBody>
          <a:bodyPr vert="horz" wrap="square" lIns="68580" tIns="34290" rIns="68580" bIns="34290" numCol="1" anchor="b" anchorCtr="0" compatLnSpc="1">
            <a:prstTxWarp prst="textNoShape">
              <a:avLst/>
            </a:prstTxWarp>
          </a:bodyPr>
          <a:lstStyle/>
          <a:p>
            <a:pPr defTabSz="685800" fontAlgn="base">
              <a:spcBef>
                <a:spcPct val="0"/>
              </a:spcBef>
              <a:spcAft>
                <a:spcPct val="0"/>
              </a:spcAft>
            </a:pPr>
            <a:r>
              <a:rPr lang="en-US" dirty="0">
                <a:solidFill>
                  <a:prstClr val="black"/>
                </a:solidFill>
                <a:latin typeface="Arial"/>
                <a:ea typeface="ＭＳ Ｐゴシック" pitchFamily="-72" charset="-128"/>
                <a:cs typeface="ＭＳ Ｐゴシック" pitchFamily="-72" charset="-128"/>
              </a:rPr>
              <a:t>4-</a:t>
            </a:r>
            <a:fld id="{77F0711A-5D68-4267-BA05-E2936A9E3023}" type="slidenum">
              <a:rPr lang="en-US">
                <a:solidFill>
                  <a:prstClr val="black"/>
                </a:solidFill>
                <a:latin typeface="Arial"/>
                <a:ea typeface="ＭＳ Ｐゴシック" pitchFamily="-72" charset="-128"/>
                <a:cs typeface="ＭＳ Ｐゴシック" pitchFamily="-72" charset="-128"/>
              </a:rPr>
              <a:pPr defTabSz="685800" fontAlgn="base">
                <a:spcBef>
                  <a:spcPct val="0"/>
                </a:spcBef>
                <a:spcAft>
                  <a:spcPct val="0"/>
                </a:spcAft>
              </a:pPr>
              <a:t>21</a:t>
            </a:fld>
            <a:endParaRPr lang="en-US" dirty="0">
              <a:solidFill>
                <a:prstClr val="black"/>
              </a:solidFill>
              <a:latin typeface="Arial"/>
              <a:ea typeface="ＭＳ Ｐゴシック" pitchFamily="-72" charset="-128"/>
              <a:cs typeface="ＭＳ Ｐゴシック" pitchFamily="-72" charset="-128"/>
            </a:endParaRPr>
          </a:p>
        </p:txBody>
      </p:sp>
      <p:sp>
        <p:nvSpPr>
          <p:cNvPr id="35844" name="Footer Placeholder 6"/>
          <p:cNvSpPr>
            <a:spLocks noGrp="1"/>
          </p:cNvSpPr>
          <p:nvPr>
            <p:ph type="ftr" sz="quarter" idx="10"/>
          </p:nvPr>
        </p:nvSpPr>
        <p:spPr bwMode="auto">
          <a:noFill/>
          <a:ln>
            <a:miter lim="800000"/>
            <a:headEnd/>
            <a:tailEnd/>
          </a:ln>
        </p:spPr>
        <p:txBody>
          <a:bodyPr vert="horz" wrap="square" lIns="68580" tIns="34290" rIns="68580" bIns="34290" numCol="1" anchor="b" anchorCtr="0" compatLnSpc="1">
            <a:prstTxWarp prst="textNoShape">
              <a:avLst/>
            </a:prstTxWarp>
          </a:bodyPr>
          <a:lstStyle/>
          <a:p>
            <a:pPr defTabSz="685800" fontAlgn="base">
              <a:spcBef>
                <a:spcPct val="0"/>
              </a:spcBef>
              <a:spcAft>
                <a:spcPct val="0"/>
              </a:spcAft>
            </a:pPr>
            <a:r>
              <a:rPr lang="en-US" dirty="0">
                <a:solidFill>
                  <a:prstClr val="black"/>
                </a:solidFill>
                <a:latin typeface="Arial"/>
                <a:ea typeface="ＭＳ Ｐゴシック" pitchFamily="-72" charset="-128"/>
                <a:cs typeface="ＭＳ Ｐゴシック" pitchFamily="-72" charset="-128"/>
              </a:rPr>
              <a:t>Copyright © 2013 Pearson Education, Inc. publishing as Prentice Hall</a:t>
            </a:r>
          </a:p>
        </p:txBody>
      </p:sp>
      <p:pic>
        <p:nvPicPr>
          <p:cNvPr id="35845" name="Picture 2"/>
          <p:cNvPicPr>
            <a:picLocks noChangeAspect="1" noChangeArrowheads="1"/>
          </p:cNvPicPr>
          <p:nvPr/>
        </p:nvPicPr>
        <p:blipFill>
          <a:blip r:embed="rId3"/>
          <a:srcRect/>
          <a:stretch>
            <a:fillRect/>
          </a:stretch>
        </p:blipFill>
        <p:spPr bwMode="auto">
          <a:xfrm>
            <a:off x="4514850" y="3243262"/>
            <a:ext cx="3115866" cy="1443038"/>
          </a:xfrm>
          <a:prstGeom prst="rect">
            <a:avLst/>
          </a:prstGeom>
          <a:noFill/>
          <a:ln w="9525">
            <a:noFill/>
            <a:miter lim="800000"/>
            <a:headEnd/>
            <a:tailEnd/>
          </a:ln>
        </p:spPr>
      </p:pic>
      <p:sp>
        <p:nvSpPr>
          <p:cNvPr id="35846" name="TextBox 8"/>
          <p:cNvSpPr txBox="1">
            <a:spLocks noChangeArrowheads="1"/>
          </p:cNvSpPr>
          <p:nvPr/>
        </p:nvSpPr>
        <p:spPr bwMode="auto">
          <a:xfrm>
            <a:off x="7029451" y="4686301"/>
            <a:ext cx="668773" cy="207749"/>
          </a:xfrm>
          <a:prstGeom prst="rect">
            <a:avLst/>
          </a:prstGeom>
          <a:noFill/>
          <a:ln w="9525">
            <a:noFill/>
            <a:miter lim="800000"/>
            <a:headEnd/>
            <a:tailEnd/>
          </a:ln>
        </p:spPr>
        <p:txBody>
          <a:bodyPr wrap="none">
            <a:prstTxWarp prst="textNoShape">
              <a:avLst/>
            </a:prstTxWarp>
            <a:spAutoFit/>
          </a:bodyPr>
          <a:lstStyle/>
          <a:p>
            <a:pPr defTabSz="685800" fontAlgn="base">
              <a:spcBef>
                <a:spcPct val="0"/>
              </a:spcBef>
              <a:spcAft>
                <a:spcPct val="0"/>
              </a:spcAft>
            </a:pPr>
            <a:r>
              <a:rPr lang="en-US" sz="750" dirty="0">
                <a:solidFill>
                  <a:prstClr val="black"/>
                </a:solidFill>
                <a:latin typeface="Arial" pitchFamily="-72" charset="0"/>
                <a:ea typeface="ＭＳ Ｐゴシック" pitchFamily="-72" charset="-128"/>
              </a:rPr>
              <a:t>Figure 3.29</a:t>
            </a:r>
          </a:p>
        </p:txBody>
      </p:sp>
    </p:spTree>
    <p:extLst>
      <p:ext uri="{BB962C8B-B14F-4D97-AF65-F5344CB8AC3E}">
        <p14:creationId xmlns:p14="http://schemas.microsoft.com/office/powerpoint/2010/main" val="3071116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efunda.com/math/derivatives/images/Higher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55" y="672860"/>
            <a:ext cx="8100859" cy="544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00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4842" y="369318"/>
            <a:ext cx="8265090" cy="5754665"/>
          </a:xfrm>
          <a:prstGeom prst="rect">
            <a:avLst/>
          </a:prstGeom>
        </p:spPr>
      </p:pic>
    </p:spTree>
    <p:extLst>
      <p:ext uri="{BB962C8B-B14F-4D97-AF65-F5344CB8AC3E}">
        <p14:creationId xmlns:p14="http://schemas.microsoft.com/office/powerpoint/2010/main" val="145435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4842" y="369318"/>
            <a:ext cx="8265090" cy="5754665"/>
          </a:xfrm>
          <a:prstGeom prst="rect">
            <a:avLst/>
          </a:prstGeom>
        </p:spPr>
      </p:pic>
      <p:sp>
        <p:nvSpPr>
          <p:cNvPr id="4" name="TextBox 3"/>
          <p:cNvSpPr txBox="1"/>
          <p:nvPr/>
        </p:nvSpPr>
        <p:spPr>
          <a:xfrm>
            <a:off x="1033670" y="2564296"/>
            <a:ext cx="7832034" cy="16004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rtlCol="0">
            <a:spAutoFit/>
          </a:bodyPr>
          <a:lstStyle/>
          <a:p>
            <a:r>
              <a:rPr lang="en-US" sz="4000" dirty="0"/>
              <a:t>Spreadsheets are for calculations </a:t>
            </a:r>
            <a:endParaRPr lang="en-US" sz="4000" dirty="0" smtClean="0"/>
          </a:p>
          <a:p>
            <a:r>
              <a:rPr lang="en-US" sz="4000" dirty="0" smtClean="0"/>
              <a:t>not </a:t>
            </a:r>
            <a:r>
              <a:rPr lang="en-US" sz="4000" dirty="0"/>
              <a:t>for communication</a:t>
            </a:r>
            <a:r>
              <a:rPr lang="en-US" dirty="0"/>
              <a:t>.</a:t>
            </a:r>
          </a:p>
          <a:p>
            <a:endParaRPr lang="en-US" dirty="0"/>
          </a:p>
        </p:txBody>
      </p:sp>
      <p:sp>
        <p:nvSpPr>
          <p:cNvPr id="5" name="TextBox 4"/>
          <p:cNvSpPr txBox="1"/>
          <p:nvPr/>
        </p:nvSpPr>
        <p:spPr>
          <a:xfrm>
            <a:off x="1033670" y="2629401"/>
            <a:ext cx="7832034" cy="160043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rtlCol="0">
            <a:spAutoFit/>
          </a:bodyPr>
          <a:lstStyle/>
          <a:p>
            <a:r>
              <a:rPr lang="en-US" sz="4000" dirty="0" smtClean="0"/>
              <a:t>Include as hidden slides if more info is needed. (Slide #_Enter)</a:t>
            </a:r>
            <a:endParaRPr lang="en-US" dirty="0"/>
          </a:p>
          <a:p>
            <a:endParaRPr lang="en-US" dirty="0"/>
          </a:p>
        </p:txBody>
      </p:sp>
    </p:spTree>
    <p:extLst>
      <p:ext uri="{BB962C8B-B14F-4D97-AF65-F5344CB8AC3E}">
        <p14:creationId xmlns:p14="http://schemas.microsoft.com/office/powerpoint/2010/main" val="360703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551" y="129198"/>
            <a:ext cx="8610600" cy="6513147"/>
          </a:xfrm>
          <a:prstGeom prst="rect">
            <a:avLst/>
          </a:prstGeom>
        </p:spPr>
      </p:pic>
    </p:spTree>
    <p:extLst>
      <p:ext uri="{BB962C8B-B14F-4D97-AF65-F5344CB8AC3E}">
        <p14:creationId xmlns:p14="http://schemas.microsoft.com/office/powerpoint/2010/main" val="438689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0530" y="103763"/>
            <a:ext cx="8783470" cy="6754237"/>
          </a:xfrm>
          <a:prstGeom prst="rect">
            <a:avLst/>
          </a:prstGeom>
        </p:spPr>
      </p:pic>
    </p:spTree>
    <p:extLst>
      <p:ext uri="{BB962C8B-B14F-4D97-AF65-F5344CB8AC3E}">
        <p14:creationId xmlns:p14="http://schemas.microsoft.com/office/powerpoint/2010/main" val="1227097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1503" y="233117"/>
            <a:ext cx="8530824" cy="6296560"/>
          </a:xfrm>
          <a:prstGeom prst="rect">
            <a:avLst/>
          </a:prstGeom>
        </p:spPr>
      </p:pic>
      <p:sp>
        <p:nvSpPr>
          <p:cNvPr id="2" name="TextBox 1"/>
          <p:cNvSpPr txBox="1"/>
          <p:nvPr/>
        </p:nvSpPr>
        <p:spPr>
          <a:xfrm>
            <a:off x="1172817" y="6300789"/>
            <a:ext cx="6321287" cy="646331"/>
          </a:xfrm>
          <a:prstGeom prst="rect">
            <a:avLst/>
          </a:prstGeom>
          <a:noFill/>
        </p:spPr>
        <p:txBody>
          <a:bodyPr wrap="square" rtlCol="0">
            <a:spAutoFit/>
          </a:bodyPr>
          <a:lstStyle/>
          <a:p>
            <a:r>
              <a:rPr lang="en-US" dirty="0"/>
              <a:t>http://www.</a:t>
            </a:r>
            <a:r>
              <a:rPr lang="en-US" b="1" dirty="0"/>
              <a:t>myonlinetraininghub</a:t>
            </a:r>
            <a:r>
              <a:rPr lang="en-US" dirty="0"/>
              <a:t>.com/excel-chart-makeover</a:t>
            </a:r>
          </a:p>
          <a:p>
            <a:endParaRPr lang="en-US" dirty="0"/>
          </a:p>
        </p:txBody>
      </p:sp>
    </p:spTree>
    <p:extLst>
      <p:ext uri="{BB962C8B-B14F-4D97-AF65-F5344CB8AC3E}">
        <p14:creationId xmlns:p14="http://schemas.microsoft.com/office/powerpoint/2010/main" val="112860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4183" y="278226"/>
            <a:ext cx="7994072" cy="6268954"/>
          </a:xfrm>
          <a:prstGeom prst="rect">
            <a:avLst/>
          </a:prstGeom>
        </p:spPr>
      </p:pic>
      <p:sp>
        <p:nvSpPr>
          <p:cNvPr id="3" name="TextBox 2"/>
          <p:cNvSpPr txBox="1"/>
          <p:nvPr/>
        </p:nvSpPr>
        <p:spPr>
          <a:xfrm>
            <a:off x="1172817" y="6300789"/>
            <a:ext cx="6321287" cy="646331"/>
          </a:xfrm>
          <a:prstGeom prst="rect">
            <a:avLst/>
          </a:prstGeom>
          <a:noFill/>
        </p:spPr>
        <p:txBody>
          <a:bodyPr wrap="square" rtlCol="0">
            <a:spAutoFit/>
          </a:bodyPr>
          <a:lstStyle/>
          <a:p>
            <a:r>
              <a:rPr lang="en-US" dirty="0"/>
              <a:t>http://www.</a:t>
            </a:r>
            <a:r>
              <a:rPr lang="en-US" b="1" dirty="0"/>
              <a:t>myonlinetraininghub</a:t>
            </a:r>
            <a:r>
              <a:rPr lang="en-US" dirty="0"/>
              <a:t>.com/excel-chart-makeover</a:t>
            </a:r>
          </a:p>
          <a:p>
            <a:endParaRPr lang="en-US" dirty="0"/>
          </a:p>
        </p:txBody>
      </p:sp>
    </p:spTree>
    <p:extLst>
      <p:ext uri="{BB962C8B-B14F-4D97-AF65-F5344CB8AC3E}">
        <p14:creationId xmlns:p14="http://schemas.microsoft.com/office/powerpoint/2010/main" val="2415211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184" y="649995"/>
            <a:ext cx="8828665" cy="4682168"/>
          </a:xfrm>
          <a:prstGeom prst="rect">
            <a:avLst/>
          </a:prstGeom>
        </p:spPr>
      </p:pic>
      <p:sp>
        <p:nvSpPr>
          <p:cNvPr id="3" name="Rectangle 2"/>
          <p:cNvSpPr/>
          <p:nvPr/>
        </p:nvSpPr>
        <p:spPr>
          <a:xfrm>
            <a:off x="2826327" y="1052945"/>
            <a:ext cx="6082146" cy="3851564"/>
          </a:xfrm>
          <a:prstGeom prst="rect">
            <a:avLst/>
          </a:prstGeom>
          <a:solidFill>
            <a:srgbClr val="F1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47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28870"/>
            <a:ext cx="8382000" cy="1143000"/>
          </a:xfrm>
        </p:spPr>
        <p:txBody>
          <a:bodyPr/>
          <a:lstStyle/>
          <a:p>
            <a:r>
              <a:rPr lang="en-US" sz="7200" dirty="0" smtClean="0"/>
              <a:t>Employment</a:t>
            </a:r>
            <a:endParaRPr lang="en-US" sz="7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95061"/>
            <a:ext cx="5565579" cy="4355670"/>
          </a:xfrm>
          <a:prstGeom prst="rect">
            <a:avLst/>
          </a:prstGeom>
        </p:spPr>
      </p:pic>
    </p:spTree>
    <p:extLst>
      <p:ext uri="{BB962C8B-B14F-4D97-AF65-F5344CB8AC3E}">
        <p14:creationId xmlns:p14="http://schemas.microsoft.com/office/powerpoint/2010/main" val="232021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stretch>
            <a:fillRect/>
          </a:stretch>
        </p:blipFill>
        <p:spPr>
          <a:xfrm>
            <a:off x="864084" y="931653"/>
            <a:ext cx="7350037" cy="5252347"/>
          </a:xfrm>
          <a:prstGeom prst="rect">
            <a:avLst/>
          </a:prstGeom>
        </p:spPr>
      </p:pic>
      <p:sp>
        <p:nvSpPr>
          <p:cNvPr id="4" name="Title 3"/>
          <p:cNvSpPr>
            <a:spLocks noGrp="1"/>
          </p:cNvSpPr>
          <p:nvPr>
            <p:ph type="title"/>
          </p:nvPr>
        </p:nvSpPr>
        <p:spPr>
          <a:xfrm>
            <a:off x="864084" y="761442"/>
            <a:ext cx="5715000" cy="573985"/>
          </a:xfrm>
        </p:spPr>
        <p:txBody>
          <a:bodyPr>
            <a:normAutofit fontScale="90000"/>
          </a:bodyPr>
          <a:lstStyle/>
          <a:p>
            <a:r>
              <a:rPr lang="en-US" dirty="0" smtClean="0"/>
              <a:t>Take complex</a:t>
            </a:r>
            <a:endParaRPr lang="en-US" dirty="0"/>
          </a:p>
        </p:txBody>
      </p:sp>
      <p:sp>
        <p:nvSpPr>
          <p:cNvPr id="5" name="Rectangle 4"/>
          <p:cNvSpPr/>
          <p:nvPr/>
        </p:nvSpPr>
        <p:spPr>
          <a:xfrm>
            <a:off x="2564917" y="6032551"/>
            <a:ext cx="4014167" cy="323165"/>
          </a:xfrm>
          <a:prstGeom prst="rect">
            <a:avLst/>
          </a:prstGeom>
        </p:spPr>
        <p:txBody>
          <a:bodyPr wrap="square">
            <a:spAutoFit/>
          </a:bodyPr>
          <a:lstStyle/>
          <a:p>
            <a:r>
              <a:rPr lang="en-US" sz="1500" dirty="0"/>
              <a:t>http://www.youtube.com/watch?v=AYAtLlH3sgM</a:t>
            </a:r>
          </a:p>
        </p:txBody>
      </p:sp>
    </p:spTree>
    <p:extLst>
      <p:ext uri="{BB962C8B-B14F-4D97-AF65-F5344CB8AC3E}">
        <p14:creationId xmlns:p14="http://schemas.microsoft.com/office/powerpoint/2010/main" val="77711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548" y="465092"/>
            <a:ext cx="5715000" cy="499442"/>
          </a:xfrm>
        </p:spPr>
        <p:txBody>
          <a:bodyPr>
            <a:normAutofit fontScale="90000"/>
          </a:bodyPr>
          <a:lstStyle/>
          <a:p>
            <a:r>
              <a:rPr lang="en-US" dirty="0" smtClean="0"/>
              <a:t>Break into pieces</a:t>
            </a:r>
            <a:endParaRPr lang="en-US" dirty="0"/>
          </a:p>
        </p:txBody>
      </p:sp>
      <p:pic>
        <p:nvPicPr>
          <p:cNvPr id="3" name="Picture 2"/>
          <p:cNvPicPr>
            <a:picLocks noChangeAspect="1"/>
          </p:cNvPicPr>
          <p:nvPr/>
        </p:nvPicPr>
        <p:blipFill>
          <a:blip r:embed="rId3"/>
          <a:stretch>
            <a:fillRect/>
          </a:stretch>
        </p:blipFill>
        <p:spPr>
          <a:xfrm>
            <a:off x="987366" y="964534"/>
            <a:ext cx="7108166" cy="5340258"/>
          </a:xfrm>
          <a:prstGeom prst="rect">
            <a:avLst/>
          </a:prstGeom>
        </p:spPr>
      </p:pic>
      <p:sp>
        <p:nvSpPr>
          <p:cNvPr id="6" name="Rectangle 5"/>
          <p:cNvSpPr/>
          <p:nvPr/>
        </p:nvSpPr>
        <p:spPr>
          <a:xfrm>
            <a:off x="2452058" y="6110577"/>
            <a:ext cx="4178783" cy="323165"/>
          </a:xfrm>
          <a:prstGeom prst="rect">
            <a:avLst/>
          </a:prstGeom>
        </p:spPr>
        <p:txBody>
          <a:bodyPr wrap="square">
            <a:spAutoFit/>
          </a:bodyPr>
          <a:lstStyle/>
          <a:p>
            <a:r>
              <a:rPr lang="en-US" sz="1500" dirty="0"/>
              <a:t>http://www.youtube.com/watch?v=AYAtLlH3sgM</a:t>
            </a:r>
          </a:p>
        </p:txBody>
      </p:sp>
    </p:spTree>
    <p:extLst>
      <p:ext uri="{BB962C8B-B14F-4D97-AF65-F5344CB8AC3E}">
        <p14:creationId xmlns:p14="http://schemas.microsoft.com/office/powerpoint/2010/main" val="365851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704850"/>
          </a:xfrm>
        </p:spPr>
        <p:txBody>
          <a:bodyPr/>
          <a:lstStyle/>
          <a:p>
            <a:r>
              <a:rPr lang="en-US" dirty="0" smtClean="0"/>
              <a:t>Charts</a:t>
            </a:r>
            <a:endParaRPr lang="en-US" dirty="0"/>
          </a:p>
        </p:txBody>
      </p:sp>
      <p:pic>
        <p:nvPicPr>
          <p:cNvPr id="9" name="Picture 8"/>
          <p:cNvPicPr>
            <a:picLocks noChangeAspect="1"/>
          </p:cNvPicPr>
          <p:nvPr/>
        </p:nvPicPr>
        <p:blipFill>
          <a:blip r:embed="rId3"/>
          <a:stretch>
            <a:fillRect/>
          </a:stretch>
        </p:blipFill>
        <p:spPr>
          <a:xfrm>
            <a:off x="1276350" y="1619250"/>
            <a:ext cx="7105650" cy="4639370"/>
          </a:xfrm>
          <a:prstGeom prst="rect">
            <a:avLst/>
          </a:prstGeom>
        </p:spPr>
      </p:pic>
      <p:sp>
        <p:nvSpPr>
          <p:cNvPr id="10" name="TextBox 9"/>
          <p:cNvSpPr txBox="1"/>
          <p:nvPr/>
        </p:nvSpPr>
        <p:spPr>
          <a:xfrm>
            <a:off x="3505200" y="1905000"/>
            <a:ext cx="838200" cy="584775"/>
          </a:xfrm>
          <a:prstGeom prst="rect">
            <a:avLst/>
          </a:prstGeom>
          <a:noFill/>
        </p:spPr>
        <p:txBody>
          <a:bodyPr wrap="square" rtlCol="0">
            <a:spAutoFit/>
          </a:bodyPr>
          <a:lstStyle/>
          <a:p>
            <a:r>
              <a:rPr lang="en-US" sz="3200" dirty="0" smtClean="0"/>
              <a:t>3-D</a:t>
            </a:r>
            <a:endParaRPr lang="en-US" sz="3200" dirty="0"/>
          </a:p>
        </p:txBody>
      </p:sp>
    </p:spTree>
    <p:extLst>
      <p:ext uri="{BB962C8B-B14F-4D97-AF65-F5344CB8AC3E}">
        <p14:creationId xmlns:p14="http://schemas.microsoft.com/office/powerpoint/2010/main" val="308820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Charts</a:t>
            </a:r>
            <a:endParaRPr lang="en-US" dirty="0"/>
          </a:p>
        </p:txBody>
      </p:sp>
      <p:pic>
        <p:nvPicPr>
          <p:cNvPr id="8" name="Picture 7"/>
          <p:cNvPicPr>
            <a:picLocks noChangeAspect="1"/>
          </p:cNvPicPr>
          <p:nvPr/>
        </p:nvPicPr>
        <p:blipFill>
          <a:blip r:embed="rId3"/>
          <a:stretch>
            <a:fillRect/>
          </a:stretch>
        </p:blipFill>
        <p:spPr>
          <a:xfrm>
            <a:off x="1139592" y="1667205"/>
            <a:ext cx="6945760" cy="4696022"/>
          </a:xfrm>
          <a:prstGeom prst="rect">
            <a:avLst/>
          </a:prstGeom>
        </p:spPr>
      </p:pic>
      <p:sp>
        <p:nvSpPr>
          <p:cNvPr id="11" name="TextBox 10"/>
          <p:cNvSpPr txBox="1"/>
          <p:nvPr/>
        </p:nvSpPr>
        <p:spPr>
          <a:xfrm>
            <a:off x="3979745" y="884115"/>
            <a:ext cx="838200" cy="584775"/>
          </a:xfrm>
          <a:prstGeom prst="rect">
            <a:avLst/>
          </a:prstGeom>
          <a:noFill/>
        </p:spPr>
        <p:txBody>
          <a:bodyPr wrap="square" rtlCol="0">
            <a:spAutoFit/>
          </a:bodyPr>
          <a:lstStyle/>
          <a:p>
            <a:r>
              <a:rPr lang="en-US" sz="3200" dirty="0"/>
              <a:t>2</a:t>
            </a:r>
            <a:r>
              <a:rPr lang="en-US" sz="3200" dirty="0" smtClean="0"/>
              <a:t>-D</a:t>
            </a:r>
            <a:endParaRPr lang="en-US" sz="3200" dirty="0"/>
          </a:p>
        </p:txBody>
      </p:sp>
    </p:spTree>
    <p:extLst>
      <p:ext uri="{BB962C8B-B14F-4D97-AF65-F5344CB8AC3E}">
        <p14:creationId xmlns:p14="http://schemas.microsoft.com/office/powerpoint/2010/main" val="365085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2842" y="351873"/>
            <a:ext cx="7886700" cy="741431"/>
          </a:xfrm>
        </p:spPr>
        <p:txBody>
          <a:bodyPr/>
          <a:lstStyle/>
          <a:p>
            <a:r>
              <a:rPr lang="en-US" dirty="0" smtClean="0"/>
              <a:t>Bar charts vs. column charts</a:t>
            </a:r>
            <a:endParaRPr lang="en-US" dirty="0"/>
          </a:p>
        </p:txBody>
      </p:sp>
      <p:pic>
        <p:nvPicPr>
          <p:cNvPr id="4" name="Picture 3"/>
          <p:cNvPicPr>
            <a:picLocks noChangeAspect="1"/>
          </p:cNvPicPr>
          <p:nvPr/>
        </p:nvPicPr>
        <p:blipFill rotWithShape="1">
          <a:blip r:embed="rId3"/>
          <a:srcRect r="6041"/>
          <a:stretch/>
        </p:blipFill>
        <p:spPr>
          <a:xfrm>
            <a:off x="160640" y="1093304"/>
            <a:ext cx="8751104" cy="5247861"/>
          </a:xfrm>
          <a:prstGeom prst="rect">
            <a:avLst/>
          </a:prstGeom>
        </p:spPr>
      </p:pic>
      <p:sp>
        <p:nvSpPr>
          <p:cNvPr id="3" name="Rectangle 2"/>
          <p:cNvSpPr/>
          <p:nvPr/>
        </p:nvSpPr>
        <p:spPr>
          <a:xfrm>
            <a:off x="1767979" y="6341165"/>
            <a:ext cx="2615460" cy="369332"/>
          </a:xfrm>
          <a:prstGeom prst="rect">
            <a:avLst/>
          </a:prstGeom>
        </p:spPr>
        <p:txBody>
          <a:bodyPr wrap="none">
            <a:spAutoFit/>
          </a:bodyPr>
          <a:lstStyle/>
          <a:p>
            <a:r>
              <a:rPr lang="en-US" dirty="0"/>
              <a:t>Myonlinetraininghub.com</a:t>
            </a:r>
          </a:p>
        </p:txBody>
      </p:sp>
    </p:spTree>
    <p:extLst>
      <p:ext uri="{BB962C8B-B14F-4D97-AF65-F5344CB8AC3E}">
        <p14:creationId xmlns:p14="http://schemas.microsoft.com/office/powerpoint/2010/main" val="142826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367" y="597046"/>
            <a:ext cx="8785673" cy="4924926"/>
          </a:xfrm>
          <a:prstGeom prst="rect">
            <a:avLst/>
          </a:prstGeom>
        </p:spPr>
      </p:pic>
      <p:sp>
        <p:nvSpPr>
          <p:cNvPr id="2" name="TextBox 1"/>
          <p:cNvSpPr txBox="1"/>
          <p:nvPr/>
        </p:nvSpPr>
        <p:spPr>
          <a:xfrm>
            <a:off x="516835" y="5824330"/>
            <a:ext cx="7354956" cy="646331"/>
          </a:xfrm>
          <a:prstGeom prst="rect">
            <a:avLst/>
          </a:prstGeom>
          <a:noFill/>
        </p:spPr>
        <p:txBody>
          <a:bodyPr wrap="square" rtlCol="0">
            <a:spAutoFit/>
          </a:bodyPr>
          <a:lstStyle/>
          <a:p>
            <a:r>
              <a:rPr lang="en-US" dirty="0"/>
              <a:t>Nolan </a:t>
            </a:r>
            <a:r>
              <a:rPr lang="en-US" dirty="0" err="1"/>
              <a:t>Haims</a:t>
            </a:r>
            <a:r>
              <a:rPr lang="en-US" dirty="0"/>
              <a:t> – PresentYourStory.com</a:t>
            </a:r>
          </a:p>
          <a:p>
            <a:endParaRPr lang="en-US" dirty="0"/>
          </a:p>
        </p:txBody>
      </p:sp>
    </p:spTree>
    <p:extLst>
      <p:ext uri="{BB962C8B-B14F-4D97-AF65-F5344CB8AC3E}">
        <p14:creationId xmlns:p14="http://schemas.microsoft.com/office/powerpoint/2010/main" val="25297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647" y="650753"/>
            <a:ext cx="8808321" cy="4957010"/>
          </a:xfrm>
          <a:prstGeom prst="rect">
            <a:avLst/>
          </a:prstGeom>
        </p:spPr>
      </p:pic>
      <p:sp>
        <p:nvSpPr>
          <p:cNvPr id="3" name="TextBox 2"/>
          <p:cNvSpPr txBox="1"/>
          <p:nvPr/>
        </p:nvSpPr>
        <p:spPr>
          <a:xfrm>
            <a:off x="516835" y="5824330"/>
            <a:ext cx="7354956" cy="646331"/>
          </a:xfrm>
          <a:prstGeom prst="rect">
            <a:avLst/>
          </a:prstGeom>
          <a:noFill/>
        </p:spPr>
        <p:txBody>
          <a:bodyPr wrap="square" rtlCol="0">
            <a:spAutoFit/>
          </a:bodyPr>
          <a:lstStyle/>
          <a:p>
            <a:r>
              <a:rPr lang="en-US" dirty="0"/>
              <a:t>Nolan </a:t>
            </a:r>
            <a:r>
              <a:rPr lang="en-US" dirty="0" err="1"/>
              <a:t>Haims</a:t>
            </a:r>
            <a:r>
              <a:rPr lang="en-US" dirty="0"/>
              <a:t> – PresentYourStory.com</a:t>
            </a:r>
          </a:p>
          <a:p>
            <a:endParaRPr lang="en-US" dirty="0"/>
          </a:p>
        </p:txBody>
      </p:sp>
    </p:spTree>
    <p:extLst>
      <p:ext uri="{BB962C8B-B14F-4D97-AF65-F5344CB8AC3E}">
        <p14:creationId xmlns:p14="http://schemas.microsoft.com/office/powerpoint/2010/main" val="236291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4156" b="35166"/>
          <a:stretch/>
        </p:blipFill>
        <p:spPr>
          <a:xfrm>
            <a:off x="1021277" y="489114"/>
            <a:ext cx="6875813" cy="5469729"/>
          </a:xfrm>
          <a:prstGeom prst="rect">
            <a:avLst/>
          </a:prstGeom>
        </p:spPr>
      </p:pic>
    </p:spTree>
    <p:extLst>
      <p:ext uri="{BB962C8B-B14F-4D97-AF65-F5344CB8AC3E}">
        <p14:creationId xmlns:p14="http://schemas.microsoft.com/office/powerpoint/2010/main" val="7726765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My Presentation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8506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sp>
        <p:nvSpPr>
          <p:cNvPr id="3" name="Content Placeholder 2"/>
          <p:cNvSpPr>
            <a:spLocks noGrp="1"/>
          </p:cNvSpPr>
          <p:nvPr>
            <p:ph idx="1"/>
          </p:nvPr>
        </p:nvSpPr>
        <p:spPr/>
        <p:txBody>
          <a:bodyPr/>
          <a:lstStyle/>
          <a:p>
            <a:r>
              <a:rPr lang="en-US" dirty="0" smtClean="0"/>
              <a:t>www</a:t>
            </a:r>
          </a:p>
          <a:p>
            <a:r>
              <a:rPr lang="en-US" dirty="0" err="1" smtClean="0"/>
              <a:t>xxxx</a:t>
            </a:r>
            <a:endParaRPr lang="en-US" dirty="0" smtClean="0"/>
          </a:p>
          <a:p>
            <a:r>
              <a:rPr lang="en-US" dirty="0" err="1" smtClean="0"/>
              <a:t>yyyy</a:t>
            </a:r>
            <a:endParaRPr lang="en-US" dirty="0" smtClean="0"/>
          </a:p>
          <a:p>
            <a:r>
              <a:rPr lang="en-US" dirty="0" err="1" smtClean="0"/>
              <a:t>zzzzz</a:t>
            </a:r>
            <a:endParaRPr lang="en-US" dirty="0"/>
          </a:p>
        </p:txBody>
      </p:sp>
    </p:spTree>
    <p:extLst>
      <p:ext uri="{BB962C8B-B14F-4D97-AF65-F5344CB8AC3E}">
        <p14:creationId xmlns:p14="http://schemas.microsoft.com/office/powerpoint/2010/main" val="2670187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say</a:t>
            </a:r>
            <a:endParaRPr lang="en-US" dirty="0"/>
          </a:p>
        </p:txBody>
      </p:sp>
      <p:graphicFrame>
        <p:nvGraphicFramePr>
          <p:cNvPr id="4" name="Content Placeholder 3"/>
          <p:cNvGraphicFramePr>
            <a:graphicFrameLocks noGrp="1"/>
          </p:cNvGraphicFramePr>
          <p:nvPr>
            <p:ph idx="1"/>
            <p:extLst/>
          </p:nvPr>
        </p:nvGraphicFramePr>
        <p:xfrm>
          <a:off x="400050" y="1977867"/>
          <a:ext cx="8046720" cy="1249680"/>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20000"/>
                    </a:ext>
                  </a:extLst>
                </a:gridCol>
                <a:gridCol w="110109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5"/>
                    </a:ext>
                  </a:extLst>
                </a:gridCol>
              </a:tblGrid>
              <a:tr h="345440">
                <a:tc>
                  <a:txBody>
                    <a:bodyPr/>
                    <a:lstStyle/>
                    <a:p>
                      <a:endParaRPr lang="en-US" dirty="0"/>
                    </a:p>
                  </a:txBody>
                  <a:tcPr/>
                </a:tc>
                <a:tc>
                  <a:txBody>
                    <a:bodyPr/>
                    <a:lstStyle/>
                    <a:p>
                      <a:r>
                        <a:rPr lang="en-US" dirty="0" smtClean="0"/>
                        <a:t>Poor</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Great</a:t>
                      </a:r>
                      <a:endParaRPr lang="en-US" dirty="0"/>
                    </a:p>
                  </a:txBody>
                  <a:tcPr/>
                </a:tc>
                <a:extLst>
                  <a:ext uri="{0D108BD9-81ED-4DB2-BD59-A6C34878D82A}">
                    <a16:rowId xmlns:a16="http://schemas.microsoft.com/office/drawing/2014/main" val="10000"/>
                  </a:ext>
                </a:extLst>
              </a:tr>
              <a:tr h="345440">
                <a:tc>
                  <a:txBody>
                    <a:bodyPr/>
                    <a:lstStyle/>
                    <a:p>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extLst>
                  <a:ext uri="{0D108BD9-81ED-4DB2-BD59-A6C34878D82A}">
                    <a16:rowId xmlns:a16="http://schemas.microsoft.com/office/drawing/2014/main" val="10001"/>
                  </a:ext>
                </a:extLst>
              </a:tr>
              <a:tr h="345440">
                <a:tc>
                  <a:txBody>
                    <a:bodyPr/>
                    <a:lstStyle/>
                    <a:p>
                      <a:r>
                        <a:rPr lang="en-US" sz="2400" dirty="0" smtClean="0"/>
                        <a:t>Communication </a:t>
                      </a:r>
                      <a:endParaRPr lang="en-US" sz="2400" dirty="0"/>
                    </a:p>
                  </a:txBody>
                  <a:tcPr/>
                </a:tc>
                <a:tc>
                  <a:txBody>
                    <a:bodyPr/>
                    <a:lstStyle/>
                    <a:p>
                      <a:pPr algn="ctr"/>
                      <a:r>
                        <a:rPr lang="en-US" sz="2800" dirty="0" smtClean="0"/>
                        <a:t>X</a:t>
                      </a:r>
                      <a:endParaRPr lang="en-US" sz="28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graphicFrame>
        <p:nvGraphicFramePr>
          <p:cNvPr id="5" name="Content Placeholder 3"/>
          <p:cNvGraphicFramePr>
            <a:graphicFrameLocks/>
          </p:cNvGraphicFramePr>
          <p:nvPr>
            <p:extLst/>
          </p:nvPr>
        </p:nvGraphicFramePr>
        <p:xfrm>
          <a:off x="400050" y="3810000"/>
          <a:ext cx="8046720" cy="1249680"/>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20000"/>
                    </a:ext>
                  </a:extLst>
                </a:gridCol>
                <a:gridCol w="110109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5"/>
                    </a:ext>
                  </a:extLst>
                </a:gridCol>
              </a:tblGrid>
              <a:tr h="345440">
                <a:tc>
                  <a:txBody>
                    <a:bodyPr/>
                    <a:lstStyle/>
                    <a:p>
                      <a:endParaRPr lang="en-US" dirty="0"/>
                    </a:p>
                  </a:txBody>
                  <a:tcPr/>
                </a:tc>
                <a:tc>
                  <a:txBody>
                    <a:bodyPr/>
                    <a:lstStyle/>
                    <a:p>
                      <a:r>
                        <a:rPr lang="en-US" dirty="0" smtClean="0"/>
                        <a:t>Poor</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Great</a:t>
                      </a:r>
                      <a:endParaRPr lang="en-US" dirty="0"/>
                    </a:p>
                  </a:txBody>
                  <a:tcPr/>
                </a:tc>
                <a:extLst>
                  <a:ext uri="{0D108BD9-81ED-4DB2-BD59-A6C34878D82A}">
                    <a16:rowId xmlns:a16="http://schemas.microsoft.com/office/drawing/2014/main" val="10000"/>
                  </a:ext>
                </a:extLst>
              </a:tr>
              <a:tr h="345440">
                <a:tc>
                  <a:txBody>
                    <a:bodyPr/>
                    <a:lstStyle/>
                    <a:p>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c>
                  <a:txBody>
                    <a:bodyPr/>
                    <a:lstStyle/>
                    <a:p>
                      <a:pPr algn="ctr"/>
                      <a:r>
                        <a:rPr lang="en-US" dirty="0" smtClean="0"/>
                        <a:t>5</a:t>
                      </a:r>
                      <a:endParaRPr lang="en-US" dirty="0"/>
                    </a:p>
                  </a:txBody>
                  <a:tcPr/>
                </a:tc>
                <a:extLst>
                  <a:ext uri="{0D108BD9-81ED-4DB2-BD59-A6C34878D82A}">
                    <a16:rowId xmlns:a16="http://schemas.microsoft.com/office/drawing/2014/main" val="10001"/>
                  </a:ext>
                </a:extLst>
              </a:tr>
              <a:tr h="345440">
                <a:tc>
                  <a:txBody>
                    <a:bodyPr/>
                    <a:lstStyle/>
                    <a:p>
                      <a:r>
                        <a:rPr lang="en-US" sz="2400" dirty="0" smtClean="0"/>
                        <a:t>Communication </a:t>
                      </a:r>
                      <a:endParaRPr lang="en-US" sz="24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r>
                        <a:rPr lang="en-US" sz="2800" dirty="0" smtClean="0"/>
                        <a:t>X</a:t>
                      </a:r>
                      <a:endParaRPr lang="en-US" sz="2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2595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84344" cy="6858000"/>
          </a:xfrm>
          <a:prstGeom prst="rect">
            <a:avLst/>
          </a:prstGeom>
        </p:spPr>
      </p:pic>
      <p:sp>
        <p:nvSpPr>
          <p:cNvPr id="3" name="Rectangle 2"/>
          <p:cNvSpPr/>
          <p:nvPr/>
        </p:nvSpPr>
        <p:spPr>
          <a:xfrm>
            <a:off x="381000" y="6324600"/>
            <a:ext cx="5198859" cy="369332"/>
          </a:xfrm>
          <a:prstGeom prst="rect">
            <a:avLst/>
          </a:prstGeom>
        </p:spPr>
        <p:txBody>
          <a:bodyPr wrap="none">
            <a:spAutoFit/>
          </a:bodyPr>
          <a:lstStyle/>
          <a:p>
            <a:r>
              <a:rPr lang="en-US" dirty="0">
                <a:solidFill>
                  <a:srgbClr val="4A7D8D"/>
                </a:solidFill>
                <a:latin typeface="Helvetica-Light"/>
              </a:rPr>
              <a:t>How to Use Imagery Like the Pros</a:t>
            </a:r>
            <a:r>
              <a:rPr lang="en-US" dirty="0" smtClean="0">
                <a:solidFill>
                  <a:srgbClr val="4A7D8D"/>
                </a:solidFill>
                <a:latin typeface="Helvetica-Light"/>
              </a:rPr>
              <a:t>!, Nolan </a:t>
            </a:r>
            <a:r>
              <a:rPr lang="en-US" dirty="0" err="1" smtClean="0">
                <a:solidFill>
                  <a:srgbClr val="4A7D8D"/>
                </a:solidFill>
                <a:latin typeface="Helvetica-Light"/>
              </a:rPr>
              <a:t>Haims</a:t>
            </a:r>
            <a:endParaRPr lang="en-US" dirty="0"/>
          </a:p>
        </p:txBody>
      </p:sp>
    </p:spTree>
    <p:extLst>
      <p:ext uri="{BB962C8B-B14F-4D97-AF65-F5344CB8AC3E}">
        <p14:creationId xmlns:p14="http://schemas.microsoft.com/office/powerpoint/2010/main" val="2349497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266699"/>
            <a:ext cx="9677400" cy="7086599"/>
          </a:xfrm>
          <a:prstGeom prst="rect">
            <a:avLst/>
          </a:prstGeom>
        </p:spPr>
      </p:pic>
      <p:sp>
        <p:nvSpPr>
          <p:cNvPr id="3" name="Rectangle 2"/>
          <p:cNvSpPr/>
          <p:nvPr/>
        </p:nvSpPr>
        <p:spPr>
          <a:xfrm>
            <a:off x="0" y="6450568"/>
            <a:ext cx="5198859" cy="369332"/>
          </a:xfrm>
          <a:prstGeom prst="rect">
            <a:avLst/>
          </a:prstGeom>
        </p:spPr>
        <p:txBody>
          <a:bodyPr wrap="none">
            <a:spAutoFit/>
          </a:bodyPr>
          <a:lstStyle/>
          <a:p>
            <a:r>
              <a:rPr lang="en-US" dirty="0">
                <a:solidFill>
                  <a:srgbClr val="4A7D8D"/>
                </a:solidFill>
                <a:latin typeface="Helvetica-Light"/>
              </a:rPr>
              <a:t>How to Use Imagery Like the Pros</a:t>
            </a:r>
            <a:r>
              <a:rPr lang="en-US" dirty="0" smtClean="0">
                <a:solidFill>
                  <a:srgbClr val="4A7D8D"/>
                </a:solidFill>
                <a:latin typeface="Helvetica-Light"/>
              </a:rPr>
              <a:t>!, Nolan </a:t>
            </a:r>
            <a:r>
              <a:rPr lang="en-US" dirty="0" err="1" smtClean="0">
                <a:solidFill>
                  <a:srgbClr val="4A7D8D"/>
                </a:solidFill>
                <a:latin typeface="Helvetica-Light"/>
              </a:rPr>
              <a:t>Haims</a:t>
            </a:r>
            <a:endParaRPr lang="en-US" dirty="0"/>
          </a:p>
        </p:txBody>
      </p:sp>
    </p:spTree>
    <p:extLst>
      <p:ext uri="{BB962C8B-B14F-4D97-AF65-F5344CB8AC3E}">
        <p14:creationId xmlns:p14="http://schemas.microsoft.com/office/powerpoint/2010/main" val="995455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Infographics</a:t>
            </a:r>
            <a:endParaRPr lang="en-US" dirty="0"/>
          </a:p>
        </p:txBody>
      </p:sp>
      <p:pic>
        <p:nvPicPr>
          <p:cNvPr id="3" name="Picture 2"/>
          <p:cNvPicPr>
            <a:picLocks noChangeAspect="1"/>
          </p:cNvPicPr>
          <p:nvPr/>
        </p:nvPicPr>
        <p:blipFill>
          <a:blip r:embed="rId3"/>
          <a:stretch>
            <a:fillRect/>
          </a:stretch>
        </p:blipFill>
        <p:spPr>
          <a:xfrm>
            <a:off x="1062476" y="1496095"/>
            <a:ext cx="7019048" cy="5361905"/>
          </a:xfrm>
          <a:prstGeom prst="rect">
            <a:avLst/>
          </a:prstGeom>
        </p:spPr>
      </p:pic>
    </p:spTree>
    <p:extLst>
      <p:ext uri="{BB962C8B-B14F-4D97-AF65-F5344CB8AC3E}">
        <p14:creationId xmlns:p14="http://schemas.microsoft.com/office/powerpoint/2010/main" val="387045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Iconography</a:t>
            </a:r>
            <a:endParaRPr lang="en-US" dirty="0"/>
          </a:p>
        </p:txBody>
      </p:sp>
      <p:pic>
        <p:nvPicPr>
          <p:cNvPr id="3" name="Picture 2"/>
          <p:cNvPicPr>
            <a:picLocks noChangeAspect="1"/>
          </p:cNvPicPr>
          <p:nvPr/>
        </p:nvPicPr>
        <p:blipFill>
          <a:blip r:embed="rId3"/>
          <a:stretch>
            <a:fillRect/>
          </a:stretch>
        </p:blipFill>
        <p:spPr>
          <a:xfrm>
            <a:off x="2597416" y="1415394"/>
            <a:ext cx="5270234" cy="5282463"/>
          </a:xfrm>
          <a:prstGeom prst="rect">
            <a:avLst/>
          </a:prstGeom>
        </p:spPr>
      </p:pic>
      <p:pic>
        <p:nvPicPr>
          <p:cNvPr id="4" name="Picture 3"/>
          <p:cNvPicPr>
            <a:picLocks noChangeAspect="1"/>
          </p:cNvPicPr>
          <p:nvPr/>
        </p:nvPicPr>
        <p:blipFill>
          <a:blip r:embed="rId4"/>
          <a:stretch>
            <a:fillRect/>
          </a:stretch>
        </p:blipFill>
        <p:spPr>
          <a:xfrm>
            <a:off x="900331" y="1409700"/>
            <a:ext cx="7615019" cy="5229498"/>
          </a:xfrm>
          <a:prstGeom prst="rect">
            <a:avLst/>
          </a:prstGeom>
        </p:spPr>
      </p:pic>
    </p:spTree>
    <p:extLst>
      <p:ext uri="{BB962C8B-B14F-4D97-AF65-F5344CB8AC3E}">
        <p14:creationId xmlns:p14="http://schemas.microsoft.com/office/powerpoint/2010/main" val="16527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0174" cy="6858000"/>
          </a:xfrm>
        </p:spPr>
      </p:pic>
      <p:sp>
        <p:nvSpPr>
          <p:cNvPr id="2" name="Title 1"/>
          <p:cNvSpPr>
            <a:spLocks noGrp="1"/>
          </p:cNvSpPr>
          <p:nvPr>
            <p:ph type="title"/>
          </p:nvPr>
        </p:nvSpPr>
        <p:spPr>
          <a:xfrm>
            <a:off x="685800" y="1905000"/>
            <a:ext cx="1957388" cy="1066800"/>
          </a:xfrm>
        </p:spPr>
        <p:txBody>
          <a:bodyPr>
            <a:noAutofit/>
          </a:bodyPr>
          <a:lstStyle/>
          <a:p>
            <a:r>
              <a:rPr lang="en-US" sz="4800" dirty="0" smtClean="0"/>
              <a:t>Story telling</a:t>
            </a:r>
            <a:endParaRPr lang="en-US" sz="4800" dirty="0"/>
          </a:p>
        </p:txBody>
      </p:sp>
    </p:spTree>
    <p:extLst>
      <p:ext uri="{BB962C8B-B14F-4D97-AF65-F5344CB8AC3E}">
        <p14:creationId xmlns:p14="http://schemas.microsoft.com/office/powerpoint/2010/main" val="3993015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Flippin</a:t>
            </a:r>
            <a:r>
              <a:rPr lang="en-US" dirty="0"/>
              <a:t>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266700"/>
            <a:ext cx="8305800" cy="6171634"/>
          </a:xfrm>
          <a:prstGeom prst="rect">
            <a:avLst/>
          </a:prstGeom>
        </p:spPr>
      </p:pic>
    </p:spTree>
    <p:extLst>
      <p:ext uri="{BB962C8B-B14F-4D97-AF65-F5344CB8AC3E}">
        <p14:creationId xmlns:p14="http://schemas.microsoft.com/office/powerpoint/2010/main" val="268264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87" y="352001"/>
            <a:ext cx="8277101" cy="6048500"/>
          </a:xfrm>
          <a:prstGeom prst="rect">
            <a:avLst/>
          </a:prstGeom>
        </p:spPr>
      </p:pic>
    </p:spTree>
    <p:extLst>
      <p:ext uri="{BB962C8B-B14F-4D97-AF65-F5344CB8AC3E}">
        <p14:creationId xmlns:p14="http://schemas.microsoft.com/office/powerpoint/2010/main" val="36908396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36735"/>
          </a:xfrm>
        </p:spPr>
      </p:pic>
    </p:spTree>
    <p:extLst>
      <p:ext uri="{BB962C8B-B14F-4D97-AF65-F5344CB8AC3E}">
        <p14:creationId xmlns:p14="http://schemas.microsoft.com/office/powerpoint/2010/main" val="925289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F67CD66-0F4A-4D24-A8CC-220307A8BA3E}" type="slidenum">
              <a:rPr lang="en-US" smtClean="0"/>
              <a:pPr>
                <a:defRPr/>
              </a:pPr>
              <a:t>48</a:t>
            </a:fld>
            <a:endParaRPr lang="en-US" dirty="0"/>
          </a:p>
        </p:txBody>
      </p:sp>
      <p:pic>
        <p:nvPicPr>
          <p:cNvPr id="4" name="Picture 3"/>
          <p:cNvPicPr>
            <a:picLocks noChangeAspect="1"/>
          </p:cNvPicPr>
          <p:nvPr/>
        </p:nvPicPr>
        <p:blipFill>
          <a:blip r:embed="rId3"/>
          <a:stretch>
            <a:fillRect/>
          </a:stretch>
        </p:blipFill>
        <p:spPr>
          <a:xfrm>
            <a:off x="1596013" y="3718941"/>
            <a:ext cx="2980483" cy="1005464"/>
          </a:xfrm>
          <a:prstGeom prst="rect">
            <a:avLst/>
          </a:prstGeom>
        </p:spPr>
      </p:pic>
      <p:pic>
        <p:nvPicPr>
          <p:cNvPr id="2" name="Picture 1"/>
          <p:cNvPicPr>
            <a:picLocks noChangeAspect="1"/>
          </p:cNvPicPr>
          <p:nvPr/>
        </p:nvPicPr>
        <p:blipFill>
          <a:blip r:embed="rId4"/>
          <a:stretch>
            <a:fillRect/>
          </a:stretch>
        </p:blipFill>
        <p:spPr>
          <a:xfrm>
            <a:off x="5339865" y="1728856"/>
            <a:ext cx="2474795" cy="1295400"/>
          </a:xfrm>
          <a:prstGeom prst="rect">
            <a:avLst/>
          </a:prstGeom>
        </p:spPr>
      </p:pic>
      <p:pic>
        <p:nvPicPr>
          <p:cNvPr id="7" name="Picture 6"/>
          <p:cNvPicPr>
            <a:picLocks noChangeAspect="1"/>
          </p:cNvPicPr>
          <p:nvPr/>
        </p:nvPicPr>
        <p:blipFill>
          <a:blip r:embed="rId5"/>
          <a:stretch>
            <a:fillRect/>
          </a:stretch>
        </p:blipFill>
        <p:spPr>
          <a:xfrm>
            <a:off x="2001325" y="5152206"/>
            <a:ext cx="2169857" cy="1487402"/>
          </a:xfrm>
          <a:prstGeom prst="rect">
            <a:avLst/>
          </a:prstGeom>
        </p:spPr>
      </p:pic>
      <p:pic>
        <p:nvPicPr>
          <p:cNvPr id="6" name="Picture 5"/>
          <p:cNvPicPr>
            <a:picLocks noChangeAspect="1"/>
          </p:cNvPicPr>
          <p:nvPr/>
        </p:nvPicPr>
        <p:blipFill>
          <a:blip r:embed="rId6"/>
          <a:stretch>
            <a:fillRect/>
          </a:stretch>
        </p:blipFill>
        <p:spPr>
          <a:xfrm>
            <a:off x="5339865" y="3718941"/>
            <a:ext cx="2561905" cy="1152381"/>
          </a:xfrm>
          <a:prstGeom prst="rect">
            <a:avLst/>
          </a:prstGeom>
        </p:spPr>
      </p:pic>
      <p:pic>
        <p:nvPicPr>
          <p:cNvPr id="10" name="Picture 9"/>
          <p:cNvPicPr>
            <a:picLocks noChangeAspect="1"/>
          </p:cNvPicPr>
          <p:nvPr/>
        </p:nvPicPr>
        <p:blipFill>
          <a:blip r:embed="rId7"/>
          <a:stretch>
            <a:fillRect/>
          </a:stretch>
        </p:blipFill>
        <p:spPr>
          <a:xfrm>
            <a:off x="1440390" y="2016524"/>
            <a:ext cx="2429086" cy="1007732"/>
          </a:xfrm>
          <a:prstGeom prst="rect">
            <a:avLst/>
          </a:prstGeom>
        </p:spPr>
      </p:pic>
      <p:sp>
        <p:nvSpPr>
          <p:cNvPr id="8" name="TextBox 7"/>
          <p:cNvSpPr txBox="1"/>
          <p:nvPr/>
        </p:nvSpPr>
        <p:spPr>
          <a:xfrm>
            <a:off x="471651" y="373133"/>
            <a:ext cx="8215149" cy="1015663"/>
          </a:xfrm>
          <a:prstGeom prst="rect">
            <a:avLst/>
          </a:prstGeom>
          <a:gradFill flip="none" rotWithShape="1">
            <a:gsLst>
              <a:gs pos="0">
                <a:schemeClr val="accent1">
                  <a:lumMod val="5000"/>
                  <a:lumOff val="95000"/>
                </a:schemeClr>
              </a:gs>
              <a:gs pos="77000">
                <a:schemeClr val="accent1">
                  <a:lumMod val="45000"/>
                  <a:lumOff val="55000"/>
                  <a:alpha val="54000"/>
                </a:schemeClr>
              </a:gs>
              <a:gs pos="83000">
                <a:schemeClr val="accent1">
                  <a:lumMod val="45000"/>
                  <a:lumOff val="55000"/>
                </a:schemeClr>
              </a:gs>
              <a:gs pos="100000">
                <a:schemeClr val="accent1">
                  <a:lumMod val="30000"/>
                  <a:lumOff val="70000"/>
                </a:schemeClr>
              </a:gs>
            </a:gsLst>
            <a:lin ang="2700000" scaled="1"/>
            <a:tileRect/>
          </a:gradFill>
        </p:spPr>
        <p:txBody>
          <a:bodyPr wrap="square" rtlCol="0">
            <a:spAutoFit/>
          </a:bodyPr>
          <a:lstStyle/>
          <a:p>
            <a:r>
              <a:rPr lang="en-US" sz="6000" b="1" dirty="0" smtClean="0"/>
              <a:t>Skills</a:t>
            </a:r>
            <a:endParaRPr lang="en-US" sz="6000" b="1" dirty="0"/>
          </a:p>
        </p:txBody>
      </p:sp>
      <p:pic>
        <p:nvPicPr>
          <p:cNvPr id="1026" name="Picture 2" descr="https://tctechcrunch2011.files.wordpress.com/2013/08/canva-circle-logo.png?w=4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5329" y="5148262"/>
            <a:ext cx="1450975" cy="145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068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2590800" y="2262809"/>
            <a:ext cx="1628775" cy="1143000"/>
          </a:xfrm>
        </p:spPr>
        <p:txBody>
          <a:bodyPr>
            <a:normAutofit fontScale="90000"/>
          </a:bodyPr>
          <a:lstStyle/>
          <a:p>
            <a:pPr eaLnBrk="1" hangingPunct="1"/>
            <a:r>
              <a:rPr lang="en-US" dirty="0" smtClean="0"/>
              <a:t>Rule of thirds</a:t>
            </a:r>
          </a:p>
        </p:txBody>
      </p:sp>
      <p:cxnSp>
        <p:nvCxnSpPr>
          <p:cNvPr id="5" name="Straight Connector 4"/>
          <p:cNvCxnSpPr/>
          <p:nvPr/>
        </p:nvCxnSpPr>
        <p:spPr>
          <a:xfrm>
            <a:off x="0" y="2514600"/>
            <a:ext cx="914400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800600"/>
            <a:ext cx="914400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3429000"/>
            <a:ext cx="685800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667000" y="3429000"/>
            <a:ext cx="6858000" cy="0"/>
          </a:xfrm>
          <a:prstGeom prst="lin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93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762000"/>
            <a:ext cx="7772400" cy="4878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914400" y="6019800"/>
            <a:ext cx="7467600"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hlinkClick r:id="rId3"/>
              </a:rPr>
              <a:t>http://www.thinkoutsidetheslide.com/free-resources/latest-annoying-powerpoint-survey-results/</a:t>
            </a:r>
            <a:endParaRPr lang="en-US" sz="1400" dirty="0">
              <a:solidFill>
                <a:prstClr val="black"/>
              </a:solidFill>
              <a:latin typeface="Calibri"/>
            </a:endParaRPr>
          </a:p>
        </p:txBody>
      </p:sp>
      <p:sp>
        <p:nvSpPr>
          <p:cNvPr id="2" name="TextBox 1"/>
          <p:cNvSpPr txBox="1"/>
          <p:nvPr/>
        </p:nvSpPr>
        <p:spPr>
          <a:xfrm>
            <a:off x="1066800" y="962084"/>
            <a:ext cx="7162800" cy="4678204"/>
          </a:xfrm>
          <a:prstGeom prst="rect">
            <a:avLst/>
          </a:prstGeom>
          <a:noFill/>
        </p:spPr>
        <p:txBody>
          <a:bodyPr wrap="square" rtlCol="0">
            <a:spAutoFit/>
          </a:bodyPr>
          <a:lstStyle/>
          <a:p>
            <a:pPr lvl="0"/>
            <a:r>
              <a:rPr lang="en-US" sz="4000" dirty="0"/>
              <a:t>Presentations are becoming a more important vehicle for communicating, but presenters aren’t really getting any better at effectively using this important vehicle to get their message understood. </a:t>
            </a:r>
          </a:p>
          <a:p>
            <a:endParaRPr lang="en-US" dirty="0"/>
          </a:p>
        </p:txBody>
      </p:sp>
    </p:spTree>
    <p:extLst>
      <p:ext uri="{BB962C8B-B14F-4D97-AF65-F5344CB8AC3E}">
        <p14:creationId xmlns:p14="http://schemas.microsoft.com/office/powerpoint/2010/main" val="8287019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10287000" cy="7924800"/>
          </a:xfrm>
          <a:prstGeom prst="rect">
            <a:avLst/>
          </a:prstGeom>
        </p:spPr>
      </p:pic>
      <p:sp>
        <p:nvSpPr>
          <p:cNvPr id="15362" name="Title 1" hidden="1"/>
          <p:cNvSpPr>
            <a:spLocks noGrp="1"/>
          </p:cNvSpPr>
          <p:nvPr>
            <p:ph type="title" idx="4294967295"/>
          </p:nvPr>
        </p:nvSpPr>
        <p:spPr>
          <a:xfrm>
            <a:off x="0" y="685800"/>
            <a:ext cx="7620000" cy="1066800"/>
          </a:xfrm>
        </p:spPr>
        <p:txBody>
          <a:bodyPr/>
          <a:lstStyle/>
          <a:p>
            <a:pPr eaLnBrk="1" hangingPunct="1"/>
            <a:r>
              <a:rPr lang="en-US" smtClean="0"/>
              <a:t>Where are you going?</a:t>
            </a:r>
          </a:p>
        </p:txBody>
      </p:sp>
      <p:sp>
        <p:nvSpPr>
          <p:cNvPr id="4" name="Rectangle 3"/>
          <p:cNvSpPr/>
          <p:nvPr/>
        </p:nvSpPr>
        <p:spPr>
          <a:xfrm>
            <a:off x="-1143000" y="-228600"/>
            <a:ext cx="11506200" cy="114300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dirty="0">
                <a:solidFill>
                  <a:prstClr val="white"/>
                </a:solidFill>
                <a:latin typeface="Tahoma" pitchFamily="34" charset="0"/>
                <a:ea typeface="Tahoma" pitchFamily="34" charset="0"/>
                <a:cs typeface="Tahoma" pitchFamily="34" charset="0"/>
              </a:rPr>
              <a:t>Where </a:t>
            </a:r>
            <a:r>
              <a:rPr lang="en-US" sz="4800" dirty="0" smtClean="0">
                <a:solidFill>
                  <a:prstClr val="white"/>
                </a:solidFill>
                <a:latin typeface="Tahoma" pitchFamily="34" charset="0"/>
                <a:ea typeface="Tahoma" pitchFamily="34" charset="0"/>
                <a:cs typeface="Tahoma" pitchFamily="34" charset="0"/>
              </a:rPr>
              <a:t>did everyone go?</a:t>
            </a:r>
            <a:endParaRPr lang="en-US" sz="4800"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1609241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732" y="1690735"/>
            <a:ext cx="9046268" cy="4564159"/>
          </a:xfrm>
          <a:prstGeom prst="rect">
            <a:avLst/>
          </a:prstGeom>
        </p:spPr>
      </p:pic>
      <p:sp>
        <p:nvSpPr>
          <p:cNvPr id="4" name="Rectangle 3"/>
          <p:cNvSpPr/>
          <p:nvPr/>
        </p:nvSpPr>
        <p:spPr>
          <a:xfrm>
            <a:off x="1004586" y="458272"/>
            <a:ext cx="3305777" cy="369332"/>
          </a:xfrm>
          <a:prstGeom prst="rect">
            <a:avLst/>
          </a:prstGeom>
        </p:spPr>
        <p:txBody>
          <a:bodyPr wrap="none">
            <a:spAutoFit/>
          </a:bodyPr>
          <a:lstStyle/>
          <a:p>
            <a:r>
              <a:rPr lang="en-US" dirty="0"/>
              <a:t>http://www.24hrco.com/GCS.pdf</a:t>
            </a:r>
          </a:p>
        </p:txBody>
      </p:sp>
    </p:spTree>
    <p:extLst>
      <p:ext uri="{BB962C8B-B14F-4D97-AF65-F5344CB8AC3E}">
        <p14:creationId xmlns:p14="http://schemas.microsoft.com/office/powerpoint/2010/main" val="19655215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56" y="361950"/>
            <a:ext cx="9134343" cy="6140591"/>
          </a:xfrm>
          <a:prstGeom prst="rect">
            <a:avLst/>
          </a:prstGeom>
        </p:spPr>
      </p:pic>
      <p:sp>
        <p:nvSpPr>
          <p:cNvPr id="2" name="Rectangle 1"/>
          <p:cNvSpPr/>
          <p:nvPr/>
        </p:nvSpPr>
        <p:spPr>
          <a:xfrm>
            <a:off x="432932" y="6401000"/>
            <a:ext cx="8287789" cy="369332"/>
          </a:xfrm>
          <a:prstGeom prst="rect">
            <a:avLst/>
          </a:prstGeom>
        </p:spPr>
        <p:txBody>
          <a:bodyPr wrap="square">
            <a:spAutoFit/>
          </a:bodyPr>
          <a:lstStyle/>
          <a:p>
            <a:pPr>
              <a:defRPr/>
            </a:pPr>
            <a:r>
              <a:rPr lang="en-US" b="1" dirty="0"/>
              <a:t>Data Points: Visualization That Means Something</a:t>
            </a:r>
            <a:r>
              <a:rPr lang="en-US" dirty="0"/>
              <a:t> – Nathan </a:t>
            </a:r>
            <a:r>
              <a:rPr lang="en-US" dirty="0" err="1"/>
              <a:t>Yau</a:t>
            </a:r>
            <a:endParaRPr lang="en-US" dirty="0"/>
          </a:p>
        </p:txBody>
      </p:sp>
    </p:spTree>
    <p:extLst>
      <p:ext uri="{BB962C8B-B14F-4D97-AF65-F5344CB8AC3E}">
        <p14:creationId xmlns:p14="http://schemas.microsoft.com/office/powerpoint/2010/main" val="38009622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79525"/>
          <a:stretch/>
        </p:blipFill>
        <p:spPr>
          <a:xfrm>
            <a:off x="9656" y="323851"/>
            <a:ext cx="9134343" cy="1257300"/>
          </a:xfrm>
          <a:prstGeom prst="rect">
            <a:avLst/>
          </a:prstGeom>
        </p:spPr>
      </p:pic>
      <p:pic>
        <p:nvPicPr>
          <p:cNvPr id="2" name="Picture 1"/>
          <p:cNvPicPr>
            <a:picLocks noChangeAspect="1"/>
          </p:cNvPicPr>
          <p:nvPr/>
        </p:nvPicPr>
        <p:blipFill>
          <a:blip r:embed="rId4"/>
          <a:stretch>
            <a:fillRect/>
          </a:stretch>
        </p:blipFill>
        <p:spPr>
          <a:xfrm>
            <a:off x="419100" y="1581151"/>
            <a:ext cx="8686799" cy="4877835"/>
          </a:xfrm>
          <a:prstGeom prst="rect">
            <a:avLst/>
          </a:prstGeom>
        </p:spPr>
      </p:pic>
      <p:sp>
        <p:nvSpPr>
          <p:cNvPr id="4" name="Rectangle 3"/>
          <p:cNvSpPr/>
          <p:nvPr/>
        </p:nvSpPr>
        <p:spPr>
          <a:xfrm>
            <a:off x="432932" y="6401000"/>
            <a:ext cx="8287789" cy="369332"/>
          </a:xfrm>
          <a:prstGeom prst="rect">
            <a:avLst/>
          </a:prstGeom>
        </p:spPr>
        <p:txBody>
          <a:bodyPr wrap="square">
            <a:spAutoFit/>
          </a:bodyPr>
          <a:lstStyle/>
          <a:p>
            <a:pPr>
              <a:defRPr/>
            </a:pPr>
            <a:r>
              <a:rPr lang="en-US" b="1" dirty="0"/>
              <a:t>Data Points: Visualization That Means Something</a:t>
            </a:r>
            <a:r>
              <a:rPr lang="en-US" dirty="0"/>
              <a:t> – Nathan </a:t>
            </a:r>
            <a:r>
              <a:rPr lang="en-US" dirty="0" err="1"/>
              <a:t>Yau</a:t>
            </a:r>
            <a:endParaRPr lang="en-US" dirty="0"/>
          </a:p>
        </p:txBody>
      </p:sp>
    </p:spTree>
    <p:extLst>
      <p:ext uri="{BB962C8B-B14F-4D97-AF65-F5344CB8AC3E}">
        <p14:creationId xmlns:p14="http://schemas.microsoft.com/office/powerpoint/2010/main" val="7276554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72199"/>
          </a:xfrm>
          <a:prstGeom prst="rect">
            <a:avLst/>
          </a:prstGeom>
        </p:spPr>
      </p:pic>
      <p:sp>
        <p:nvSpPr>
          <p:cNvPr id="3" name="Rectangle 2"/>
          <p:cNvSpPr/>
          <p:nvPr/>
        </p:nvSpPr>
        <p:spPr>
          <a:xfrm>
            <a:off x="228600" y="6363385"/>
            <a:ext cx="8686800" cy="369332"/>
          </a:xfrm>
          <a:prstGeom prst="rect">
            <a:avLst/>
          </a:prstGeom>
        </p:spPr>
        <p:txBody>
          <a:bodyPr wrap="square">
            <a:spAutoFit/>
          </a:bodyPr>
          <a:lstStyle/>
          <a:p>
            <a:r>
              <a:rPr lang="en-US" dirty="0"/>
              <a:t>http://www.thinkoutsidetheslide.com/tutorials-to-create-effective-visuals-in-powerpoint/</a:t>
            </a:r>
          </a:p>
        </p:txBody>
      </p:sp>
    </p:spTree>
    <p:extLst>
      <p:ext uri="{BB962C8B-B14F-4D97-AF65-F5344CB8AC3E}">
        <p14:creationId xmlns:p14="http://schemas.microsoft.com/office/powerpoint/2010/main" val="23150454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haikumind.com/wp-content/uploads/2011/02/keep-it-simple-stupid-ki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045" y="457200"/>
            <a:ext cx="5094955" cy="584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517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530724"/>
          </a:xfrm>
        </p:spPr>
        <p:txBody>
          <a:bodyPr>
            <a:noAutofit/>
          </a:bodyPr>
          <a:lstStyle/>
          <a:p>
            <a:r>
              <a:rPr lang="en-US" sz="6600" i="1" dirty="0"/>
              <a:t>Present Unto Others How You Wish to Be Presented To.</a:t>
            </a:r>
            <a:endParaRPr lang="en-US" sz="6600" dirty="0"/>
          </a:p>
        </p:txBody>
      </p:sp>
    </p:spTree>
    <p:extLst>
      <p:ext uri="{BB962C8B-B14F-4D97-AF65-F5344CB8AC3E}">
        <p14:creationId xmlns:p14="http://schemas.microsoft.com/office/powerpoint/2010/main" val="14618552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Online Resources</a:t>
            </a:r>
            <a:endParaRPr lang="en-US" dirty="0"/>
          </a:p>
        </p:txBody>
      </p:sp>
      <p:sp>
        <p:nvSpPr>
          <p:cNvPr id="5" name="Rectangle 4"/>
          <p:cNvSpPr/>
          <p:nvPr/>
        </p:nvSpPr>
        <p:spPr>
          <a:xfrm>
            <a:off x="149630" y="1885062"/>
            <a:ext cx="8994370" cy="4339650"/>
          </a:xfrm>
          <a:prstGeom prst="rect">
            <a:avLst/>
          </a:prstGeom>
        </p:spPr>
        <p:txBody>
          <a:bodyPr wrap="square">
            <a:spAutoFit/>
          </a:bodyPr>
          <a:lstStyle/>
          <a:p>
            <a:pPr>
              <a:lnSpc>
                <a:spcPct val="115000"/>
              </a:lnSpc>
            </a:pPr>
            <a:r>
              <a:rPr lang="en-US" sz="2400" dirty="0">
                <a:latin typeface="Calibri" panose="020F0502020204030204" pitchFamily="34" charset="0"/>
                <a:ea typeface="Calibri" panose="020F0502020204030204" pitchFamily="34" charset="0"/>
                <a:cs typeface="Times New Roman" panose="02020603050405020304" pitchFamily="18" charset="0"/>
              </a:rPr>
              <a:t>Nolan </a:t>
            </a:r>
            <a:r>
              <a:rPr lang="en-US" sz="2400" dirty="0" err="1">
                <a:latin typeface="Calibri" panose="020F0502020204030204" pitchFamily="34" charset="0"/>
                <a:ea typeface="Calibri" panose="020F0502020204030204" pitchFamily="34" charset="0"/>
                <a:cs typeface="Times New Roman" panose="02020603050405020304" pitchFamily="18" charset="0"/>
              </a:rPr>
              <a:t>Haims</a:t>
            </a:r>
            <a:r>
              <a:rPr lang="en-US" sz="2400" dirty="0">
                <a:latin typeface="Calibri" panose="020F0502020204030204" pitchFamily="34" charset="0"/>
                <a:ea typeface="Calibri" panose="020F0502020204030204" pitchFamily="34" charset="0"/>
                <a:cs typeface="Times New Roman" panose="02020603050405020304" pitchFamily="18" charset="0"/>
              </a:rPr>
              <a:t>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www.PresentYourStory.com</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sz="2400" dirty="0">
                <a:latin typeface="Calibri" panose="020F0502020204030204" pitchFamily="34" charset="0"/>
                <a:ea typeface="Calibri" panose="020F0502020204030204" pitchFamily="34" charset="0"/>
                <a:cs typeface="Times New Roman" panose="02020603050405020304" pitchFamily="18" charset="0"/>
              </a:rPr>
              <a:t>Dave </a:t>
            </a:r>
            <a:r>
              <a:rPr lang="en-US" sz="2400" dirty="0" err="1">
                <a:latin typeface="Calibri" panose="020F0502020204030204" pitchFamily="34" charset="0"/>
                <a:ea typeface="Calibri" panose="020F0502020204030204" pitchFamily="34" charset="0"/>
                <a:cs typeface="Times New Roman" panose="02020603050405020304" pitchFamily="18" charset="0"/>
              </a:rPr>
              <a:t>Paradi</a:t>
            </a:r>
            <a:r>
              <a:rPr lang="en-US" sz="2400" dirty="0">
                <a:latin typeface="Calibri" panose="020F0502020204030204" pitchFamily="34" charset="0"/>
                <a:ea typeface="Calibri" panose="020F0502020204030204" pitchFamily="34" charset="0"/>
                <a:cs typeface="Times New Roman" panose="02020603050405020304" pitchFamily="18" charset="0"/>
              </a:rPr>
              <a:t>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www.thinkoutsidethebox.com</a:t>
            </a:r>
            <a:r>
              <a:rPr lang="en-US" sz="2400" dirty="0">
                <a:latin typeface="Calibri" panose="020F0502020204030204" pitchFamily="34" charset="0"/>
                <a:ea typeface="Calibri" panose="020F0502020204030204" pitchFamily="34" charset="0"/>
                <a:cs typeface="Times New Roman" panose="02020603050405020304" pitchFamily="18" charset="0"/>
              </a:rPr>
              <a:t> – </a:t>
            </a:r>
            <a:r>
              <a:rPr lang="en-US" sz="2400" dirty="0" smtClean="0">
                <a:latin typeface="Calibri" panose="020F0502020204030204" pitchFamily="34" charset="0"/>
                <a:ea typeface="Calibri" panose="020F0502020204030204" pitchFamily="34" charset="0"/>
                <a:cs typeface="Times New Roman" panose="02020603050405020304" pitchFamily="18" charset="0"/>
              </a:rPr>
              <a:t>blogs/tips/newsletter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400" dirty="0" err="1">
                <a:latin typeface="Calibri" panose="020F0502020204030204" pitchFamily="34" charset="0"/>
                <a:ea typeface="Calibri" panose="020F0502020204030204" pitchFamily="34" charset="0"/>
                <a:cs typeface="Times New Roman" panose="02020603050405020304" pitchFamily="18" charset="0"/>
              </a:rPr>
              <a:t>Ric</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Bretschneider</a:t>
            </a:r>
            <a:r>
              <a:rPr lang="en-US" sz="2400" dirty="0">
                <a:latin typeface="Calibri" panose="020F0502020204030204" pitchFamily="34" charset="0"/>
                <a:ea typeface="Calibri" panose="020F0502020204030204" pitchFamily="34" charset="0"/>
                <a:cs typeface="Times New Roman" panose="02020603050405020304" pitchFamily="18" charset="0"/>
              </a:rPr>
              <a:t>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blog.ricbret.com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400" dirty="0" err="1">
                <a:latin typeface="Calibri" panose="020F0502020204030204" pitchFamily="34" charset="0"/>
                <a:ea typeface="Calibri" panose="020F0502020204030204" pitchFamily="34" charset="0"/>
                <a:cs typeface="Times New Roman" panose="02020603050405020304" pitchFamily="18" charset="0"/>
              </a:rPr>
              <a:t>Geetesh</a:t>
            </a:r>
            <a:r>
              <a:rPr lang="en-US" sz="2400" dirty="0">
                <a:latin typeface="Calibri" panose="020F0502020204030204" pitchFamily="34" charset="0"/>
                <a:ea typeface="Calibri" panose="020F0502020204030204" pitchFamily="34" charset="0"/>
                <a:cs typeface="Times New Roman" panose="02020603050405020304" pitchFamily="18" charset="0"/>
              </a:rPr>
              <a:t> Bajaj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www.indezine.com</a:t>
            </a:r>
            <a:r>
              <a:rPr lang="en-US" sz="2400" dirty="0">
                <a:latin typeface="Calibri" panose="020F0502020204030204" pitchFamily="34" charset="0"/>
                <a:ea typeface="Calibri" panose="020F0502020204030204" pitchFamily="34" charset="0"/>
                <a:cs typeface="Times New Roman" panose="02020603050405020304" pitchFamily="18" charset="0"/>
              </a:rPr>
              <a:t> – blogs/tips and newsletter</a:t>
            </a:r>
          </a:p>
          <a:p>
            <a:pPr>
              <a:lnSpc>
                <a:spcPct val="115000"/>
              </a:lnSpc>
            </a:pPr>
            <a:r>
              <a:rPr lang="en-US" sz="2400" dirty="0" err="1">
                <a:latin typeface="Calibri" panose="020F0502020204030204" pitchFamily="34" charset="0"/>
                <a:ea typeface="Calibri" panose="020F0502020204030204" pitchFamily="34" charset="0"/>
                <a:cs typeface="Times New Roman" panose="02020603050405020304" pitchFamily="18" charset="0"/>
              </a:rPr>
              <a:t>EllenFinkelstein</a:t>
            </a:r>
            <a:r>
              <a:rPr lang="en-US" sz="2400" dirty="0">
                <a:latin typeface="Calibri" panose="020F0502020204030204" pitchFamily="34" charset="0"/>
                <a:ea typeface="Calibri" panose="020F0502020204030204" pitchFamily="34" charset="0"/>
                <a:cs typeface="Times New Roman" panose="02020603050405020304" pitchFamily="18" charset="0"/>
              </a:rPr>
              <a:t>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www.ellenfinkelstein.com</a:t>
            </a:r>
            <a:r>
              <a:rPr lang="en-US" sz="2400" dirty="0">
                <a:latin typeface="Calibri" panose="020F0502020204030204" pitchFamily="34" charset="0"/>
                <a:ea typeface="Calibri" panose="020F0502020204030204" pitchFamily="34" charset="0"/>
                <a:cs typeface="Times New Roman" panose="02020603050405020304" pitchFamily="18" charset="0"/>
              </a:rPr>
              <a:t> - </a:t>
            </a:r>
            <a:r>
              <a:rPr lang="en-US" sz="2400" dirty="0" smtClean="0">
                <a:latin typeface="Calibri" panose="020F0502020204030204" pitchFamily="34" charset="0"/>
                <a:ea typeface="Calibri" panose="020F0502020204030204" pitchFamily="34" charset="0"/>
                <a:cs typeface="Times New Roman" panose="02020603050405020304" pitchFamily="18" charset="0"/>
              </a:rPr>
              <a:t>blogs/tips/newsletter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995488" indent="-1995488">
              <a:lnSpc>
                <a:spcPct val="115000"/>
              </a:lnSpc>
            </a:pPr>
            <a:r>
              <a:rPr lang="en-US" sz="2400" dirty="0">
                <a:latin typeface="Calibri" panose="020F0502020204030204" pitchFamily="34" charset="0"/>
                <a:ea typeface="Calibri" panose="020F0502020204030204" pitchFamily="34" charset="0"/>
                <a:cs typeface="Times New Roman" panose="02020603050405020304" pitchFamily="18" charset="0"/>
              </a:rPr>
              <a:t>Jon Thomas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http://www.presentationadvisors.com/best-powerpoint-presentation-posts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2400" dirty="0">
                <a:latin typeface="Calibri" panose="020F0502020204030204" pitchFamily="34" charset="0"/>
                <a:ea typeface="Calibri" panose="020F0502020204030204" pitchFamily="34" charset="0"/>
                <a:cs typeface="Times New Roman" panose="02020603050405020304" pitchFamily="18" charset="0"/>
              </a:rPr>
              <a:t>Camille &amp; Taylor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www.nutsandboltsspeedtraining.com</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sz="2400" dirty="0">
                <a:latin typeface="Calibri" panose="020F0502020204030204" pitchFamily="34" charset="0"/>
                <a:ea typeface="Calibri" panose="020F0502020204030204" pitchFamily="34" charset="0"/>
                <a:cs typeface="Times New Roman" panose="02020603050405020304" pitchFamily="18" charset="0"/>
              </a:rPr>
              <a:t>Graphic Cheat Sheet – </a:t>
            </a: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0"/>
              </a:rPr>
              <a:t>www.24hrco.com/GCS.pdf</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sz="2400" dirty="0" err="1">
                <a:latin typeface="Calibri" panose="020F0502020204030204" pitchFamily="34" charset="0"/>
                <a:ea typeface="Calibri" panose="020F0502020204030204" pitchFamily="34" charset="0"/>
                <a:cs typeface="Times New Roman" panose="02020603050405020304" pitchFamily="18" charset="0"/>
              </a:rPr>
              <a:t>YouTubes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05368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7869"/>
            <a:ext cx="7620000" cy="871331"/>
          </a:xfrm>
        </p:spPr>
        <p:txBody>
          <a:bodyPr/>
          <a:lstStyle/>
          <a:p>
            <a:r>
              <a:rPr lang="en-US" dirty="0" smtClean="0"/>
              <a:t>Resources</a:t>
            </a:r>
            <a:endParaRPr lang="en-US" dirty="0"/>
          </a:p>
        </p:txBody>
      </p:sp>
      <p:pic>
        <p:nvPicPr>
          <p:cNvPr id="4098" name="Picture 2" descr="C:\Users\WILMAA~1\AppData\Local\Temp\SNAGHTML490ddc8.PNG"/>
          <p:cNvPicPr>
            <a:picLocks noChangeAspect="1" noChangeArrowheads="1"/>
          </p:cNvPicPr>
          <p:nvPr/>
        </p:nvPicPr>
        <p:blipFill rotWithShape="1">
          <a:blip r:embed="rId3">
            <a:extLst>
              <a:ext uri="{28A0092B-C50C-407E-A947-70E740481C1C}">
                <a14:useLocalDpi xmlns:a14="http://schemas.microsoft.com/office/drawing/2010/main" val="0"/>
              </a:ext>
            </a:extLst>
          </a:blip>
          <a:srcRect l="5538" t="28105" r="25780" b="17317"/>
          <a:stretch/>
        </p:blipFill>
        <p:spPr bwMode="auto">
          <a:xfrm>
            <a:off x="181223" y="1219200"/>
            <a:ext cx="8781554" cy="5029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72817" y="6248398"/>
            <a:ext cx="6460435" cy="369332"/>
          </a:xfrm>
          <a:prstGeom prst="rect">
            <a:avLst/>
          </a:prstGeom>
          <a:noFill/>
        </p:spPr>
        <p:txBody>
          <a:bodyPr wrap="square" rtlCol="0">
            <a:spAutoFit/>
          </a:bodyPr>
          <a:lstStyle/>
          <a:p>
            <a:r>
              <a:rPr lang="en-US" dirty="0" smtClean="0"/>
              <a:t>Nolan </a:t>
            </a:r>
            <a:r>
              <a:rPr lang="en-US" dirty="0" err="1" smtClean="0"/>
              <a:t>Hains</a:t>
            </a:r>
            <a:r>
              <a:rPr lang="en-US" dirty="0" smtClean="0"/>
              <a:t> – Data Webinar </a:t>
            </a:r>
            <a:r>
              <a:rPr lang="en-US" dirty="0" err="1" smtClean="0"/>
              <a:t>presentationXpert</a:t>
            </a:r>
            <a:r>
              <a:rPr lang="en-US" dirty="0" smtClean="0"/>
              <a:t> </a:t>
            </a:r>
            <a:endParaRPr lang="en-US" dirty="0"/>
          </a:p>
        </p:txBody>
      </p:sp>
    </p:spTree>
    <p:extLst>
      <p:ext uri="{BB962C8B-B14F-4D97-AF65-F5344CB8AC3E}">
        <p14:creationId xmlns:p14="http://schemas.microsoft.com/office/powerpoint/2010/main" val="270085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52212" cy="1325563"/>
          </a:xfrm>
        </p:spPr>
        <p:txBody>
          <a:bodyPr/>
          <a:lstStyle/>
          <a:p>
            <a:r>
              <a:rPr lang="en-US" dirty="0" smtClean="0"/>
              <a:t>Presentation slides vs handouts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14" t="30202" r="5454" b="21313"/>
          <a:stretch/>
        </p:blipFill>
        <p:spPr>
          <a:xfrm>
            <a:off x="0" y="1436913"/>
            <a:ext cx="8122722" cy="2493819"/>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1948" t="24892" r="-3117" b="6306"/>
          <a:stretch/>
        </p:blipFill>
        <p:spPr>
          <a:xfrm>
            <a:off x="4049483" y="3319153"/>
            <a:ext cx="5593278" cy="3538847"/>
          </a:xfrm>
          <a:prstGeom prst="rect">
            <a:avLst/>
          </a:prstGeom>
        </p:spPr>
      </p:pic>
    </p:spTree>
    <p:extLst>
      <p:ext uri="{BB962C8B-B14F-4D97-AF65-F5344CB8AC3E}">
        <p14:creationId xmlns:p14="http://schemas.microsoft.com/office/powerpoint/2010/main" val="400844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a:t>
            </a:r>
            <a:r>
              <a:rPr lang="en-US" dirty="0"/>
              <a:t>W</a:t>
            </a:r>
            <a:r>
              <a:rPr lang="en-US" dirty="0" smtClean="0"/>
              <a:t>ords</a:t>
            </a:r>
            <a:endParaRPr lang="en-US" dirty="0"/>
          </a:p>
        </p:txBody>
      </p:sp>
      <p:sp>
        <p:nvSpPr>
          <p:cNvPr id="4" name="Content Placeholder 3"/>
          <p:cNvSpPr>
            <a:spLocks noGrp="1"/>
          </p:cNvSpPr>
          <p:nvPr>
            <p:ph idx="1"/>
          </p:nvPr>
        </p:nvSpPr>
        <p:spPr/>
        <p:txBody>
          <a:bodyPr/>
          <a:lstStyle/>
          <a:p>
            <a:r>
              <a:rPr lang="en-US" sz="1800" dirty="0"/>
              <a:t>Lorem ipsum dolor sit </a:t>
            </a:r>
            <a:r>
              <a:rPr lang="en-US" sz="1800" dirty="0" err="1"/>
              <a:t>amet</a:t>
            </a:r>
            <a:r>
              <a:rPr lang="en-US" sz="1800" dirty="0"/>
              <a:t>, </a:t>
            </a:r>
            <a:r>
              <a:rPr lang="en-US" sz="1800" dirty="0" err="1"/>
              <a:t>consectetuer</a:t>
            </a:r>
            <a:r>
              <a:rPr lang="en-US" sz="1800" dirty="0"/>
              <a:t> </a:t>
            </a:r>
            <a:r>
              <a:rPr lang="en-US" sz="1800" dirty="0" err="1"/>
              <a:t>adipiscing</a:t>
            </a:r>
            <a:r>
              <a:rPr lang="en-US" sz="1800" dirty="0"/>
              <a:t> </a:t>
            </a:r>
            <a:r>
              <a:rPr lang="en-US" sz="1800" dirty="0" err="1"/>
              <a:t>elit</a:t>
            </a:r>
            <a:r>
              <a:rPr lang="en-US" sz="1800" dirty="0"/>
              <a:t>. Maecenas </a:t>
            </a:r>
            <a:r>
              <a:rPr lang="en-US" sz="1800" dirty="0" err="1"/>
              <a:t>porttitor</a:t>
            </a:r>
            <a:r>
              <a:rPr lang="en-US" sz="1800" dirty="0"/>
              <a:t> </a:t>
            </a:r>
            <a:r>
              <a:rPr lang="en-US" sz="1800" dirty="0" err="1"/>
              <a:t>congue</a:t>
            </a:r>
            <a:r>
              <a:rPr lang="en-US" sz="1800" dirty="0"/>
              <a:t> </a:t>
            </a:r>
            <a:r>
              <a:rPr lang="en-US" sz="1800" dirty="0" err="1"/>
              <a:t>massa</a:t>
            </a:r>
            <a:r>
              <a:rPr lang="en-US" sz="1800" dirty="0"/>
              <a:t>. </a:t>
            </a:r>
            <a:r>
              <a:rPr lang="en-US" sz="1800" dirty="0" err="1"/>
              <a:t>Fusce</a:t>
            </a:r>
            <a:r>
              <a:rPr lang="en-US" sz="1800" dirty="0"/>
              <a:t> </a:t>
            </a:r>
            <a:r>
              <a:rPr lang="en-US" sz="1800" dirty="0" err="1"/>
              <a:t>posuere</a:t>
            </a:r>
            <a:r>
              <a:rPr lang="en-US" sz="1800" dirty="0"/>
              <a:t>, magna </a:t>
            </a:r>
            <a:r>
              <a:rPr lang="en-US" sz="1800" dirty="0" err="1"/>
              <a:t>sed</a:t>
            </a:r>
            <a:r>
              <a:rPr lang="en-US" sz="1800" dirty="0"/>
              <a:t> </a:t>
            </a:r>
            <a:r>
              <a:rPr lang="en-US" sz="1800" dirty="0" err="1"/>
              <a:t>pulvinar</a:t>
            </a:r>
            <a:r>
              <a:rPr lang="en-US" sz="1800" dirty="0"/>
              <a:t> </a:t>
            </a:r>
            <a:r>
              <a:rPr lang="en-US" sz="1800" dirty="0" err="1"/>
              <a:t>ultricies</a:t>
            </a:r>
            <a:r>
              <a:rPr lang="en-US" sz="1800" dirty="0"/>
              <a:t>, </a:t>
            </a:r>
            <a:r>
              <a:rPr lang="en-US" sz="1800" dirty="0" err="1"/>
              <a:t>purus</a:t>
            </a:r>
            <a:r>
              <a:rPr lang="en-US" sz="1800" dirty="0"/>
              <a:t> </a:t>
            </a:r>
            <a:r>
              <a:rPr lang="en-US" sz="1800" dirty="0" err="1"/>
              <a:t>lectus</a:t>
            </a:r>
            <a:r>
              <a:rPr lang="en-US" sz="1800" dirty="0"/>
              <a:t> </a:t>
            </a:r>
            <a:r>
              <a:rPr lang="en-US" sz="1800" dirty="0" err="1"/>
              <a:t>malesuada</a:t>
            </a:r>
            <a:r>
              <a:rPr lang="en-US" sz="1800" dirty="0"/>
              <a:t> </a:t>
            </a:r>
            <a:r>
              <a:rPr lang="en-US" sz="1800" dirty="0" err="1"/>
              <a:t>libero</a:t>
            </a:r>
            <a:r>
              <a:rPr lang="en-US" sz="1800" dirty="0"/>
              <a:t>, sit </a:t>
            </a:r>
            <a:r>
              <a:rPr lang="en-US" sz="1800" dirty="0" err="1"/>
              <a:t>amet</a:t>
            </a:r>
            <a:r>
              <a:rPr lang="en-US" sz="1800" dirty="0"/>
              <a:t> </a:t>
            </a:r>
            <a:r>
              <a:rPr lang="en-US" sz="1800" dirty="0" err="1"/>
              <a:t>commodo</a:t>
            </a:r>
            <a:r>
              <a:rPr lang="en-US" sz="1800" dirty="0"/>
              <a:t> magna </a:t>
            </a:r>
            <a:r>
              <a:rPr lang="en-US" sz="1800" dirty="0" err="1"/>
              <a:t>eros</a:t>
            </a:r>
            <a:r>
              <a:rPr lang="en-US" sz="1800" dirty="0"/>
              <a:t> </a:t>
            </a:r>
            <a:r>
              <a:rPr lang="en-US" sz="1800" dirty="0" err="1"/>
              <a:t>quis</a:t>
            </a:r>
            <a:r>
              <a:rPr lang="en-US" sz="1800" dirty="0"/>
              <a:t> </a:t>
            </a:r>
            <a:r>
              <a:rPr lang="en-US" sz="1800" dirty="0" err="1"/>
              <a:t>urna</a:t>
            </a:r>
            <a:r>
              <a:rPr lang="en-US" sz="1800" dirty="0"/>
              <a:t>. </a:t>
            </a:r>
            <a:r>
              <a:rPr lang="en-US" sz="1800" dirty="0" err="1"/>
              <a:t>Nunc</a:t>
            </a:r>
            <a:r>
              <a:rPr lang="en-US" sz="1800" dirty="0"/>
              <a:t> </a:t>
            </a:r>
            <a:r>
              <a:rPr lang="en-US" sz="1800" dirty="0" err="1"/>
              <a:t>viverra</a:t>
            </a:r>
            <a:r>
              <a:rPr lang="en-US" sz="1800" dirty="0"/>
              <a:t> </a:t>
            </a:r>
            <a:r>
              <a:rPr lang="en-US" sz="1800" dirty="0" err="1"/>
              <a:t>imperdiet</a:t>
            </a:r>
            <a:r>
              <a:rPr lang="en-US" sz="1800" dirty="0"/>
              <a:t> </a:t>
            </a:r>
            <a:r>
              <a:rPr lang="en-US" sz="1800" dirty="0" err="1"/>
              <a:t>enim</a:t>
            </a:r>
            <a:r>
              <a:rPr lang="en-US" sz="1800" dirty="0"/>
              <a:t>. </a:t>
            </a:r>
            <a:r>
              <a:rPr lang="en-US" sz="1800" dirty="0" err="1"/>
              <a:t>Fusce</a:t>
            </a:r>
            <a:r>
              <a:rPr lang="en-US" sz="1800" dirty="0"/>
              <a:t> est. </a:t>
            </a:r>
            <a:r>
              <a:rPr lang="en-US" sz="1800" dirty="0" err="1"/>
              <a:t>Vivamus</a:t>
            </a:r>
            <a:r>
              <a:rPr lang="en-US" sz="1800" dirty="0"/>
              <a:t> a </a:t>
            </a:r>
            <a:r>
              <a:rPr lang="en-US" sz="1800" dirty="0" err="1"/>
              <a:t>tellus</a:t>
            </a:r>
            <a:r>
              <a:rPr lang="en-US" sz="1800" dirty="0"/>
              <a:t>. </a:t>
            </a:r>
            <a:r>
              <a:rPr lang="en-US" sz="1800" dirty="0" err="1"/>
              <a:t>Pellentesque</a:t>
            </a:r>
            <a:r>
              <a:rPr lang="en-US" sz="1800" dirty="0"/>
              <a:t> habitant </a:t>
            </a:r>
            <a:r>
              <a:rPr lang="en-US" sz="1800" dirty="0" err="1"/>
              <a:t>morbi</a:t>
            </a:r>
            <a:r>
              <a:rPr lang="en-US" sz="1800" dirty="0"/>
              <a:t> </a:t>
            </a:r>
            <a:r>
              <a:rPr lang="en-US" sz="1800" dirty="0" err="1"/>
              <a:t>tristique</a:t>
            </a:r>
            <a:r>
              <a:rPr lang="en-US" sz="1800" dirty="0"/>
              <a:t> </a:t>
            </a:r>
            <a:r>
              <a:rPr lang="en-US" sz="1800" dirty="0" err="1"/>
              <a:t>senectus</a:t>
            </a:r>
            <a:r>
              <a:rPr lang="en-US" sz="1800" dirty="0"/>
              <a:t> et </a:t>
            </a:r>
            <a:r>
              <a:rPr lang="en-US" sz="1800" dirty="0" err="1"/>
              <a:t>netus</a:t>
            </a:r>
            <a:r>
              <a:rPr lang="en-US" sz="1800" dirty="0"/>
              <a:t> et </a:t>
            </a:r>
            <a:r>
              <a:rPr lang="en-US" sz="1800" dirty="0" err="1"/>
              <a:t>malesuada</a:t>
            </a:r>
            <a:r>
              <a:rPr lang="en-US" sz="1800" dirty="0"/>
              <a:t> fames ac </a:t>
            </a:r>
            <a:r>
              <a:rPr lang="en-US" sz="1800" dirty="0" err="1"/>
              <a:t>turpis</a:t>
            </a:r>
            <a:r>
              <a:rPr lang="en-US" sz="1800" dirty="0"/>
              <a:t> </a:t>
            </a:r>
            <a:r>
              <a:rPr lang="en-US" sz="1800" dirty="0" err="1"/>
              <a:t>egestas</a:t>
            </a:r>
            <a:r>
              <a:rPr lang="en-US" sz="1800" dirty="0"/>
              <a:t>. </a:t>
            </a:r>
            <a:r>
              <a:rPr lang="en-US" sz="1800" dirty="0" err="1"/>
              <a:t>Proin</a:t>
            </a:r>
            <a:r>
              <a:rPr lang="en-US" sz="1800" dirty="0"/>
              <a:t> </a:t>
            </a:r>
            <a:r>
              <a:rPr lang="en-US" sz="1800" dirty="0" err="1"/>
              <a:t>pharetra</a:t>
            </a:r>
            <a:r>
              <a:rPr lang="en-US" sz="1800" dirty="0"/>
              <a:t> </a:t>
            </a:r>
            <a:r>
              <a:rPr lang="en-US" sz="1800" dirty="0" err="1"/>
              <a:t>nonummy</a:t>
            </a:r>
            <a:r>
              <a:rPr lang="en-US" sz="1800" dirty="0"/>
              <a:t> </a:t>
            </a:r>
            <a:r>
              <a:rPr lang="en-US" sz="1800" dirty="0" err="1"/>
              <a:t>pede</a:t>
            </a:r>
            <a:r>
              <a:rPr lang="en-US" sz="1800" dirty="0"/>
              <a:t>. </a:t>
            </a:r>
            <a:r>
              <a:rPr lang="en-US" sz="1800" dirty="0" err="1"/>
              <a:t>Mauris</a:t>
            </a:r>
            <a:r>
              <a:rPr lang="en-US" sz="1800" dirty="0"/>
              <a:t> et </a:t>
            </a:r>
            <a:r>
              <a:rPr lang="en-US" sz="1800" dirty="0" err="1"/>
              <a:t>orci</a:t>
            </a:r>
            <a:r>
              <a:rPr lang="en-US" sz="1800" dirty="0"/>
              <a:t>. </a:t>
            </a:r>
            <a:r>
              <a:rPr lang="en-US" sz="1800" dirty="0" err="1"/>
              <a:t>Aenean</a:t>
            </a:r>
            <a:r>
              <a:rPr lang="en-US" sz="1800" dirty="0"/>
              <a:t> </a:t>
            </a:r>
            <a:r>
              <a:rPr lang="en-US" sz="1800" dirty="0" err="1"/>
              <a:t>nec</a:t>
            </a:r>
            <a:r>
              <a:rPr lang="en-US" sz="1800" dirty="0"/>
              <a:t> </a:t>
            </a:r>
            <a:r>
              <a:rPr lang="en-US" sz="1800" dirty="0" err="1"/>
              <a:t>lorem</a:t>
            </a:r>
            <a:r>
              <a:rPr lang="en-US" sz="1800" dirty="0"/>
              <a:t>.</a:t>
            </a:r>
          </a:p>
          <a:p>
            <a:r>
              <a:rPr lang="en-US" sz="1800" dirty="0" err="1"/>
              <a:t>Lorem</a:t>
            </a:r>
            <a:r>
              <a:rPr lang="en-US" sz="1800" dirty="0"/>
              <a:t> </a:t>
            </a:r>
            <a:r>
              <a:rPr lang="en-US" sz="1800" dirty="0" err="1"/>
              <a:t>ipsum</a:t>
            </a:r>
            <a:r>
              <a:rPr lang="en-US" sz="1800" dirty="0"/>
              <a:t> dolor sit </a:t>
            </a:r>
            <a:r>
              <a:rPr lang="en-US" sz="1800" dirty="0" err="1"/>
              <a:t>amet</a:t>
            </a:r>
            <a:r>
              <a:rPr lang="en-US" sz="1800" dirty="0"/>
              <a:t>, </a:t>
            </a:r>
            <a:r>
              <a:rPr lang="en-US" sz="1800" dirty="0" err="1"/>
              <a:t>consectetuer</a:t>
            </a:r>
            <a:r>
              <a:rPr lang="en-US" sz="1800" dirty="0"/>
              <a:t> </a:t>
            </a:r>
            <a:r>
              <a:rPr lang="en-US" sz="1800" dirty="0" err="1"/>
              <a:t>adipiscing</a:t>
            </a:r>
            <a:r>
              <a:rPr lang="en-US" sz="1800" dirty="0"/>
              <a:t> </a:t>
            </a:r>
            <a:r>
              <a:rPr lang="en-US" sz="1800" dirty="0" err="1"/>
              <a:t>elit</a:t>
            </a:r>
            <a:r>
              <a:rPr lang="en-US" sz="1800" dirty="0"/>
              <a:t>. Maecenas </a:t>
            </a:r>
            <a:r>
              <a:rPr lang="en-US" sz="1800" dirty="0" err="1"/>
              <a:t>porttitor</a:t>
            </a:r>
            <a:r>
              <a:rPr lang="en-US" sz="1800" dirty="0"/>
              <a:t> </a:t>
            </a:r>
            <a:r>
              <a:rPr lang="en-US" sz="1800" dirty="0" err="1"/>
              <a:t>congue</a:t>
            </a:r>
            <a:r>
              <a:rPr lang="en-US" sz="1800" dirty="0"/>
              <a:t> </a:t>
            </a:r>
            <a:r>
              <a:rPr lang="en-US" sz="1800" dirty="0" err="1"/>
              <a:t>massa</a:t>
            </a:r>
            <a:r>
              <a:rPr lang="en-US" sz="1800" dirty="0"/>
              <a:t>. </a:t>
            </a:r>
            <a:r>
              <a:rPr lang="en-US" sz="1800" dirty="0" err="1"/>
              <a:t>Fusce</a:t>
            </a:r>
            <a:r>
              <a:rPr lang="en-US" sz="1800" dirty="0"/>
              <a:t> </a:t>
            </a:r>
            <a:r>
              <a:rPr lang="en-US" sz="1800" dirty="0" err="1"/>
              <a:t>posuere</a:t>
            </a:r>
            <a:r>
              <a:rPr lang="en-US" sz="1800" dirty="0"/>
              <a:t>, magna </a:t>
            </a:r>
            <a:r>
              <a:rPr lang="en-US" sz="1800" dirty="0" err="1"/>
              <a:t>sed</a:t>
            </a:r>
            <a:r>
              <a:rPr lang="en-US" sz="1800" dirty="0"/>
              <a:t> </a:t>
            </a:r>
            <a:r>
              <a:rPr lang="en-US" sz="1800" dirty="0" err="1"/>
              <a:t>pulvinar</a:t>
            </a:r>
            <a:r>
              <a:rPr lang="en-US" sz="1800" dirty="0"/>
              <a:t> </a:t>
            </a:r>
            <a:r>
              <a:rPr lang="en-US" sz="1800" dirty="0" err="1"/>
              <a:t>ultricies</a:t>
            </a:r>
            <a:r>
              <a:rPr lang="en-US" sz="1800" dirty="0"/>
              <a:t>, </a:t>
            </a:r>
            <a:r>
              <a:rPr lang="en-US" sz="1800" dirty="0" err="1"/>
              <a:t>purus</a:t>
            </a:r>
            <a:r>
              <a:rPr lang="en-US" sz="1800" dirty="0"/>
              <a:t> </a:t>
            </a:r>
            <a:r>
              <a:rPr lang="en-US" sz="1800" dirty="0" err="1"/>
              <a:t>lectus</a:t>
            </a:r>
            <a:r>
              <a:rPr lang="en-US" sz="1800" dirty="0"/>
              <a:t> </a:t>
            </a:r>
            <a:r>
              <a:rPr lang="en-US" sz="1800" dirty="0" err="1"/>
              <a:t>malesuada</a:t>
            </a:r>
            <a:r>
              <a:rPr lang="en-US" sz="1800" dirty="0"/>
              <a:t> </a:t>
            </a:r>
            <a:r>
              <a:rPr lang="en-US" sz="1800" dirty="0" err="1"/>
              <a:t>libero</a:t>
            </a:r>
            <a:r>
              <a:rPr lang="en-US" sz="1800" dirty="0"/>
              <a:t>, sit </a:t>
            </a:r>
            <a:r>
              <a:rPr lang="en-US" sz="1800" dirty="0" err="1"/>
              <a:t>amet</a:t>
            </a:r>
            <a:r>
              <a:rPr lang="en-US" sz="1800" dirty="0"/>
              <a:t> </a:t>
            </a:r>
            <a:r>
              <a:rPr lang="en-US" sz="1800" dirty="0" err="1"/>
              <a:t>commodo</a:t>
            </a:r>
            <a:r>
              <a:rPr lang="en-US" sz="1800" dirty="0"/>
              <a:t> magna </a:t>
            </a:r>
            <a:r>
              <a:rPr lang="en-US" sz="1800" dirty="0" err="1"/>
              <a:t>eros</a:t>
            </a:r>
            <a:r>
              <a:rPr lang="en-US" sz="1800" dirty="0"/>
              <a:t> </a:t>
            </a:r>
            <a:r>
              <a:rPr lang="en-US" sz="1800" dirty="0" err="1"/>
              <a:t>quis</a:t>
            </a:r>
            <a:r>
              <a:rPr lang="en-US" sz="1800" dirty="0"/>
              <a:t> </a:t>
            </a:r>
            <a:r>
              <a:rPr lang="en-US" sz="1800" dirty="0" err="1"/>
              <a:t>urna</a:t>
            </a:r>
            <a:r>
              <a:rPr lang="en-US" sz="1800" dirty="0"/>
              <a:t>. </a:t>
            </a:r>
            <a:r>
              <a:rPr lang="en-US" sz="1800" dirty="0" err="1"/>
              <a:t>Nunc</a:t>
            </a:r>
            <a:r>
              <a:rPr lang="en-US" sz="1800" dirty="0"/>
              <a:t> </a:t>
            </a:r>
            <a:r>
              <a:rPr lang="en-US" sz="1800" dirty="0" err="1"/>
              <a:t>viverra</a:t>
            </a:r>
            <a:r>
              <a:rPr lang="en-US" sz="1800" dirty="0"/>
              <a:t> </a:t>
            </a:r>
            <a:r>
              <a:rPr lang="en-US" sz="1800" dirty="0" err="1"/>
              <a:t>imperdiet</a:t>
            </a:r>
            <a:r>
              <a:rPr lang="en-US" sz="1800" dirty="0"/>
              <a:t> </a:t>
            </a:r>
            <a:r>
              <a:rPr lang="en-US" sz="1800" dirty="0" err="1"/>
              <a:t>enim</a:t>
            </a:r>
            <a:r>
              <a:rPr lang="en-US" sz="1800" dirty="0"/>
              <a:t>. </a:t>
            </a:r>
            <a:r>
              <a:rPr lang="en-US" sz="1800" dirty="0" err="1"/>
              <a:t>Fusce</a:t>
            </a:r>
            <a:r>
              <a:rPr lang="en-US" sz="1800" dirty="0"/>
              <a:t> est. </a:t>
            </a:r>
            <a:r>
              <a:rPr lang="en-US" sz="1800" dirty="0" err="1"/>
              <a:t>Vivamus</a:t>
            </a:r>
            <a:r>
              <a:rPr lang="en-US" sz="1800" dirty="0"/>
              <a:t> a </a:t>
            </a:r>
            <a:r>
              <a:rPr lang="en-US" sz="1800" dirty="0" err="1"/>
              <a:t>tellus</a:t>
            </a:r>
            <a:r>
              <a:rPr lang="en-US" sz="1800" dirty="0"/>
              <a:t>. </a:t>
            </a:r>
            <a:r>
              <a:rPr lang="en-US" sz="1800" dirty="0" err="1"/>
              <a:t>Pellentesque</a:t>
            </a:r>
            <a:r>
              <a:rPr lang="en-US" sz="1800" dirty="0"/>
              <a:t> habitant </a:t>
            </a:r>
            <a:r>
              <a:rPr lang="en-US" sz="1800" dirty="0" err="1"/>
              <a:t>morbi</a:t>
            </a:r>
            <a:r>
              <a:rPr lang="en-US" sz="1800" dirty="0"/>
              <a:t> </a:t>
            </a:r>
            <a:r>
              <a:rPr lang="en-US" sz="1800" dirty="0" err="1"/>
              <a:t>tristique</a:t>
            </a:r>
            <a:r>
              <a:rPr lang="en-US" sz="1800" dirty="0"/>
              <a:t> </a:t>
            </a:r>
            <a:r>
              <a:rPr lang="en-US" sz="1800" dirty="0" err="1"/>
              <a:t>senectus</a:t>
            </a:r>
            <a:r>
              <a:rPr lang="en-US" sz="1800" dirty="0"/>
              <a:t> et </a:t>
            </a:r>
            <a:r>
              <a:rPr lang="en-US" sz="1800" dirty="0" err="1"/>
              <a:t>netus</a:t>
            </a:r>
            <a:r>
              <a:rPr lang="en-US" sz="1800" dirty="0"/>
              <a:t> et </a:t>
            </a:r>
            <a:r>
              <a:rPr lang="en-US" sz="1800" dirty="0" err="1"/>
              <a:t>malesuada</a:t>
            </a:r>
            <a:r>
              <a:rPr lang="en-US" sz="1800" dirty="0"/>
              <a:t> fames ac </a:t>
            </a:r>
            <a:r>
              <a:rPr lang="en-US" sz="1800" dirty="0" err="1"/>
              <a:t>turpis</a:t>
            </a:r>
            <a:r>
              <a:rPr lang="en-US" sz="1800" dirty="0"/>
              <a:t> </a:t>
            </a:r>
            <a:r>
              <a:rPr lang="en-US" sz="1800" dirty="0" err="1"/>
              <a:t>egestas</a:t>
            </a:r>
            <a:r>
              <a:rPr lang="en-US" sz="1800" dirty="0"/>
              <a:t>. </a:t>
            </a:r>
            <a:r>
              <a:rPr lang="en-US" sz="1800" dirty="0" err="1"/>
              <a:t>Proin</a:t>
            </a:r>
            <a:r>
              <a:rPr lang="en-US" sz="1800" dirty="0"/>
              <a:t> </a:t>
            </a:r>
            <a:r>
              <a:rPr lang="en-US" sz="1800" dirty="0" err="1"/>
              <a:t>pharetra</a:t>
            </a:r>
            <a:r>
              <a:rPr lang="en-US" sz="1800" dirty="0"/>
              <a:t> </a:t>
            </a:r>
            <a:r>
              <a:rPr lang="en-US" sz="1800" dirty="0" err="1"/>
              <a:t>nonummy</a:t>
            </a:r>
            <a:r>
              <a:rPr lang="en-US" sz="1800" dirty="0"/>
              <a:t> </a:t>
            </a:r>
            <a:r>
              <a:rPr lang="en-US" sz="1800" dirty="0" err="1"/>
              <a:t>pede</a:t>
            </a:r>
            <a:r>
              <a:rPr lang="en-US" sz="1800" dirty="0"/>
              <a:t>. </a:t>
            </a:r>
            <a:r>
              <a:rPr lang="en-US" sz="1800" dirty="0" err="1"/>
              <a:t>Mauris</a:t>
            </a:r>
            <a:r>
              <a:rPr lang="en-US" sz="1800" dirty="0"/>
              <a:t> et </a:t>
            </a:r>
            <a:r>
              <a:rPr lang="en-US" sz="1800" dirty="0" err="1"/>
              <a:t>orci</a:t>
            </a:r>
            <a:r>
              <a:rPr lang="en-US" sz="1800" dirty="0"/>
              <a:t>. </a:t>
            </a:r>
            <a:r>
              <a:rPr lang="en-US" sz="1800" dirty="0" err="1"/>
              <a:t>Aenean</a:t>
            </a:r>
            <a:r>
              <a:rPr lang="en-US" sz="1800" dirty="0"/>
              <a:t> </a:t>
            </a:r>
            <a:r>
              <a:rPr lang="en-US" sz="1800" dirty="0" err="1"/>
              <a:t>nec</a:t>
            </a:r>
            <a:r>
              <a:rPr lang="en-US" sz="1800" dirty="0"/>
              <a:t> </a:t>
            </a:r>
            <a:r>
              <a:rPr lang="en-US" sz="1800" dirty="0" err="1"/>
              <a:t>lorem</a:t>
            </a:r>
            <a:r>
              <a:rPr lang="en-US" sz="1800" dirty="0"/>
              <a:t>.</a:t>
            </a:r>
          </a:p>
          <a:p>
            <a:endParaRPr lang="en-US" sz="1800" dirty="0"/>
          </a:p>
        </p:txBody>
      </p:sp>
    </p:spTree>
    <p:extLst>
      <p:ext uri="{BB962C8B-B14F-4D97-AF65-F5344CB8AC3E}">
        <p14:creationId xmlns:p14="http://schemas.microsoft.com/office/powerpoint/2010/main" val="20669124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427517" y="32207"/>
            <a:ext cx="4718957" cy="6872449"/>
          </a:xfrm>
          <a:prstGeom prst="rect">
            <a:avLst/>
          </a:prstGeom>
        </p:spPr>
      </p:pic>
      <p:sp>
        <p:nvSpPr>
          <p:cNvPr id="6" name="Rectangle 5"/>
          <p:cNvSpPr/>
          <p:nvPr/>
        </p:nvSpPr>
        <p:spPr>
          <a:xfrm>
            <a:off x="2623457" y="979714"/>
            <a:ext cx="3657600" cy="8980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2623457" y="2570356"/>
            <a:ext cx="3657600" cy="8980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2623457" y="5384313"/>
            <a:ext cx="1670957" cy="8980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465715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ILMAA~1\AppData\Local\Temp\SNAGHTML1eb6dca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85" y="1480458"/>
            <a:ext cx="6629940" cy="497749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762000" y="685800"/>
            <a:ext cx="7620000" cy="677863"/>
          </a:xfrm>
        </p:spPr>
        <p:txBody>
          <a:bodyPr>
            <a:normAutofit fontScale="90000"/>
          </a:bodyPr>
          <a:lstStyle/>
          <a:p>
            <a:r>
              <a:rPr lang="en-US" dirty="0" smtClean="0"/>
              <a:t>Presentation slides vs handouts</a:t>
            </a:r>
            <a:endParaRPr lang="en-US" dirty="0"/>
          </a:p>
        </p:txBody>
      </p:sp>
    </p:spTree>
    <p:extLst>
      <p:ext uri="{BB962C8B-B14F-4D97-AF65-F5344CB8AC3E}">
        <p14:creationId xmlns:p14="http://schemas.microsoft.com/office/powerpoint/2010/main" val="413642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579" r="39870"/>
          <a:stretch/>
        </p:blipFill>
        <p:spPr>
          <a:xfrm>
            <a:off x="380010" y="0"/>
            <a:ext cx="8135340" cy="6577018"/>
          </a:xfrm>
          <a:prstGeom prst="rect">
            <a:avLst/>
          </a:prstGeom>
        </p:spPr>
      </p:pic>
    </p:spTree>
    <p:extLst>
      <p:ext uri="{BB962C8B-B14F-4D97-AF65-F5344CB8AC3E}">
        <p14:creationId xmlns:p14="http://schemas.microsoft.com/office/powerpoint/2010/main" val="7474148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116" r="40260" b="8384"/>
          <a:stretch/>
        </p:blipFill>
        <p:spPr>
          <a:xfrm>
            <a:off x="0" y="0"/>
            <a:ext cx="9278471" cy="6858000"/>
          </a:xfrm>
          <a:prstGeom prst="rect">
            <a:avLst/>
          </a:prstGeom>
        </p:spPr>
      </p:pic>
    </p:spTree>
    <p:extLst>
      <p:ext uri="{BB962C8B-B14F-4D97-AF65-F5344CB8AC3E}">
        <p14:creationId xmlns:p14="http://schemas.microsoft.com/office/powerpoint/2010/main" val="4356671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394" r="40130" b="8513"/>
          <a:stretch/>
        </p:blipFill>
        <p:spPr>
          <a:xfrm>
            <a:off x="0" y="0"/>
            <a:ext cx="8927869" cy="6550429"/>
          </a:xfrm>
          <a:prstGeom prst="rect">
            <a:avLst/>
          </a:prstGeom>
        </p:spPr>
      </p:pic>
    </p:spTree>
    <p:extLst>
      <p:ext uri="{BB962C8B-B14F-4D97-AF65-F5344CB8AC3E}">
        <p14:creationId xmlns:p14="http://schemas.microsoft.com/office/powerpoint/2010/main" val="2791939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0"/>
            <a:ext cx="4267200" cy="4267200"/>
          </a:xfrm>
          <a:prstGeom prst="rect">
            <a:avLst/>
          </a:prstGeom>
        </p:spPr>
      </p:pic>
      <p:pic>
        <p:nvPicPr>
          <p:cNvPr id="3" name="Picture 2"/>
          <p:cNvPicPr>
            <a:picLocks noChangeAspect="1"/>
          </p:cNvPicPr>
          <p:nvPr/>
        </p:nvPicPr>
        <p:blipFill>
          <a:blip r:embed="rId4"/>
          <a:stretch>
            <a:fillRect/>
          </a:stretch>
        </p:blipFill>
        <p:spPr>
          <a:xfrm>
            <a:off x="4953000" y="2350000"/>
            <a:ext cx="3652458" cy="3542800"/>
          </a:xfrm>
          <a:prstGeom prst="rect">
            <a:avLst/>
          </a:prstGeom>
        </p:spPr>
      </p:pic>
      <p:sp>
        <p:nvSpPr>
          <p:cNvPr id="4" name="Title 3"/>
          <p:cNvSpPr>
            <a:spLocks noGrp="1"/>
          </p:cNvSpPr>
          <p:nvPr>
            <p:ph type="title"/>
          </p:nvPr>
        </p:nvSpPr>
        <p:spPr/>
        <p:txBody>
          <a:bodyPr/>
          <a:lstStyle/>
          <a:p>
            <a:r>
              <a:rPr lang="en-US" sz="5400" dirty="0" smtClean="0"/>
              <a:t>Presentation remotes</a:t>
            </a:r>
            <a:endParaRPr lang="en-US" sz="5400" dirty="0"/>
          </a:p>
        </p:txBody>
      </p:sp>
    </p:spTree>
    <p:extLst>
      <p:ext uri="{BB962C8B-B14F-4D97-AF65-F5344CB8AC3E}">
        <p14:creationId xmlns:p14="http://schemas.microsoft.com/office/powerpoint/2010/main" val="363342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lvl="0" indent="0">
              <a:buNone/>
            </a:pPr>
            <a:r>
              <a:rPr lang="en-US" dirty="0" smtClean="0"/>
              <a:t>Precise goal</a:t>
            </a:r>
          </a:p>
          <a:p>
            <a:pPr marL="0" lvl="0" indent="0">
              <a:buNone/>
            </a:pPr>
            <a:r>
              <a:rPr lang="en-US" dirty="0" smtClean="0"/>
              <a:t>Images </a:t>
            </a:r>
          </a:p>
          <a:p>
            <a:pPr marL="0" lvl="0" indent="0">
              <a:buNone/>
            </a:pPr>
            <a:r>
              <a:rPr lang="en-US" dirty="0" smtClean="0"/>
              <a:t>Few words</a:t>
            </a:r>
          </a:p>
          <a:p>
            <a:pPr marL="0" lvl="0" indent="0">
              <a:buNone/>
            </a:pPr>
            <a:r>
              <a:rPr lang="en-US" dirty="0" smtClean="0"/>
              <a:t>One point per slide</a:t>
            </a:r>
          </a:p>
          <a:p>
            <a:pPr marL="0" lvl="0" indent="0">
              <a:buNone/>
            </a:pPr>
            <a:r>
              <a:rPr lang="en-US" dirty="0" smtClean="0"/>
              <a:t>Simple backgrounds</a:t>
            </a:r>
          </a:p>
          <a:p>
            <a:pPr marL="0" indent="0">
              <a:buNone/>
            </a:pPr>
            <a:r>
              <a:rPr lang="en-US" dirty="0" smtClean="0"/>
              <a:t>Story tell</a:t>
            </a:r>
          </a:p>
          <a:p>
            <a:pPr marL="0" indent="0">
              <a:buNone/>
            </a:pPr>
            <a:r>
              <a:rPr lang="en-US" dirty="0" smtClean="0"/>
              <a:t>Limited animation</a:t>
            </a:r>
            <a:endParaRPr lang="en-US" dirty="0"/>
          </a:p>
        </p:txBody>
      </p:sp>
      <p:sp>
        <p:nvSpPr>
          <p:cNvPr id="4" name="Content Placeholder 3"/>
          <p:cNvSpPr>
            <a:spLocks noGrp="1"/>
          </p:cNvSpPr>
          <p:nvPr>
            <p:ph sz="half" idx="2"/>
          </p:nvPr>
        </p:nvSpPr>
        <p:spPr/>
        <p:txBody>
          <a:bodyPr/>
          <a:lstStyle/>
          <a:p>
            <a:pPr marL="0" indent="0">
              <a:buNone/>
            </a:pPr>
            <a:r>
              <a:rPr lang="en-US" dirty="0" smtClean="0"/>
              <a:t>Don’t use bullet points</a:t>
            </a:r>
          </a:p>
          <a:p>
            <a:pPr marL="0" indent="0">
              <a:buNone/>
            </a:pPr>
            <a:r>
              <a:rPr lang="en-US" dirty="0" smtClean="0"/>
              <a:t>Avoid too much on one slide</a:t>
            </a:r>
          </a:p>
          <a:p>
            <a:pPr marL="0" lvl="0" indent="0">
              <a:buNone/>
            </a:pPr>
            <a:r>
              <a:rPr lang="en-US" dirty="0"/>
              <a:t>Avoid repeating logos </a:t>
            </a:r>
          </a:p>
          <a:p>
            <a:pPr marL="0" indent="0">
              <a:buNone/>
            </a:pPr>
            <a:r>
              <a:rPr lang="en-US" dirty="0" smtClean="0"/>
              <a:t>Present to/for the audience</a:t>
            </a:r>
          </a:p>
          <a:p>
            <a:pPr marL="0" indent="0">
              <a:buNone/>
            </a:pPr>
            <a:r>
              <a:rPr lang="en-US" dirty="0" smtClean="0"/>
              <a:t>Don’t </a:t>
            </a:r>
            <a:r>
              <a:rPr lang="en-US" dirty="0"/>
              <a:t>read </a:t>
            </a:r>
            <a:r>
              <a:rPr lang="en-US" dirty="0" smtClean="0"/>
              <a:t>slides</a:t>
            </a:r>
          </a:p>
        </p:txBody>
      </p:sp>
      <p:sp>
        <p:nvSpPr>
          <p:cNvPr id="5" name="TextBox 4"/>
          <p:cNvSpPr txBox="1"/>
          <p:nvPr/>
        </p:nvSpPr>
        <p:spPr>
          <a:xfrm>
            <a:off x="485898" y="339306"/>
            <a:ext cx="8324603" cy="1015663"/>
          </a:xfrm>
          <a:prstGeom prst="rect">
            <a:avLst/>
          </a:prstGeom>
          <a:gradFill flip="none" rotWithShape="1">
            <a:gsLst>
              <a:gs pos="0">
                <a:schemeClr val="accent1">
                  <a:lumMod val="5000"/>
                  <a:lumOff val="95000"/>
                </a:schemeClr>
              </a:gs>
              <a:gs pos="77000">
                <a:schemeClr val="accent1">
                  <a:lumMod val="45000"/>
                  <a:lumOff val="55000"/>
                  <a:alpha val="54000"/>
                </a:schemeClr>
              </a:gs>
              <a:gs pos="83000">
                <a:schemeClr val="accent1">
                  <a:lumMod val="45000"/>
                  <a:lumOff val="55000"/>
                </a:schemeClr>
              </a:gs>
              <a:gs pos="100000">
                <a:schemeClr val="accent1">
                  <a:lumMod val="30000"/>
                  <a:lumOff val="70000"/>
                </a:schemeClr>
              </a:gs>
            </a:gsLst>
            <a:lin ang="2700000" scaled="1"/>
            <a:tileRect/>
          </a:gradFill>
        </p:spPr>
        <p:txBody>
          <a:bodyPr wrap="square" rtlCol="0">
            <a:spAutoFit/>
          </a:bodyPr>
          <a:lstStyle/>
          <a:p>
            <a:r>
              <a:rPr lang="en-US" sz="6000" b="1" dirty="0" smtClean="0"/>
              <a:t>Trends</a:t>
            </a:r>
            <a:endParaRPr lang="en-US" sz="6000" b="1" dirty="0"/>
          </a:p>
        </p:txBody>
      </p:sp>
    </p:spTree>
    <p:extLst>
      <p:ext uri="{BB962C8B-B14F-4D97-AF65-F5344CB8AC3E}">
        <p14:creationId xmlns:p14="http://schemas.microsoft.com/office/powerpoint/2010/main" val="18655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030" y="-249382"/>
            <a:ext cx="11580030" cy="8504803"/>
          </a:xfrm>
          <a:prstGeom prst="rect">
            <a:avLst/>
          </a:prstGeom>
        </p:spPr>
      </p:pic>
      <p:sp>
        <p:nvSpPr>
          <p:cNvPr id="3" name="Title 4"/>
          <p:cNvSpPr txBox="1">
            <a:spLocks/>
          </p:cNvSpPr>
          <p:nvPr/>
        </p:nvSpPr>
        <p:spPr>
          <a:xfrm>
            <a:off x="0" y="1828167"/>
            <a:ext cx="10158153" cy="865158"/>
          </a:xfrm>
          <a:prstGeom prst="rect">
            <a:avLst/>
          </a:prstGeom>
          <a:solidFill>
            <a:srgbClr val="DAAA69"/>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t>Your responsibilities</a:t>
            </a:r>
            <a:endParaRPr lang="en-US" sz="5400" dirty="0"/>
          </a:p>
        </p:txBody>
      </p:sp>
    </p:spTree>
    <p:extLst>
      <p:ext uri="{BB962C8B-B14F-4D97-AF65-F5344CB8AC3E}">
        <p14:creationId xmlns:p14="http://schemas.microsoft.com/office/powerpoint/2010/main" val="12403919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08225758"/>
              </p:ext>
            </p:extLst>
          </p:nvPr>
        </p:nvGraphicFramePr>
        <p:xfrm>
          <a:off x="368969" y="552091"/>
          <a:ext cx="8582526" cy="5467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750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8BFC64C-8D29-48DA-BA31-F719E864945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F79556EB-56CF-4B5A-8B44-6481D22B646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B0F62932-A7FD-4B3A-927A-80D3BAA88FB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7DDA860C-FB0D-47B6-B021-4BADE069211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5CE67031-0212-4193-BC81-A0B926F71D4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57BA602A-0B37-4B68-B484-D88FFAA4BA6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F4206C60-9A91-45CB-BF76-6B6F10892C33}"/>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01CA6331-07E6-4619-8D39-C6F7239ABD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932803"/>
          </a:xfrm>
        </p:spPr>
        <p:txBody>
          <a:bodyPr>
            <a:normAutofit fontScale="90000"/>
          </a:bodyPr>
          <a:lstStyle/>
          <a:p>
            <a:r>
              <a:rPr lang="en-US" sz="8000" dirty="0" smtClean="0"/>
              <a:t>Outstanding Communicators</a:t>
            </a:r>
            <a:endParaRPr lang="en-US" sz="8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981200"/>
            <a:ext cx="6023337" cy="4419600"/>
          </a:xfrm>
          <a:prstGeom prst="rect">
            <a:avLst/>
          </a:prstGeom>
        </p:spPr>
      </p:pic>
      <p:grpSp>
        <p:nvGrpSpPr>
          <p:cNvPr id="4" name="Group 3"/>
          <p:cNvGrpSpPr/>
          <p:nvPr/>
        </p:nvGrpSpPr>
        <p:grpSpPr>
          <a:xfrm>
            <a:off x="609600" y="2533970"/>
            <a:ext cx="4773995" cy="3866830"/>
            <a:chOff x="560005" y="457200"/>
            <a:chExt cx="8111994" cy="5924230"/>
          </a:xfrm>
        </p:grpSpPr>
        <p:pic>
          <p:nvPicPr>
            <p:cNvPr id="5" name="Picture 4"/>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560005" y="457200"/>
              <a:ext cx="8111994" cy="5924230"/>
            </a:xfrm>
            <a:prstGeom prst="rect">
              <a:avLst/>
            </a:prstGeom>
          </p:spPr>
        </p:pic>
        <p:sp>
          <p:nvSpPr>
            <p:cNvPr id="6" name="Rectangle 5"/>
            <p:cNvSpPr/>
            <p:nvPr/>
          </p:nvSpPr>
          <p:spPr>
            <a:xfrm>
              <a:off x="2895600" y="2133600"/>
              <a:ext cx="419100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2705100" y="3886200"/>
              <a:ext cx="283845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3848100" y="1676400"/>
              <a:ext cx="495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5048250" y="1676400"/>
              <a:ext cx="495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5819775" y="1905000"/>
              <a:ext cx="4953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6460073" y="4343400"/>
              <a:ext cx="1228571"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1381125" y="3467100"/>
              <a:ext cx="2838450" cy="1866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4219575" y="5638800"/>
              <a:ext cx="352425"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2857500" y="4038600"/>
              <a:ext cx="283845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6781800" y="5638800"/>
              <a:ext cx="6858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6858000" y="6086285"/>
              <a:ext cx="2286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2057400" y="3276600"/>
              <a:ext cx="8001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1917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bullet points</a:t>
            </a:r>
            <a:endParaRPr lang="en-US" dirty="0"/>
          </a:p>
        </p:txBody>
      </p:sp>
      <p:sp>
        <p:nvSpPr>
          <p:cNvPr id="3" name="Content Placeholder 2"/>
          <p:cNvSpPr>
            <a:spLocks noGrp="1"/>
          </p:cNvSpPr>
          <p:nvPr>
            <p:ph idx="1"/>
          </p:nvPr>
        </p:nvSpPr>
        <p:spPr/>
        <p:txBody>
          <a:bodyPr/>
          <a:lstStyle/>
          <a:p>
            <a:r>
              <a:rPr lang="en-US" dirty="0" err="1" smtClean="0"/>
              <a:t>bbbb</a:t>
            </a:r>
            <a:endParaRPr lang="en-US" dirty="0" smtClean="0"/>
          </a:p>
          <a:p>
            <a:r>
              <a:rPr lang="en-US" dirty="0" err="1" smtClean="0"/>
              <a:t>cccc</a:t>
            </a:r>
            <a:endParaRPr lang="en-US" dirty="0" smtClean="0"/>
          </a:p>
          <a:p>
            <a:r>
              <a:rPr lang="en-US" dirty="0" err="1" smtClean="0"/>
              <a:t>dddd</a:t>
            </a:r>
            <a:endParaRPr lang="en-US" dirty="0" smtClean="0"/>
          </a:p>
          <a:p>
            <a:r>
              <a:rPr lang="en-US" dirty="0" err="1" smtClean="0"/>
              <a:t>eeee</a:t>
            </a:r>
            <a:endParaRPr lang="en-US" dirty="0" smtClean="0"/>
          </a:p>
          <a:p>
            <a:r>
              <a:rPr lang="en-US" dirty="0" err="1" smtClean="0"/>
              <a:t>ffff</a:t>
            </a:r>
            <a:endParaRPr lang="en-US" dirty="0" smtClean="0"/>
          </a:p>
          <a:p>
            <a:r>
              <a:rPr lang="en-US" dirty="0" err="1" smtClean="0"/>
              <a:t>gggg</a:t>
            </a:r>
            <a:endParaRPr lang="en-US" dirty="0" smtClean="0"/>
          </a:p>
          <a:p>
            <a:r>
              <a:rPr lang="en-US" dirty="0" err="1" smtClean="0"/>
              <a:t>hhhh</a:t>
            </a:r>
            <a:endParaRPr lang="en-US" dirty="0" smtClean="0"/>
          </a:p>
          <a:p>
            <a:r>
              <a:rPr lang="en-US" dirty="0" err="1" smtClean="0"/>
              <a:t>iiii</a:t>
            </a:r>
            <a:endParaRPr lang="en-US" dirty="0"/>
          </a:p>
        </p:txBody>
      </p:sp>
    </p:spTree>
    <p:extLst>
      <p:ext uri="{BB962C8B-B14F-4D97-AF65-F5344CB8AC3E}">
        <p14:creationId xmlns:p14="http://schemas.microsoft.com/office/powerpoint/2010/main" val="14502419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491" r="1045" b="6736"/>
          <a:stretch/>
        </p:blipFill>
        <p:spPr>
          <a:xfrm>
            <a:off x="0" y="0"/>
            <a:ext cx="9212094" cy="7042826"/>
          </a:xfrm>
          <a:prstGeom prst="rect">
            <a:avLst/>
          </a:prstGeom>
        </p:spPr>
      </p:pic>
    </p:spTree>
    <p:extLst>
      <p:ext uri="{BB962C8B-B14F-4D97-AF65-F5344CB8AC3E}">
        <p14:creationId xmlns:p14="http://schemas.microsoft.com/office/powerpoint/2010/main" val="4411382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hidden="1"/>
          <p:cNvSpPr>
            <a:spLocks noGrp="1"/>
          </p:cNvSpPr>
          <p:nvPr>
            <p:ph type="title" idx="4294967295"/>
          </p:nvPr>
        </p:nvSpPr>
        <p:spPr>
          <a:xfrm>
            <a:off x="0" y="365127"/>
            <a:ext cx="7886700" cy="1325563"/>
          </a:xfrm>
        </p:spPr>
        <p:txBody>
          <a:bodyPr/>
          <a:lstStyle/>
          <a:p>
            <a:pPr eaLnBrk="1" hangingPunct="1"/>
            <a:r>
              <a:rPr lang="en-US" smtClean="0"/>
              <a:t>Where are you going?</a:t>
            </a:r>
          </a:p>
        </p:txBody>
      </p:sp>
      <p:pic>
        <p:nvPicPr>
          <p:cNvPr id="15363" name="Picture 2" descr="C:\Users\Ellen\AppData\Local\Microsoft\Windows\Temporary Internet Files\Content.IE5\HDR8KD09\MP900438811[1].jpg"/>
          <p:cNvPicPr>
            <a:picLocks noChangeAspect="1" noChangeArrowheads="1"/>
          </p:cNvPicPr>
          <p:nvPr/>
        </p:nvPicPr>
        <p:blipFill>
          <a:blip r:embed="rId3">
            <a:extLst>
              <a:ext uri="{28A0092B-C50C-407E-A947-70E740481C1C}">
                <a14:useLocalDpi xmlns:a14="http://schemas.microsoft.com/office/drawing/2010/main" val="0"/>
              </a:ext>
            </a:extLst>
          </a:blip>
          <a:srcRect l="4443" r="6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114300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smtClean="0">
                <a:solidFill>
                  <a:prstClr val="white"/>
                </a:solidFill>
                <a:latin typeface="Tahoma" pitchFamily="34" charset="0"/>
                <a:ea typeface="Tahoma" pitchFamily="34" charset="0"/>
                <a:cs typeface="Tahoma" pitchFamily="34" charset="0"/>
              </a:rPr>
              <a:t>Where go from here?</a:t>
            </a:r>
            <a:endParaRPr lang="en-US" sz="4800"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778381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Fonts</a:t>
            </a:r>
            <a:endParaRPr lang="en-US" sz="4400" dirty="0"/>
          </a:p>
        </p:txBody>
      </p:sp>
      <p:sp>
        <p:nvSpPr>
          <p:cNvPr id="3" name="Content Placeholder 2"/>
          <p:cNvSpPr>
            <a:spLocks noGrp="1"/>
          </p:cNvSpPr>
          <p:nvPr>
            <p:ph idx="1"/>
          </p:nvPr>
        </p:nvSpPr>
        <p:spPr>
          <a:xfrm>
            <a:off x="762000" y="1981200"/>
            <a:ext cx="7620000" cy="4038600"/>
          </a:xfrm>
        </p:spPr>
        <p:txBody>
          <a:bodyPr>
            <a:normAutofit fontScale="62500" lnSpcReduction="20000"/>
          </a:bodyPr>
          <a:lstStyle/>
          <a:p>
            <a:pPr marL="0" indent="0">
              <a:buNone/>
            </a:pPr>
            <a:r>
              <a:rPr lang="en-US" sz="3600" dirty="0" smtClean="0"/>
              <a:t>Members of the group moved to the back of the room when the others arrived.</a:t>
            </a:r>
          </a:p>
          <a:p>
            <a:pPr marL="0" indent="0">
              <a:buNone/>
            </a:pPr>
            <a:endParaRPr lang="en-US" sz="3600" dirty="0" smtClean="0"/>
          </a:p>
          <a:p>
            <a:pPr marL="0" indent="0">
              <a:buNone/>
            </a:pPr>
            <a:r>
              <a:rPr lang="en-US" sz="4400" dirty="0" smtClean="0">
                <a:latin typeface="Blackadder ITC" panose="04020505051007020D02" pitchFamily="82" charset="0"/>
              </a:rPr>
              <a:t>Members </a:t>
            </a:r>
            <a:r>
              <a:rPr lang="en-US" sz="4400" dirty="0">
                <a:latin typeface="Blackadder ITC" panose="04020505051007020D02" pitchFamily="82" charset="0"/>
              </a:rPr>
              <a:t>of the group moved to the back of the room when the others arrived.</a:t>
            </a: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endParaRPr lang="en-US" sz="36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r>
              <a:rPr lang="en-US" sz="1800" dirty="0" smtClean="0"/>
              <a:t>David </a:t>
            </a:r>
            <a:r>
              <a:rPr lang="en-US" sz="1800" dirty="0"/>
              <a:t>P</a:t>
            </a:r>
            <a:r>
              <a:rPr lang="en-US" sz="1800" dirty="0" smtClean="0"/>
              <a:t>arade  ThinkOutsideTheSlide.com PowerPoint Effectiveness</a:t>
            </a:r>
            <a:endParaRPr lang="en-US" sz="1800" dirty="0"/>
          </a:p>
        </p:txBody>
      </p:sp>
    </p:spTree>
    <p:extLst>
      <p:ext uri="{BB962C8B-B14F-4D97-AF65-F5344CB8AC3E}">
        <p14:creationId xmlns:p14="http://schemas.microsoft.com/office/powerpoint/2010/main" val="307890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Font size</a:t>
            </a:r>
            <a:endParaRPr lang="en-US" sz="4400" dirty="0"/>
          </a:p>
        </p:txBody>
      </p:sp>
      <p:sp>
        <p:nvSpPr>
          <p:cNvPr id="3" name="Content Placeholder 2"/>
          <p:cNvSpPr>
            <a:spLocks noGrp="1"/>
          </p:cNvSpPr>
          <p:nvPr>
            <p:ph idx="1"/>
          </p:nvPr>
        </p:nvSpPr>
        <p:spPr/>
        <p:txBody>
          <a:bodyPr/>
          <a:lstStyle/>
          <a:p>
            <a:pPr marL="0" indent="0">
              <a:buNone/>
            </a:pPr>
            <a:r>
              <a:rPr lang="en-US" sz="3600" dirty="0" smtClean="0"/>
              <a:t>Can you read     </a:t>
            </a:r>
            <a:r>
              <a:rPr lang="en-US" sz="4400" dirty="0" smtClean="0"/>
              <a:t>44</a:t>
            </a:r>
          </a:p>
          <a:p>
            <a:pPr marL="0" indent="0">
              <a:buNone/>
            </a:pPr>
            <a:r>
              <a:rPr lang="en-US" sz="4400" dirty="0"/>
              <a:t>	</a:t>
            </a:r>
            <a:r>
              <a:rPr lang="en-US" sz="4400" dirty="0" smtClean="0"/>
              <a:t>		</a:t>
            </a:r>
            <a:r>
              <a:rPr lang="en-US" sz="3500" dirty="0" smtClean="0"/>
              <a:t>35</a:t>
            </a:r>
          </a:p>
          <a:p>
            <a:pPr marL="0" indent="0">
              <a:buNone/>
            </a:pPr>
            <a:r>
              <a:rPr lang="en-US" sz="3600" dirty="0"/>
              <a:t>	</a:t>
            </a:r>
            <a:r>
              <a:rPr lang="en-US" sz="3600" dirty="0" smtClean="0"/>
              <a:t>	      </a:t>
            </a:r>
            <a:r>
              <a:rPr lang="en-US" sz="3200" dirty="0" smtClean="0"/>
              <a:t>32</a:t>
            </a:r>
          </a:p>
          <a:p>
            <a:pPr marL="0" indent="0">
              <a:buNone/>
            </a:pPr>
            <a:r>
              <a:rPr lang="en-US" dirty="0"/>
              <a:t>	</a:t>
            </a:r>
            <a:r>
              <a:rPr lang="en-US" dirty="0" smtClean="0"/>
              <a:t>	     24</a:t>
            </a:r>
          </a:p>
          <a:p>
            <a:pPr marL="0" indent="0">
              <a:buNone/>
            </a:pPr>
            <a:endParaRPr lang="en-US" sz="900" dirty="0" smtClean="0"/>
          </a:p>
          <a:p>
            <a:pPr marL="0" indent="0">
              <a:buNone/>
            </a:pPr>
            <a:r>
              <a:rPr lang="en-US" sz="1800" dirty="0" smtClean="0"/>
              <a:t>		18</a:t>
            </a:r>
            <a:endParaRPr lang="en-US" dirty="0"/>
          </a:p>
          <a:p>
            <a:pPr marL="0" indent="0">
              <a:buNone/>
            </a:pPr>
            <a:endParaRPr lang="en-US" sz="1800" dirty="0" smtClean="0"/>
          </a:p>
          <a:p>
            <a:pPr marL="0" indent="0">
              <a:buNone/>
            </a:pPr>
            <a:endParaRPr lang="en-US" sz="1800" dirty="0"/>
          </a:p>
          <a:p>
            <a:pPr marL="0" indent="0">
              <a:buNone/>
            </a:pPr>
            <a:r>
              <a:rPr lang="en-US" sz="1800" dirty="0" smtClean="0"/>
              <a:t>David </a:t>
            </a:r>
            <a:r>
              <a:rPr lang="en-US" sz="1800" dirty="0" err="1" smtClean="0"/>
              <a:t>Paradi</a:t>
            </a:r>
            <a:r>
              <a:rPr lang="en-US" sz="1800" dirty="0" smtClean="0"/>
              <a:t>  ThinkOutsideTheSlide.com PowerPoint Effectiveness</a:t>
            </a:r>
            <a:endParaRPr lang="en-US" sz="1800" dirty="0"/>
          </a:p>
        </p:txBody>
      </p:sp>
    </p:spTree>
    <p:extLst>
      <p:ext uri="{BB962C8B-B14F-4D97-AF65-F5344CB8AC3E}">
        <p14:creationId xmlns:p14="http://schemas.microsoft.com/office/powerpoint/2010/main" val="252063121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17673</TotalTime>
  <Words>2450</Words>
  <Application>Microsoft Office PowerPoint</Application>
  <PresentationFormat>On-screen Show (4:3)</PresentationFormat>
  <Paragraphs>337</Paragraphs>
  <Slides>71</Slides>
  <Notes>70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71</vt:i4>
      </vt:variant>
    </vt:vector>
  </HeadingPairs>
  <TitlesOfParts>
    <vt:vector size="90" baseType="lpstr">
      <vt:lpstr>ＭＳ Ｐゴシック</vt:lpstr>
      <vt:lpstr>Arial</vt:lpstr>
      <vt:lpstr>Blackadder ITC</vt:lpstr>
      <vt:lpstr>Calibri</vt:lpstr>
      <vt:lpstr>Calibri Light</vt:lpstr>
      <vt:lpstr>Guardian</vt:lpstr>
      <vt:lpstr>Helvetica-Light</vt:lpstr>
      <vt:lpstr>Tahoma</vt:lpstr>
      <vt:lpstr>Times New Roman</vt:lpstr>
      <vt:lpstr>Trebuchet MS</vt:lpstr>
      <vt:lpstr>Tw Cen MT</vt:lpstr>
      <vt:lpstr>Tw Cen MT Condensed</vt:lpstr>
      <vt:lpstr>Verdana</vt:lpstr>
      <vt:lpstr>Wingdings 2</vt:lpstr>
      <vt:lpstr>Wingdings 3</vt:lpstr>
      <vt:lpstr>Office Theme</vt:lpstr>
      <vt:lpstr>Concourse</vt:lpstr>
      <vt:lpstr>Integral</vt:lpstr>
      <vt:lpstr>Berlin</vt:lpstr>
      <vt:lpstr>PowerPoint Presentation</vt:lpstr>
      <vt:lpstr>Outstanding Communicators</vt:lpstr>
      <vt:lpstr>Employment</vt:lpstr>
      <vt:lpstr>Employers say</vt:lpstr>
      <vt:lpstr>PowerPoint Presentation</vt:lpstr>
      <vt:lpstr>Too Many Words</vt:lpstr>
      <vt:lpstr>Too many bullet points</vt:lpstr>
      <vt:lpstr>Fonts</vt:lpstr>
      <vt:lpstr>Font size</vt:lpstr>
      <vt:lpstr>PowerPoint Presentation</vt:lpstr>
      <vt:lpstr>Major complaints</vt:lpstr>
      <vt:lpstr>PowerPoint Presentation</vt:lpstr>
      <vt:lpstr>Audience overwhelmed with numbers</vt:lpstr>
      <vt:lpstr>PowerPoint Presentation</vt:lpstr>
      <vt:lpstr>PowerPoint Presentation</vt:lpstr>
      <vt:lpstr>PowerPoint Presentation</vt:lpstr>
      <vt:lpstr>PowerPoint Presentation</vt:lpstr>
      <vt:lpstr>Read and listen</vt:lpstr>
      <vt:lpstr>Look and listen</vt:lpstr>
      <vt:lpstr>PowerPoint Presentation</vt:lpstr>
      <vt:lpstr>Measures of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complex</vt:lpstr>
      <vt:lpstr>Break into pieces</vt:lpstr>
      <vt:lpstr>Charts</vt:lpstr>
      <vt:lpstr>Charts</vt:lpstr>
      <vt:lpstr>Bar charts vs. column charts</vt:lpstr>
      <vt:lpstr>PowerPoint Presentation</vt:lpstr>
      <vt:lpstr>PowerPoint Presentation</vt:lpstr>
      <vt:lpstr>PowerPoint Presentation</vt:lpstr>
      <vt:lpstr>My Presentation</vt:lpstr>
      <vt:lpstr>Presentation</vt:lpstr>
      <vt:lpstr>PowerPoint Presentation</vt:lpstr>
      <vt:lpstr>PowerPoint Presentation</vt:lpstr>
      <vt:lpstr>Infographics</vt:lpstr>
      <vt:lpstr>Iconography</vt:lpstr>
      <vt:lpstr>Story telling</vt:lpstr>
      <vt:lpstr>Flipping</vt:lpstr>
      <vt:lpstr>PowerPoint Presentation</vt:lpstr>
      <vt:lpstr>PowerPoint Presentation</vt:lpstr>
      <vt:lpstr>PowerPoint Presentation</vt:lpstr>
      <vt:lpstr>Rule of thirds</vt:lpstr>
      <vt:lpstr>Where are you going?</vt:lpstr>
      <vt:lpstr>PowerPoint Presentation</vt:lpstr>
      <vt:lpstr>PowerPoint Presentation</vt:lpstr>
      <vt:lpstr>PowerPoint Presentation</vt:lpstr>
      <vt:lpstr>PowerPoint Presentation</vt:lpstr>
      <vt:lpstr>PowerPoint Presentation</vt:lpstr>
      <vt:lpstr>Present Unto Others How You Wish to Be Presented To.</vt:lpstr>
      <vt:lpstr>Online Resources</vt:lpstr>
      <vt:lpstr>Resources</vt:lpstr>
      <vt:lpstr>Presentation slides vs handouts</vt:lpstr>
      <vt:lpstr>PowerPoint Presentation</vt:lpstr>
      <vt:lpstr>Presentation slides vs handouts</vt:lpstr>
      <vt:lpstr>PowerPoint Presentation</vt:lpstr>
      <vt:lpstr>PowerPoint Presentation</vt:lpstr>
      <vt:lpstr>PowerPoint Presentation</vt:lpstr>
      <vt:lpstr>Presentation remotes</vt:lpstr>
      <vt:lpstr>PowerPoint Presentation</vt:lpstr>
      <vt:lpstr>PowerPoint Presentation</vt:lpstr>
      <vt:lpstr>PowerPoint Presentation</vt:lpstr>
      <vt:lpstr>Outstanding Communicators</vt:lpstr>
      <vt:lpstr>PowerPoint Presentation</vt:lpstr>
      <vt:lpstr>Where are you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Wilma Andrews</dc:creator>
  <cp:lastModifiedBy>RAndrews</cp:lastModifiedBy>
  <cp:revision>104</cp:revision>
  <dcterms:created xsi:type="dcterms:W3CDTF">2015-10-04T01:50:29Z</dcterms:created>
  <dcterms:modified xsi:type="dcterms:W3CDTF">2015-12-28T02:43:13Z</dcterms:modified>
</cp:coreProperties>
</file>