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56" r:id="rId2"/>
    <p:sldId id="307" r:id="rId3"/>
    <p:sldId id="308" r:id="rId4"/>
    <p:sldId id="309" r:id="rId5"/>
    <p:sldId id="313" r:id="rId6"/>
    <p:sldId id="283" r:id="rId7"/>
    <p:sldId id="306" r:id="rId8"/>
    <p:sldId id="287" r:id="rId9"/>
    <p:sldId id="299" r:id="rId10"/>
    <p:sldId id="311" r:id="rId11"/>
    <p:sldId id="300" r:id="rId12"/>
    <p:sldId id="301" r:id="rId13"/>
    <p:sldId id="302" r:id="rId14"/>
    <p:sldId id="303" r:id="rId15"/>
    <p:sldId id="294" r:id="rId16"/>
    <p:sldId id="295" r:id="rId17"/>
    <p:sldId id="312" r:id="rId18"/>
    <p:sldId id="304" r:id="rId19"/>
    <p:sldId id="310" r:id="rId20"/>
    <p:sldId id="305" r:id="rId21"/>
    <p:sldId id="298" r:id="rId22"/>
  </p:sldIdLst>
  <p:sldSz cx="13003213" cy="9756775"/>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073">
          <p15:clr>
            <a:srgbClr val="A4A3A4"/>
          </p15:clr>
        </p15:guide>
        <p15:guide id="2" pos="40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232F"/>
    <a:srgbClr val="881423"/>
    <a:srgbClr val="788E43"/>
    <a:srgbClr val="CA7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3" autoAdjust="0"/>
    <p:restoredTop sz="91004" autoAdjust="0"/>
  </p:normalViewPr>
  <p:slideViewPr>
    <p:cSldViewPr>
      <p:cViewPr varScale="1">
        <p:scale>
          <a:sx n="47" d="100"/>
          <a:sy n="47" d="100"/>
        </p:scale>
        <p:origin x="1488" y="66"/>
      </p:cViewPr>
      <p:guideLst>
        <p:guide orient="horz" pos="3073"/>
        <p:guide pos="40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3" d="100"/>
          <a:sy n="43" d="100"/>
        </p:scale>
        <p:origin x="2324" y="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pitchFamily="-65"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pitchFamily="-65" charset="-128"/>
              </a:defRPr>
            </a:lvl1pPr>
          </a:lstStyle>
          <a:p>
            <a:pPr>
              <a:defRPr/>
            </a:pPr>
            <a:fld id="{F54AD77F-94D6-4020-B9CB-14D5B107D0FB}" type="datetimeFigureOut">
              <a:rPr lang="en-US"/>
              <a:pPr>
                <a:defRPr/>
              </a:pPr>
              <a:t>1/11/2016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pitchFamily="-65"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B2D6CAE-4F52-4C3F-833E-28E887E89006}" type="slidenum">
              <a:rPr lang="en-US"/>
              <a:pPr>
                <a:defRPr/>
              </a:pPr>
              <a:t>‹#›</a:t>
            </a:fld>
            <a:endParaRPr lang="en-US"/>
          </a:p>
        </p:txBody>
      </p:sp>
    </p:spTree>
    <p:extLst>
      <p:ext uri="{BB962C8B-B14F-4D97-AF65-F5344CB8AC3E}">
        <p14:creationId xmlns:p14="http://schemas.microsoft.com/office/powerpoint/2010/main" val="73585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65"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65" charset="-128"/>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4588" y="685800"/>
            <a:ext cx="45688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65"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120362E-1995-4BF1-8AFE-D28007B9D2F3}" type="slidenum">
              <a:rPr lang="en-US"/>
              <a:pPr>
                <a:defRPr/>
              </a:pPr>
              <a:t>‹#›</a:t>
            </a:fld>
            <a:endParaRPr lang="en-US"/>
          </a:p>
        </p:txBody>
      </p:sp>
    </p:spTree>
    <p:extLst>
      <p:ext uri="{BB962C8B-B14F-4D97-AF65-F5344CB8AC3E}">
        <p14:creationId xmlns:p14="http://schemas.microsoft.com/office/powerpoint/2010/main" val="26002068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00"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B24142B-CE02-4F21-942D-F2F75009A7CC}" type="slidenum">
              <a:rPr lang="en-US" altLang="en-US" sz="1200" smtClean="0"/>
              <a:pPr/>
              <a:t>1</a:t>
            </a:fld>
            <a:endParaRPr lang="en-US" altLang="en-US" sz="1200"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ＭＳ Ｐゴシック" pitchFamily="1" charset="-128"/>
                <a:cs typeface="ＭＳ Ｐゴシック" pitchFamily="100" charset="-128"/>
              </a:rPr>
              <a:t>1:30 PM Saturday,</a:t>
            </a:r>
            <a:r>
              <a:rPr lang="en-US" sz="1200" b="1" kern="1200" dirty="0" smtClean="0">
                <a:solidFill>
                  <a:schemeClr val="tx1"/>
                </a:solidFill>
                <a:effectLst/>
                <a:latin typeface="Arial" charset="0"/>
                <a:ea typeface="ＭＳ Ｐゴシック" pitchFamily="1" charset="-128"/>
                <a:cs typeface="ＭＳ Ｐゴシック" pitchFamily="100" charset="-128"/>
              </a:rPr>
              <a:t>  Explain What It Means: Communication, Visualization, Presentation and Storytelling for Analysis Results, </a:t>
            </a:r>
            <a:r>
              <a:rPr lang="en-US" sz="1200" kern="1200" dirty="0" smtClean="0">
                <a:solidFill>
                  <a:schemeClr val="tx1"/>
                </a:solidFill>
                <a:effectLst/>
                <a:latin typeface="Arial" charset="0"/>
                <a:ea typeface="ＭＳ Ｐゴシック" pitchFamily="1" charset="-128"/>
                <a:cs typeface="ＭＳ Ｐゴシック" pitchFamily="100" charset="-128"/>
              </a:rPr>
              <a:t>Location: Ballard</a:t>
            </a:r>
          </a:p>
          <a:p>
            <a:r>
              <a:rPr lang="en-US" sz="1200" kern="1200" dirty="0" smtClean="0">
                <a:solidFill>
                  <a:schemeClr val="tx1"/>
                </a:solidFill>
                <a:effectLst/>
                <a:latin typeface="Arial" charset="0"/>
                <a:ea typeface="ＭＳ Ｐゴシック" pitchFamily="1" charset="-128"/>
                <a:cs typeface="ＭＳ Ｐゴシック" pitchFamily="100" charset="-128"/>
              </a:rPr>
              <a:t>Abstract: Discussion of approaches to and importance of incorporating communication in analytical courses.  Whether through written analysis, creating presentations, data visualization, or storytelling, the practical relevance of any analysis is best realized when the analysis is communicated, understood, and turned into actionable information.  Attendees are encouraged to contribute to the discussion.</a:t>
            </a:r>
          </a:p>
          <a:p>
            <a:r>
              <a:rPr lang="en-US" sz="1200" kern="1200" dirty="0" smtClean="0">
                <a:solidFill>
                  <a:schemeClr val="tx1"/>
                </a:solidFill>
                <a:effectLst/>
                <a:latin typeface="Arial" charset="0"/>
                <a:ea typeface="ＭＳ Ｐゴシック" pitchFamily="1" charset="-128"/>
                <a:cs typeface="ＭＳ Ｐゴシック" pitchFamily="100" charset="-128"/>
              </a:rPr>
              <a:t>Session chair: Linda Boardman Liu, Boston College</a:t>
            </a:r>
          </a:p>
          <a:p>
            <a:r>
              <a:rPr lang="en-US" sz="1200" kern="1200" dirty="0" smtClean="0">
                <a:solidFill>
                  <a:schemeClr val="tx1"/>
                </a:solidFill>
                <a:effectLst/>
                <a:latin typeface="Arial" charset="0"/>
                <a:ea typeface="ＭＳ Ｐゴシック" pitchFamily="1" charset="-128"/>
                <a:cs typeface="ＭＳ Ｐゴシック" pitchFamily="100" charset="-128"/>
              </a:rPr>
              <a:t>Presenters: Linda Boardman Liu, Boston College</a:t>
            </a:r>
          </a:p>
          <a:p>
            <a:r>
              <a:rPr lang="en-US" sz="1200" kern="1200" dirty="0" smtClean="0">
                <a:solidFill>
                  <a:schemeClr val="tx1"/>
                </a:solidFill>
                <a:effectLst/>
                <a:latin typeface="Arial" charset="0"/>
                <a:ea typeface="ＭＳ Ｐゴシック" pitchFamily="1" charset="-128"/>
                <a:cs typeface="ＭＳ Ｐゴシック" pitchFamily="100" charset="-128"/>
              </a:rPr>
              <a:t>Satish Nargundkar, Georgia State University</a:t>
            </a:r>
          </a:p>
          <a:p>
            <a:r>
              <a:rPr lang="en-US" sz="1200" kern="1200" dirty="0" smtClean="0">
                <a:solidFill>
                  <a:schemeClr val="tx1"/>
                </a:solidFill>
                <a:effectLst/>
                <a:latin typeface="Arial" charset="0"/>
                <a:ea typeface="ＭＳ Ｐゴシック" pitchFamily="1" charset="-128"/>
                <a:cs typeface="ＭＳ Ｐゴシック" pitchFamily="100" charset="-128"/>
              </a:rPr>
              <a:t>Wilma Andrews, Virginia Commonwealth University</a:t>
            </a:r>
          </a:p>
          <a:p>
            <a:r>
              <a:rPr lang="en-US" sz="1200" kern="1200" dirty="0" smtClean="0">
                <a:solidFill>
                  <a:schemeClr val="tx1"/>
                </a:solidFill>
                <a:effectLst/>
                <a:latin typeface="Arial" charset="0"/>
                <a:ea typeface="ＭＳ Ｐゴシック" pitchFamily="1" charset="-128"/>
                <a:cs typeface="ＭＳ Ｐゴシック" pitchFamily="100" charset="-128"/>
              </a:rPr>
              <a:t>Kellie Keeling, University of Denver</a:t>
            </a:r>
          </a:p>
          <a:p>
            <a:r>
              <a:rPr lang="en-US" sz="1200" b="1" kern="1200" dirty="0" smtClean="0">
                <a:solidFill>
                  <a:schemeClr val="tx1"/>
                </a:solidFill>
                <a:effectLst/>
                <a:latin typeface="Arial" charset="0"/>
                <a:ea typeface="ＭＳ Ｐゴシック" pitchFamily="1" charset="-128"/>
                <a:cs typeface="ＭＳ Ｐゴシック" pitchFamily="100" charset="-128"/>
              </a:rPr>
              <a:t>Wilma Andrews</a:t>
            </a:r>
            <a:endParaRPr lang="en-US" sz="1200" kern="1200" dirty="0" smtClean="0">
              <a:solidFill>
                <a:schemeClr val="tx1"/>
              </a:solidFill>
              <a:effectLst/>
              <a:latin typeface="Arial" charset="0"/>
              <a:ea typeface="ＭＳ Ｐゴシック" pitchFamily="1" charset="-128"/>
              <a:cs typeface="ＭＳ Ｐゴシック" pitchFamily="100" charset="-128"/>
            </a:endParaRPr>
          </a:p>
          <a:p>
            <a:r>
              <a:rPr lang="en-US" sz="1200" kern="1200" dirty="0" smtClean="0">
                <a:solidFill>
                  <a:schemeClr val="tx1"/>
                </a:solidFill>
                <a:effectLst/>
                <a:latin typeface="Arial" charset="0"/>
                <a:ea typeface="ＭＳ Ｐゴシック" pitchFamily="1" charset="-128"/>
                <a:cs typeface="ＭＳ Ｐゴシック" pitchFamily="100" charset="-128"/>
              </a:rPr>
              <a:t>Virginia Commonwealth University </a:t>
            </a:r>
          </a:p>
          <a:p>
            <a:r>
              <a:rPr lang="en-US" sz="1200" kern="1200" dirty="0" smtClean="0">
                <a:solidFill>
                  <a:schemeClr val="tx1"/>
                </a:solidFill>
                <a:effectLst/>
                <a:latin typeface="Arial" charset="0"/>
                <a:ea typeface="ＭＳ Ｐゴシック" pitchFamily="1" charset="-128"/>
                <a:cs typeface="ＭＳ Ｐゴシック" pitchFamily="100" charset="-128"/>
              </a:rPr>
              <a:t>Trends in Presentations  Communicating Results  </a:t>
            </a:r>
          </a:p>
          <a:p>
            <a:r>
              <a:rPr lang="en-US" sz="1200" b="1" kern="1200" dirty="0" smtClean="0">
                <a:solidFill>
                  <a:schemeClr val="tx1"/>
                </a:solidFill>
                <a:effectLst/>
                <a:latin typeface="Arial" charset="0"/>
                <a:ea typeface="ＭＳ Ｐゴシック" pitchFamily="1" charset="-128"/>
                <a:cs typeface="ＭＳ Ｐゴシック" pitchFamily="100" charset="-128"/>
              </a:rPr>
              <a:t>Satish Nargundkar</a:t>
            </a:r>
            <a:endParaRPr lang="en-US" sz="1200" kern="1200" dirty="0" smtClean="0">
              <a:solidFill>
                <a:schemeClr val="tx1"/>
              </a:solidFill>
              <a:effectLst/>
              <a:latin typeface="Arial" charset="0"/>
              <a:ea typeface="ＭＳ Ｐゴシック" pitchFamily="1" charset="-128"/>
              <a:cs typeface="ＭＳ Ｐゴシック" pitchFamily="100" charset="-128"/>
            </a:endParaRPr>
          </a:p>
          <a:p>
            <a:r>
              <a:rPr lang="en-US" sz="1200" kern="1200" dirty="0" smtClean="0">
                <a:solidFill>
                  <a:schemeClr val="tx1"/>
                </a:solidFill>
                <a:effectLst/>
                <a:latin typeface="Arial" charset="0"/>
                <a:ea typeface="ＭＳ Ｐゴシック" pitchFamily="1" charset="-128"/>
                <a:cs typeface="ＭＳ Ｐゴシック" pitchFamily="100" charset="-128"/>
              </a:rPr>
              <a:t>Georgia State University</a:t>
            </a:r>
          </a:p>
          <a:p>
            <a:r>
              <a:rPr lang="en-US" sz="1200" kern="1200" dirty="0" smtClean="0">
                <a:solidFill>
                  <a:schemeClr val="tx1"/>
                </a:solidFill>
                <a:effectLst/>
                <a:latin typeface="Arial" charset="0"/>
                <a:ea typeface="ＭＳ Ｐゴシック" pitchFamily="1" charset="-128"/>
                <a:cs typeface="ＭＳ Ｐゴシック" pitchFamily="100" charset="-128"/>
              </a:rPr>
              <a:t>Visual Communication  Meaningful Summarization</a:t>
            </a:r>
          </a:p>
          <a:p>
            <a:r>
              <a:rPr lang="en-US" sz="1200" b="1" kern="1200" dirty="0" smtClean="0">
                <a:solidFill>
                  <a:schemeClr val="tx1"/>
                </a:solidFill>
                <a:effectLst/>
                <a:latin typeface="Arial" charset="0"/>
                <a:ea typeface="ＭＳ Ｐゴシック" pitchFamily="1" charset="-128"/>
                <a:cs typeface="ＭＳ Ｐゴシック" pitchFamily="100" charset="-128"/>
              </a:rPr>
              <a:t>Linda Boardman Liu</a:t>
            </a:r>
            <a:endParaRPr lang="en-US" sz="1200" kern="1200" dirty="0" smtClean="0">
              <a:solidFill>
                <a:schemeClr val="tx1"/>
              </a:solidFill>
              <a:effectLst/>
              <a:latin typeface="Arial" charset="0"/>
              <a:ea typeface="ＭＳ Ｐゴシック" pitchFamily="1" charset="-128"/>
              <a:cs typeface="ＭＳ Ｐゴシック" pitchFamily="100" charset="-128"/>
            </a:endParaRPr>
          </a:p>
          <a:p>
            <a:r>
              <a:rPr lang="en-US" sz="1200" kern="1200" dirty="0" smtClean="0">
                <a:solidFill>
                  <a:schemeClr val="tx1"/>
                </a:solidFill>
                <a:effectLst/>
                <a:latin typeface="Arial" charset="0"/>
                <a:ea typeface="ＭＳ Ｐゴシック" pitchFamily="1" charset="-128"/>
                <a:cs typeface="ＭＳ Ｐゴシック" pitchFamily="100" charset="-128"/>
              </a:rPr>
              <a:t>Boston College</a:t>
            </a:r>
          </a:p>
          <a:p>
            <a:r>
              <a:rPr lang="en-US" sz="1200" kern="1200" dirty="0" smtClean="0">
                <a:solidFill>
                  <a:schemeClr val="tx1"/>
                </a:solidFill>
                <a:effectLst/>
                <a:latin typeface="Arial" charset="0"/>
                <a:ea typeface="ＭＳ Ｐゴシック" pitchFamily="1" charset="-128"/>
                <a:cs typeface="ＭＳ Ｐゴシック" pitchFamily="100" charset="-128"/>
              </a:rPr>
              <a:t>Writing in Statistics</a:t>
            </a:r>
          </a:p>
          <a:p>
            <a:r>
              <a:rPr lang="en-US" sz="1200" b="1" kern="1200" dirty="0" smtClean="0">
                <a:solidFill>
                  <a:schemeClr val="tx1"/>
                </a:solidFill>
                <a:effectLst/>
                <a:latin typeface="Arial" charset="0"/>
                <a:ea typeface="ＭＳ Ｐゴシック" pitchFamily="1" charset="-128"/>
                <a:cs typeface="ＭＳ Ｐゴシック" pitchFamily="100" charset="-128"/>
              </a:rPr>
              <a:t>Kelly Keeling</a:t>
            </a:r>
            <a:endParaRPr lang="en-US" sz="1200" kern="1200" dirty="0" smtClean="0">
              <a:solidFill>
                <a:schemeClr val="tx1"/>
              </a:solidFill>
              <a:effectLst/>
              <a:latin typeface="Arial" charset="0"/>
              <a:ea typeface="ＭＳ Ｐゴシック" pitchFamily="1" charset="-128"/>
              <a:cs typeface="ＭＳ Ｐゴシック" pitchFamily="100" charset="-128"/>
            </a:endParaRPr>
          </a:p>
          <a:p>
            <a:r>
              <a:rPr lang="en-US" sz="1200" kern="1200" dirty="0" smtClean="0">
                <a:solidFill>
                  <a:schemeClr val="tx1"/>
                </a:solidFill>
                <a:effectLst/>
                <a:latin typeface="Arial" charset="0"/>
                <a:ea typeface="ＭＳ Ｐゴシック" pitchFamily="1" charset="-128"/>
                <a:cs typeface="ＭＳ Ｐゴシック" pitchFamily="100" charset="-128"/>
              </a:rPr>
              <a:t>University of Denver</a:t>
            </a:r>
          </a:p>
          <a:p>
            <a:r>
              <a:rPr lang="en-US" sz="1200" kern="1200" dirty="0" smtClean="0">
                <a:solidFill>
                  <a:schemeClr val="tx1"/>
                </a:solidFill>
                <a:effectLst/>
                <a:latin typeface="Arial" charset="0"/>
                <a:ea typeface="ＭＳ Ｐゴシック" pitchFamily="1" charset="-128"/>
                <a:cs typeface="ＭＳ Ｐゴシック" pitchFamily="100" charset="-128"/>
              </a:rPr>
              <a:t>Visualization of Textual Data  Storytelling</a:t>
            </a:r>
          </a:p>
          <a:p>
            <a:endParaRPr lang="en-US" sz="1200" kern="1200" dirty="0" smtClean="0">
              <a:solidFill>
                <a:schemeClr val="tx1"/>
              </a:solidFill>
              <a:effectLst/>
              <a:latin typeface="Arial" charset="0"/>
              <a:ea typeface="ＭＳ Ｐゴシック" pitchFamily="1" charset="-128"/>
              <a:cs typeface="ＭＳ Ｐゴシック" pitchFamily="100" charset="-128"/>
            </a:endParaRPr>
          </a:p>
          <a:p>
            <a:r>
              <a:rPr lang="en-US" sz="1200" kern="1200" dirty="0" smtClean="0">
                <a:solidFill>
                  <a:schemeClr val="tx1"/>
                </a:solidFill>
                <a:effectLst/>
                <a:latin typeface="Arial" charset="0"/>
                <a:ea typeface="ＭＳ Ｐゴシック" pitchFamily="1" charset="-128"/>
                <a:cs typeface="ＭＳ Ｐゴシック" pitchFamily="100" charset="-128"/>
              </a:rPr>
              <a:t>15 min presentations, 30 min discussion</a:t>
            </a:r>
          </a:p>
          <a:p>
            <a:r>
              <a:rPr lang="en-US" sz="1200" kern="1200" dirty="0" smtClean="0">
                <a:solidFill>
                  <a:schemeClr val="tx1"/>
                </a:solidFill>
                <a:effectLst/>
                <a:latin typeface="Arial" charset="0"/>
                <a:ea typeface="ＭＳ Ｐゴシック" pitchFamily="1" charset="-128"/>
                <a:cs typeface="ＭＳ Ｐゴシック" pitchFamily="100" charset="-128"/>
              </a:rPr>
              <a:t>Send references to Linda Ahead of Time</a:t>
            </a:r>
          </a:p>
          <a:p>
            <a:r>
              <a:rPr lang="en-US" sz="1200" kern="1200" dirty="0" smtClean="0">
                <a:solidFill>
                  <a:schemeClr val="tx1"/>
                </a:solidFill>
                <a:effectLst/>
                <a:latin typeface="Arial" charset="0"/>
                <a:ea typeface="ＭＳ Ｐゴシック" pitchFamily="1" charset="-128"/>
                <a:cs typeface="ＭＳ Ｐゴシック" pitchFamily="100" charset="-128"/>
              </a:rPr>
              <a:t> </a:t>
            </a:r>
          </a:p>
          <a:p>
            <a:r>
              <a:rPr lang="en-US" sz="1200" kern="1200" dirty="0" smtClean="0">
                <a:solidFill>
                  <a:schemeClr val="tx1"/>
                </a:solidFill>
                <a:effectLst/>
                <a:latin typeface="Arial" charset="0"/>
                <a:ea typeface="ＭＳ Ｐゴシック" pitchFamily="1" charset="-128"/>
                <a:cs typeface="ＭＳ Ｐゴシック" pitchFamily="100" charset="-128"/>
              </a:rPr>
              <a:t> </a:t>
            </a:r>
          </a:p>
          <a:p>
            <a:r>
              <a:rPr lang="en-US" sz="1200" kern="1200" dirty="0" smtClean="0">
                <a:solidFill>
                  <a:schemeClr val="tx1"/>
                </a:solidFill>
                <a:effectLst/>
                <a:latin typeface="Arial" charset="0"/>
                <a:ea typeface="ＭＳ Ｐゴシック" pitchFamily="1" charset="-128"/>
                <a:cs typeface="ＭＳ Ｐゴシック" pitchFamily="100" charset="-128"/>
              </a:rPr>
              <a:t> </a:t>
            </a:r>
          </a:p>
          <a:p>
            <a:r>
              <a:rPr lang="en-US" sz="1200" kern="1200" dirty="0" smtClean="0">
                <a:solidFill>
                  <a:schemeClr val="tx1"/>
                </a:solidFill>
                <a:effectLst/>
                <a:latin typeface="Arial" charset="0"/>
                <a:ea typeface="ＭＳ Ｐゴシック" pitchFamily="1" charset="-128"/>
                <a:cs typeface="ＭＳ Ｐゴシック" pitchFamily="100" charset="-128"/>
              </a:rPr>
              <a:t>Wilma – digital literacy, passion is presentations (helping a colleague by presenting in communication classes). Trends/what not to do, how to present more than just bullet points – what came up with and not just how they did the analysis</a:t>
            </a:r>
          </a:p>
          <a:p>
            <a:r>
              <a:rPr lang="en-US" sz="1200" kern="1200" dirty="0" smtClean="0">
                <a:solidFill>
                  <a:schemeClr val="tx1"/>
                </a:solidFill>
                <a:effectLst/>
                <a:latin typeface="Arial" charset="0"/>
                <a:ea typeface="ＭＳ Ｐゴシック" pitchFamily="1" charset="-128"/>
                <a:cs typeface="ＭＳ Ｐゴシック" pitchFamily="100" charset="-128"/>
              </a:rPr>
              <a:t> </a:t>
            </a:r>
          </a:p>
          <a:p>
            <a:r>
              <a:rPr lang="en-US" sz="1200" kern="1200" dirty="0" smtClean="0">
                <a:solidFill>
                  <a:schemeClr val="tx1"/>
                </a:solidFill>
                <a:effectLst/>
                <a:latin typeface="Arial" charset="0"/>
                <a:ea typeface="ＭＳ Ｐゴシック" pitchFamily="1" charset="-128"/>
                <a:cs typeface="ＭＳ Ｐゴシック" pitchFamily="100" charset="-128"/>
              </a:rPr>
              <a:t>Satish</a:t>
            </a:r>
          </a:p>
          <a:p>
            <a:r>
              <a:rPr lang="en-US" sz="1200" kern="1200" dirty="0" smtClean="0">
                <a:solidFill>
                  <a:schemeClr val="tx1"/>
                </a:solidFill>
                <a:effectLst/>
                <a:latin typeface="Arial" charset="0"/>
                <a:ea typeface="ＭＳ Ｐゴシック" pitchFamily="1" charset="-128"/>
                <a:cs typeface="ＭＳ Ｐゴシック" pitchFamily="100" charset="-128"/>
              </a:rPr>
              <a:t>Specifics about Tables/Charts – Quantitative Data</a:t>
            </a:r>
          </a:p>
          <a:p>
            <a:r>
              <a:rPr lang="en-US" sz="1200" kern="1200" dirty="0" smtClean="0">
                <a:solidFill>
                  <a:schemeClr val="tx1"/>
                </a:solidFill>
                <a:effectLst/>
                <a:latin typeface="Arial" charset="0"/>
                <a:ea typeface="ＭＳ Ｐゴシック" pitchFamily="1" charset="-128"/>
                <a:cs typeface="ＭＳ Ｐゴシック" pitchFamily="100" charset="-128"/>
              </a:rPr>
              <a:t>Satish – teaching data mining/analytics, consulting: how to write a report in 'English' = focusing on highlighting the insights (design tables/charts and graphs). Data mining: how present a logistic regression, other predictive analytics techniques</a:t>
            </a:r>
          </a:p>
          <a:p>
            <a:r>
              <a:rPr lang="en-US" sz="1200" kern="1200" dirty="0" smtClean="0">
                <a:solidFill>
                  <a:schemeClr val="tx1"/>
                </a:solidFill>
                <a:effectLst/>
                <a:latin typeface="Arial" charset="0"/>
                <a:ea typeface="ＭＳ Ｐゴシック" pitchFamily="1" charset="-128"/>
                <a:cs typeface="ＭＳ Ｐゴシック" pitchFamily="100" charset="-128"/>
              </a:rPr>
              <a:t> </a:t>
            </a:r>
          </a:p>
          <a:p>
            <a:r>
              <a:rPr lang="en-US" sz="1200" kern="1200" dirty="0" smtClean="0">
                <a:solidFill>
                  <a:schemeClr val="tx1"/>
                </a:solidFill>
                <a:effectLst/>
                <a:latin typeface="Arial" charset="0"/>
                <a:ea typeface="ＭＳ Ｐゴシック" pitchFamily="1" charset="-128"/>
                <a:cs typeface="ＭＳ Ｐゴシック" pitchFamily="100" charset="-128"/>
              </a:rPr>
              <a:t>Linda</a:t>
            </a:r>
          </a:p>
          <a:p>
            <a:r>
              <a:rPr lang="en-US" sz="1200" kern="1200" dirty="0" smtClean="0">
                <a:solidFill>
                  <a:schemeClr val="tx1"/>
                </a:solidFill>
                <a:effectLst/>
                <a:latin typeface="Arial" charset="0"/>
                <a:ea typeface="ＭＳ Ｐゴシック" pitchFamily="1" charset="-128"/>
                <a:cs typeface="ＭＳ Ｐゴシック" pitchFamily="100" charset="-128"/>
              </a:rPr>
              <a:t>Written communication in Statistics courses – write 3 sentences that communicates your ideas, handout turning a regular assignment into a written assignment</a:t>
            </a:r>
          </a:p>
          <a:p>
            <a:r>
              <a:rPr lang="en-US" sz="1200" kern="1200" dirty="0" smtClean="0">
                <a:solidFill>
                  <a:schemeClr val="tx1"/>
                </a:solidFill>
                <a:effectLst/>
                <a:latin typeface="Arial" charset="0"/>
                <a:ea typeface="ＭＳ Ｐゴシック" pitchFamily="1" charset="-128"/>
                <a:cs typeface="ＭＳ Ｐゴシック" pitchFamily="100" charset="-128"/>
              </a:rPr>
              <a:t> </a:t>
            </a:r>
          </a:p>
          <a:p>
            <a:r>
              <a:rPr lang="en-US" sz="1200" kern="1200" dirty="0" smtClean="0">
                <a:solidFill>
                  <a:schemeClr val="tx1"/>
                </a:solidFill>
                <a:effectLst/>
                <a:latin typeface="Arial" charset="0"/>
                <a:ea typeface="ＭＳ Ｐゴシック" pitchFamily="1" charset="-128"/>
                <a:cs typeface="ＭＳ Ｐゴシック" pitchFamily="100" charset="-128"/>
              </a:rPr>
              <a:t>Kellie</a:t>
            </a:r>
          </a:p>
          <a:p>
            <a:r>
              <a:rPr lang="en-US" sz="1200" kern="1200" dirty="0" smtClean="0">
                <a:solidFill>
                  <a:schemeClr val="tx1"/>
                </a:solidFill>
                <a:effectLst/>
                <a:latin typeface="Arial" charset="0"/>
                <a:ea typeface="ＭＳ Ｐゴシック" pitchFamily="1" charset="-128"/>
                <a:cs typeface="ＭＳ Ｐゴシック" pitchFamily="100" charset="-128"/>
              </a:rPr>
              <a:t>Text Analytics</a:t>
            </a:r>
          </a:p>
          <a:p>
            <a:r>
              <a:rPr lang="en-US" sz="1200" kern="1200" dirty="0" smtClean="0">
                <a:solidFill>
                  <a:schemeClr val="tx1"/>
                </a:solidFill>
                <a:effectLst/>
                <a:latin typeface="Arial" charset="0"/>
                <a:ea typeface="ＭＳ Ｐゴシック" pitchFamily="1" charset="-128"/>
                <a:cs typeface="ＭＳ Ｐゴシック" pitchFamily="100" charset="-128"/>
              </a:rPr>
              <a:t>Cluster Analysis</a:t>
            </a:r>
          </a:p>
          <a:p>
            <a:r>
              <a:rPr lang="en-US" sz="1200" kern="1200" dirty="0" smtClean="0">
                <a:solidFill>
                  <a:schemeClr val="tx1"/>
                </a:solidFill>
                <a:effectLst/>
                <a:latin typeface="Arial" charset="0"/>
                <a:ea typeface="ＭＳ Ｐゴシック" pitchFamily="1" charset="-128"/>
                <a:cs typeface="ＭＳ Ｐゴシック" pitchFamily="100" charset="-128"/>
              </a:rPr>
              <a:t>Network Diagrams</a:t>
            </a:r>
          </a:p>
          <a:p>
            <a:r>
              <a:rPr lang="en-US" sz="1200" kern="1200" dirty="0" smtClean="0">
                <a:solidFill>
                  <a:schemeClr val="tx1"/>
                </a:solidFill>
                <a:effectLst/>
                <a:latin typeface="Arial" charset="0"/>
                <a:ea typeface="ＭＳ Ｐゴシック" pitchFamily="1" charset="-128"/>
                <a:cs typeface="ＭＳ Ｐゴシック" pitchFamily="100" charset="-128"/>
              </a:rPr>
              <a:t>Frequency Displays (Word Clouds, Heat Maps, Bar Charts)</a:t>
            </a:r>
          </a:p>
          <a:p>
            <a:r>
              <a:rPr lang="en-US" sz="1200" kern="1200" dirty="0" smtClean="0">
                <a:solidFill>
                  <a:schemeClr val="tx1"/>
                </a:solidFill>
                <a:effectLst/>
                <a:latin typeface="Arial" charset="0"/>
                <a:ea typeface="ＭＳ Ｐゴシック" pitchFamily="1" charset="-128"/>
                <a:cs typeface="ＭＳ Ｐゴシック" pitchFamily="100" charset="-128"/>
              </a:rPr>
              <a:t> </a:t>
            </a:r>
          </a:p>
          <a:p>
            <a:r>
              <a:rPr lang="en-US" sz="1200" kern="1200" dirty="0" smtClean="0">
                <a:solidFill>
                  <a:schemeClr val="tx1"/>
                </a:solidFill>
                <a:effectLst/>
                <a:latin typeface="Arial" charset="0"/>
                <a:ea typeface="ＭＳ Ｐゴシック" pitchFamily="1" charset="-128"/>
                <a:cs typeface="ＭＳ Ｐゴシック" pitchFamily="100" charset="-128"/>
              </a:rPr>
              <a:t> </a:t>
            </a:r>
          </a:p>
          <a:p>
            <a:endParaRPr lang="en-US" sz="1200" kern="1200" dirty="0">
              <a:solidFill>
                <a:schemeClr val="tx1"/>
              </a:solidFill>
              <a:effectLst/>
              <a:latin typeface="Arial" charset="0"/>
              <a:ea typeface="ＭＳ Ｐゴシック" pitchFamily="1" charset="-128"/>
              <a:cs typeface="ＭＳ Ｐゴシック" pitchFamily="100" charset="-128"/>
            </a:endParaRPr>
          </a:p>
        </p:txBody>
      </p:sp>
    </p:spTree>
    <p:extLst>
      <p:ext uri="{BB962C8B-B14F-4D97-AF65-F5344CB8AC3E}">
        <p14:creationId xmlns:p14="http://schemas.microsoft.com/office/powerpoint/2010/main" val="3679887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Parts of Speech:</a:t>
            </a:r>
          </a:p>
          <a:p>
            <a:r>
              <a:rPr lang="en-US" dirty="0" smtClean="0"/>
              <a:t>CC Coordinating conjunction</a:t>
            </a:r>
            <a:br>
              <a:rPr lang="en-US" dirty="0" smtClean="0"/>
            </a:br>
            <a:r>
              <a:rPr lang="en-US" dirty="0" smtClean="0"/>
              <a:t>2. CD Cardinal number</a:t>
            </a:r>
            <a:br>
              <a:rPr lang="en-US" dirty="0" smtClean="0"/>
            </a:br>
            <a:r>
              <a:rPr lang="en-US" dirty="0" smtClean="0"/>
              <a:t>3. DT Determiner</a:t>
            </a:r>
            <a:br>
              <a:rPr lang="en-US" dirty="0" smtClean="0"/>
            </a:br>
            <a:r>
              <a:rPr lang="en-US" dirty="0" smtClean="0"/>
              <a:t>4. EX Existential </a:t>
            </a:r>
            <a:r>
              <a:rPr lang="en-US" i="1" dirty="0" smtClean="0"/>
              <a:t>there</a:t>
            </a:r>
            <a:r>
              <a:rPr lang="en-US" dirty="0" smtClean="0"/>
              <a:t/>
            </a:r>
            <a:br>
              <a:rPr lang="en-US" dirty="0" smtClean="0"/>
            </a:br>
            <a:r>
              <a:rPr lang="en-US" dirty="0" smtClean="0"/>
              <a:t>5. FW Foreign word</a:t>
            </a:r>
            <a:br>
              <a:rPr lang="en-US" dirty="0" smtClean="0"/>
            </a:br>
            <a:r>
              <a:rPr lang="en-US" dirty="0" smtClean="0"/>
              <a:t>6. IN Preposition or subordinating conjunction</a:t>
            </a:r>
            <a:br>
              <a:rPr lang="en-US" dirty="0" smtClean="0"/>
            </a:br>
            <a:r>
              <a:rPr lang="en-US" dirty="0" smtClean="0"/>
              <a:t>7. JJ Adjective</a:t>
            </a:r>
            <a:br>
              <a:rPr lang="en-US" dirty="0" smtClean="0"/>
            </a:br>
            <a:r>
              <a:rPr lang="en-US" dirty="0" smtClean="0"/>
              <a:t>8. JJR Adjective, comparative</a:t>
            </a:r>
            <a:br>
              <a:rPr lang="en-US" dirty="0" smtClean="0"/>
            </a:br>
            <a:r>
              <a:rPr lang="en-US" dirty="0" smtClean="0"/>
              <a:t>9. JJS Adjective, superlative</a:t>
            </a:r>
            <a:br>
              <a:rPr lang="en-US" dirty="0" smtClean="0"/>
            </a:br>
            <a:r>
              <a:rPr lang="en-US" dirty="0" smtClean="0"/>
              <a:t>10. LS List item marker</a:t>
            </a:r>
            <a:br>
              <a:rPr lang="en-US" dirty="0" smtClean="0"/>
            </a:br>
            <a:r>
              <a:rPr lang="en-US" dirty="0" smtClean="0"/>
              <a:t>11. MD Modal</a:t>
            </a:r>
            <a:br>
              <a:rPr lang="en-US" dirty="0" smtClean="0"/>
            </a:br>
            <a:r>
              <a:rPr lang="en-US" dirty="0" smtClean="0"/>
              <a:t>12. NN Noun, singular or mass</a:t>
            </a:r>
            <a:br>
              <a:rPr lang="en-US" dirty="0" smtClean="0"/>
            </a:br>
            <a:r>
              <a:rPr lang="en-US" dirty="0" smtClean="0"/>
              <a:t>13. NNS Noun, plural</a:t>
            </a:r>
            <a:br>
              <a:rPr lang="en-US" dirty="0" smtClean="0"/>
            </a:br>
            <a:r>
              <a:rPr lang="en-US" dirty="0" smtClean="0"/>
              <a:t>14. NNP Proper noun, singular</a:t>
            </a:r>
            <a:br>
              <a:rPr lang="en-US" dirty="0" smtClean="0"/>
            </a:br>
            <a:r>
              <a:rPr lang="en-US" dirty="0" smtClean="0"/>
              <a:t>15. NNPS Proper noun, plural</a:t>
            </a:r>
            <a:br>
              <a:rPr lang="en-US" dirty="0" smtClean="0"/>
            </a:br>
            <a:r>
              <a:rPr lang="en-US" dirty="0" smtClean="0"/>
              <a:t>16. PDT </a:t>
            </a:r>
            <a:r>
              <a:rPr lang="en-US" dirty="0" err="1" smtClean="0"/>
              <a:t>Predeterminer</a:t>
            </a:r>
            <a:r>
              <a:rPr lang="en-US" dirty="0" smtClean="0"/>
              <a:t/>
            </a:r>
            <a:br>
              <a:rPr lang="en-US" dirty="0" smtClean="0"/>
            </a:br>
            <a:r>
              <a:rPr lang="en-US" dirty="0" smtClean="0"/>
              <a:t>17. POS Possessive ending</a:t>
            </a:r>
            <a:br>
              <a:rPr lang="en-US" dirty="0" smtClean="0"/>
            </a:br>
            <a:r>
              <a:rPr lang="en-US" dirty="0" smtClean="0"/>
              <a:t>18. PRP Personal pronoun</a:t>
            </a:r>
            <a:br>
              <a:rPr lang="en-US" dirty="0" smtClean="0"/>
            </a:br>
            <a:r>
              <a:rPr lang="en-US" dirty="0" smtClean="0"/>
              <a:t>19. PRP$ Possessive pronoun</a:t>
            </a:r>
            <a:br>
              <a:rPr lang="en-US" dirty="0" smtClean="0"/>
            </a:br>
            <a:r>
              <a:rPr lang="en-US" dirty="0" smtClean="0"/>
              <a:t>20. RB Adverb</a:t>
            </a:r>
            <a:br>
              <a:rPr lang="en-US" dirty="0" smtClean="0"/>
            </a:br>
            <a:r>
              <a:rPr lang="en-US" dirty="0" smtClean="0"/>
              <a:t>21. RBR Adverb, comparative</a:t>
            </a:r>
            <a:br>
              <a:rPr lang="en-US" dirty="0" smtClean="0"/>
            </a:br>
            <a:r>
              <a:rPr lang="en-US" dirty="0" smtClean="0"/>
              <a:t>22. RBS Adverb, superlative</a:t>
            </a:r>
            <a:br>
              <a:rPr lang="en-US" dirty="0" smtClean="0"/>
            </a:br>
            <a:r>
              <a:rPr lang="en-US" dirty="0" smtClean="0"/>
              <a:t>23. RP Particle</a:t>
            </a:r>
            <a:br>
              <a:rPr lang="en-US" dirty="0" smtClean="0"/>
            </a:br>
            <a:r>
              <a:rPr lang="en-US" dirty="0" smtClean="0"/>
              <a:t>24. SYM Symbol</a:t>
            </a:r>
            <a:br>
              <a:rPr lang="en-US" dirty="0" smtClean="0"/>
            </a:br>
            <a:r>
              <a:rPr lang="en-US" dirty="0" smtClean="0"/>
              <a:t>25. TO </a:t>
            </a:r>
            <a:r>
              <a:rPr lang="en-US" i="1" dirty="0" err="1" smtClean="0"/>
              <a:t>to</a:t>
            </a:r>
            <a:r>
              <a:rPr lang="en-US" dirty="0" smtClean="0"/>
              <a:t/>
            </a:r>
            <a:br>
              <a:rPr lang="en-US" dirty="0" smtClean="0"/>
            </a:br>
            <a:r>
              <a:rPr lang="en-US" dirty="0" smtClean="0"/>
              <a:t>26. UH Interjection</a:t>
            </a:r>
            <a:br>
              <a:rPr lang="en-US" dirty="0" smtClean="0"/>
            </a:br>
            <a:r>
              <a:rPr lang="en-US" dirty="0" smtClean="0"/>
              <a:t>27. VB Verb, base form</a:t>
            </a:r>
            <a:br>
              <a:rPr lang="en-US" dirty="0" smtClean="0"/>
            </a:br>
            <a:r>
              <a:rPr lang="en-US" dirty="0" smtClean="0"/>
              <a:t>28. VBD Verb, past tense</a:t>
            </a:r>
            <a:br>
              <a:rPr lang="en-US" dirty="0" smtClean="0"/>
            </a:br>
            <a:r>
              <a:rPr lang="en-US" dirty="0" smtClean="0"/>
              <a:t>29. VBG Verb, gerund or present participle</a:t>
            </a:r>
            <a:br>
              <a:rPr lang="en-US" dirty="0" smtClean="0"/>
            </a:br>
            <a:r>
              <a:rPr lang="en-US" dirty="0" smtClean="0"/>
              <a:t>30. VBN Verb, past participle</a:t>
            </a:r>
            <a:br>
              <a:rPr lang="en-US" dirty="0" smtClean="0"/>
            </a:br>
            <a:r>
              <a:rPr lang="en-US" dirty="0" smtClean="0"/>
              <a:t>31. VBP Verb, non-3rd person singular present</a:t>
            </a:r>
            <a:br>
              <a:rPr lang="en-US" dirty="0" smtClean="0"/>
            </a:br>
            <a:r>
              <a:rPr lang="en-US" dirty="0" smtClean="0"/>
              <a:t>32. VBZ Verb, 3rd person singular present</a:t>
            </a:r>
            <a:br>
              <a:rPr lang="en-US" dirty="0" smtClean="0"/>
            </a:br>
            <a:r>
              <a:rPr lang="en-US" dirty="0" smtClean="0"/>
              <a:t>33. WDT </a:t>
            </a:r>
            <a:r>
              <a:rPr lang="en-US" dirty="0" err="1" smtClean="0"/>
              <a:t>Wh</a:t>
            </a:r>
            <a:r>
              <a:rPr lang="en-US" dirty="0" smtClean="0"/>
              <a:t>-determiner</a:t>
            </a:r>
            <a:br>
              <a:rPr lang="en-US" dirty="0" smtClean="0"/>
            </a:br>
            <a:r>
              <a:rPr lang="en-US" dirty="0" smtClean="0"/>
              <a:t>34. WP </a:t>
            </a:r>
            <a:r>
              <a:rPr lang="en-US" dirty="0" err="1" smtClean="0"/>
              <a:t>Wh</a:t>
            </a:r>
            <a:r>
              <a:rPr lang="en-US" dirty="0" smtClean="0"/>
              <a:t>-pronoun</a:t>
            </a:r>
            <a:br>
              <a:rPr lang="en-US" dirty="0" smtClean="0"/>
            </a:br>
            <a:r>
              <a:rPr lang="en-US" dirty="0" smtClean="0"/>
              <a:t>35. WP$ Possessive </a:t>
            </a:r>
            <a:r>
              <a:rPr lang="en-US" dirty="0" err="1" smtClean="0"/>
              <a:t>wh</a:t>
            </a:r>
            <a:r>
              <a:rPr lang="en-US" dirty="0" smtClean="0"/>
              <a:t>-pronoun</a:t>
            </a:r>
            <a:br>
              <a:rPr lang="en-US" dirty="0" smtClean="0"/>
            </a:br>
            <a:r>
              <a:rPr lang="en-US" dirty="0" smtClean="0"/>
              <a:t>36. WRB </a:t>
            </a:r>
            <a:r>
              <a:rPr lang="en-US" dirty="0" err="1" smtClean="0"/>
              <a:t>Wh</a:t>
            </a:r>
            <a:r>
              <a:rPr lang="en-US" dirty="0" smtClean="0"/>
              <a:t>-adverb</a:t>
            </a:r>
          </a:p>
          <a:p>
            <a:endParaRPr lang="en-US" dirty="0"/>
          </a:p>
        </p:txBody>
      </p:sp>
      <p:sp>
        <p:nvSpPr>
          <p:cNvPr id="4" name="Slide Number Placeholder 3"/>
          <p:cNvSpPr>
            <a:spLocks noGrp="1"/>
          </p:cNvSpPr>
          <p:nvPr>
            <p:ph type="sldNum" sz="quarter" idx="10"/>
          </p:nvPr>
        </p:nvSpPr>
        <p:spPr/>
        <p:txBody>
          <a:bodyPr/>
          <a:lstStyle/>
          <a:p>
            <a:pPr>
              <a:defRPr/>
            </a:pPr>
            <a:fld id="{1120362E-1995-4BF1-8AFE-D28007B9D2F3}" type="slidenum">
              <a:rPr lang="en-US" smtClean="0"/>
              <a:pPr>
                <a:defRPr/>
              </a:pPr>
              <a:t>15</a:t>
            </a:fld>
            <a:endParaRPr lang="en-US"/>
          </a:p>
        </p:txBody>
      </p:sp>
    </p:spTree>
    <p:extLst>
      <p:ext uri="{BB962C8B-B14F-4D97-AF65-F5344CB8AC3E}">
        <p14:creationId xmlns:p14="http://schemas.microsoft.com/office/powerpoint/2010/main" val="106036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78_239_Red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3175"/>
            <a:ext cx="13000037" cy="975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44013" y="8531225"/>
            <a:ext cx="353377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1123950" y="8926513"/>
            <a:ext cx="7205663"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65" charset="-128"/>
              </a:defRPr>
            </a:lvl1pPr>
            <a:lvl2pPr marL="742950" indent="-285750">
              <a:defRPr sz="2400">
                <a:solidFill>
                  <a:schemeClr val="tx1"/>
                </a:solidFill>
                <a:latin typeface="Arial" charset="0"/>
                <a:ea typeface="ＭＳ Ｐゴシック" pitchFamily="-65" charset="-128"/>
              </a:defRPr>
            </a:lvl2pPr>
            <a:lvl3pPr marL="1143000" indent="-228600">
              <a:defRPr sz="2400">
                <a:solidFill>
                  <a:schemeClr val="tx1"/>
                </a:solidFill>
                <a:latin typeface="Arial" charset="0"/>
                <a:ea typeface="ＭＳ Ｐゴシック" pitchFamily="-65" charset="-128"/>
              </a:defRPr>
            </a:lvl3pPr>
            <a:lvl4pPr marL="1600200" indent="-228600">
              <a:defRPr sz="2400">
                <a:solidFill>
                  <a:schemeClr val="tx1"/>
                </a:solidFill>
                <a:latin typeface="Arial" charset="0"/>
                <a:ea typeface="ＭＳ Ｐゴシック" pitchFamily="-65" charset="-128"/>
              </a:defRPr>
            </a:lvl4pPr>
            <a:lvl5pPr marL="2057400" indent="-228600">
              <a:defRPr sz="2400">
                <a:solidFill>
                  <a:schemeClr val="tx1"/>
                </a:solidFill>
                <a:latin typeface="Arial"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5" charset="-128"/>
              </a:defRPr>
            </a:lvl9pPr>
          </a:lstStyle>
          <a:p>
            <a:pPr>
              <a:defRPr/>
            </a:pPr>
            <a:r>
              <a:rPr lang="en-US" sz="2800" smtClean="0">
                <a:solidFill>
                  <a:srgbClr val="96232F"/>
                </a:solidFill>
                <a:latin typeface="Calibri" pitchFamily="34" charset="0"/>
                <a:cs typeface="Calibri" pitchFamily="34" charset="0"/>
              </a:rPr>
              <a:t>Department of Business Information &amp; Analytics</a:t>
            </a:r>
          </a:p>
        </p:txBody>
      </p:sp>
      <p:sp>
        <p:nvSpPr>
          <p:cNvPr id="3074" name="Rectangle 2"/>
          <p:cNvSpPr>
            <a:spLocks noGrp="1" noChangeArrowheads="1"/>
          </p:cNvSpPr>
          <p:nvPr>
            <p:ph type="ctrTitle"/>
          </p:nvPr>
        </p:nvSpPr>
        <p:spPr>
          <a:xfrm>
            <a:off x="1141413" y="3200400"/>
            <a:ext cx="10741025" cy="2776538"/>
          </a:xfrm>
        </p:spPr>
        <p:txBody>
          <a:bodyPr anchor="b"/>
          <a:lstStyle>
            <a:lvl1pPr>
              <a:defRPr sz="70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1141413" y="6194425"/>
            <a:ext cx="10741025" cy="1654175"/>
          </a:xfrm>
        </p:spPr>
        <p:txBody>
          <a:bodyPr/>
          <a:lstStyle>
            <a:lvl1pPr marL="0" indent="0">
              <a:buFont typeface="Times" pitchFamily="1" charset="0"/>
              <a:buNone/>
              <a:defRPr sz="4800">
                <a:solidFill>
                  <a:schemeClr val="bg1"/>
                </a:solidFill>
              </a:defRPr>
            </a:lvl1pPr>
          </a:lstStyle>
          <a:p>
            <a:r>
              <a:rPr lang="en-US"/>
              <a:t>Click to edit Master subtitle style</a:t>
            </a:r>
          </a:p>
        </p:txBody>
      </p:sp>
    </p:spTree>
    <p:extLst>
      <p:ext uri="{BB962C8B-B14F-4D97-AF65-F5344CB8AC3E}">
        <p14:creationId xmlns:p14="http://schemas.microsoft.com/office/powerpoint/2010/main" val="9046305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44013" y="8531225"/>
            <a:ext cx="353377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1123950" y="8926513"/>
            <a:ext cx="7205663"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65" charset="-128"/>
              </a:defRPr>
            </a:lvl1pPr>
            <a:lvl2pPr marL="742950" indent="-285750">
              <a:defRPr sz="2400">
                <a:solidFill>
                  <a:schemeClr val="tx1"/>
                </a:solidFill>
                <a:latin typeface="Arial" charset="0"/>
                <a:ea typeface="ＭＳ Ｐゴシック" pitchFamily="-65" charset="-128"/>
              </a:defRPr>
            </a:lvl2pPr>
            <a:lvl3pPr marL="1143000" indent="-228600">
              <a:defRPr sz="2400">
                <a:solidFill>
                  <a:schemeClr val="tx1"/>
                </a:solidFill>
                <a:latin typeface="Arial" charset="0"/>
                <a:ea typeface="ＭＳ Ｐゴシック" pitchFamily="-65" charset="-128"/>
              </a:defRPr>
            </a:lvl3pPr>
            <a:lvl4pPr marL="1600200" indent="-228600">
              <a:defRPr sz="2400">
                <a:solidFill>
                  <a:schemeClr val="tx1"/>
                </a:solidFill>
                <a:latin typeface="Arial" charset="0"/>
                <a:ea typeface="ＭＳ Ｐゴシック" pitchFamily="-65" charset="-128"/>
              </a:defRPr>
            </a:lvl4pPr>
            <a:lvl5pPr marL="2057400" indent="-228600">
              <a:defRPr sz="2400">
                <a:solidFill>
                  <a:schemeClr val="tx1"/>
                </a:solidFill>
                <a:latin typeface="Arial"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5" charset="-128"/>
              </a:defRPr>
            </a:lvl9pPr>
          </a:lstStyle>
          <a:p>
            <a:pPr>
              <a:defRPr/>
            </a:pPr>
            <a:r>
              <a:rPr lang="en-US" sz="2800" dirty="0" smtClean="0">
                <a:solidFill>
                  <a:srgbClr val="96232F"/>
                </a:solidFill>
                <a:latin typeface="Calibri" pitchFamily="34" charset="0"/>
                <a:cs typeface="Calibri" pitchFamily="34" charset="0"/>
              </a:rPr>
              <a:t>Department of Business Information &amp; Analytics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67606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1413" y="762000"/>
            <a:ext cx="10741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141413" y="2133600"/>
            <a:ext cx="107410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Rectangle 8"/>
          <p:cNvSpPr>
            <a:spLocks noGrp="1" noChangeArrowheads="1"/>
          </p:cNvSpPr>
          <p:nvPr>
            <p:ph type="ftr" sz="quarter" idx="3"/>
          </p:nvPr>
        </p:nvSpPr>
        <p:spPr bwMode="auto">
          <a:xfrm>
            <a:off x="609600" y="8763000"/>
            <a:ext cx="6935788" cy="7762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200">
                <a:latin typeface="Arial" charset="0"/>
                <a:ea typeface="ＭＳ Ｐゴシック" pitchFamily="-65" charset="-128"/>
              </a:defRPr>
            </a:lvl1pPr>
          </a:lstStyle>
          <a:p>
            <a:pPr>
              <a:defRPr/>
            </a:pPr>
            <a:r>
              <a:rPr lang="en-US"/>
              <a:t>DEPARTMENT NAME GOES HERE IN ALL CAPS</a:t>
            </a:r>
          </a:p>
        </p:txBody>
      </p:sp>
      <p:pic>
        <p:nvPicPr>
          <p:cNvPr id="1030"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244013" y="8531225"/>
            <a:ext cx="353377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6"/>
          <p:cNvSpPr txBox="1">
            <a:spLocks noChangeArrowheads="1"/>
          </p:cNvSpPr>
          <p:nvPr userDrawn="1"/>
        </p:nvSpPr>
        <p:spPr bwMode="auto">
          <a:xfrm>
            <a:off x="1123950" y="8926513"/>
            <a:ext cx="7205663"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65" charset="-128"/>
              </a:defRPr>
            </a:lvl1pPr>
            <a:lvl2pPr marL="742950" indent="-285750">
              <a:defRPr sz="2400">
                <a:solidFill>
                  <a:schemeClr val="tx1"/>
                </a:solidFill>
                <a:latin typeface="Arial" charset="0"/>
                <a:ea typeface="ＭＳ Ｐゴシック" pitchFamily="-65" charset="-128"/>
              </a:defRPr>
            </a:lvl2pPr>
            <a:lvl3pPr marL="1143000" indent="-228600">
              <a:defRPr sz="2400">
                <a:solidFill>
                  <a:schemeClr val="tx1"/>
                </a:solidFill>
                <a:latin typeface="Arial" charset="0"/>
                <a:ea typeface="ＭＳ Ｐゴシック" pitchFamily="-65" charset="-128"/>
              </a:defRPr>
            </a:lvl3pPr>
            <a:lvl4pPr marL="1600200" indent="-228600">
              <a:defRPr sz="2400">
                <a:solidFill>
                  <a:schemeClr val="tx1"/>
                </a:solidFill>
                <a:latin typeface="Arial" charset="0"/>
                <a:ea typeface="ＭＳ Ｐゴシック" pitchFamily="-65" charset="-128"/>
              </a:defRPr>
            </a:lvl4pPr>
            <a:lvl5pPr marL="2057400" indent="-228600">
              <a:defRPr sz="2400">
                <a:solidFill>
                  <a:schemeClr val="tx1"/>
                </a:solidFill>
                <a:latin typeface="Arial"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5" charset="-128"/>
              </a:defRPr>
            </a:lvl9pPr>
          </a:lstStyle>
          <a:p>
            <a:pPr>
              <a:defRPr/>
            </a:pPr>
            <a:r>
              <a:rPr lang="en-US" sz="2800" smtClean="0">
                <a:solidFill>
                  <a:srgbClr val="96232F"/>
                </a:solidFill>
                <a:latin typeface="Calibri" pitchFamily="34" charset="0"/>
                <a:cs typeface="Calibri" pitchFamily="34" charset="0"/>
              </a:rPr>
              <a:t>Department of Business Information &amp; Analytics</a:t>
            </a: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Lst>
  <p:timing>
    <p:tnLst>
      <p:par>
        <p:cTn id="1" dur="indefinite" restart="never" nodeType="tmRoot"/>
      </p:par>
    </p:tnLst>
  </p:timing>
  <p:hf sldNum="0" hdr="0" dt="0"/>
  <p:txStyles>
    <p:titleStyle>
      <a:lvl1pPr algn="l" defTabSz="1300163" rtl="0" eaLnBrk="0" fontAlgn="base" hangingPunct="0">
        <a:spcBef>
          <a:spcPct val="0"/>
        </a:spcBef>
        <a:spcAft>
          <a:spcPct val="0"/>
        </a:spcAft>
        <a:defRPr sz="5400" b="1">
          <a:solidFill>
            <a:srgbClr val="96232F"/>
          </a:solidFill>
          <a:latin typeface="+mj-lt"/>
          <a:ea typeface="+mj-ea"/>
          <a:cs typeface="ＭＳ Ｐゴシック" pitchFamily="100" charset="-128"/>
        </a:defRPr>
      </a:lvl1pPr>
      <a:lvl2pPr algn="l" defTabSz="1300163" rtl="0" eaLnBrk="0" fontAlgn="base" hangingPunct="0">
        <a:spcBef>
          <a:spcPct val="0"/>
        </a:spcBef>
        <a:spcAft>
          <a:spcPct val="0"/>
        </a:spcAft>
        <a:defRPr sz="5400" b="1">
          <a:solidFill>
            <a:srgbClr val="96232F"/>
          </a:solidFill>
          <a:latin typeface="Arial" charset="0"/>
          <a:ea typeface="ＭＳ Ｐゴシック" pitchFamily="1" charset="-128"/>
          <a:cs typeface="ＭＳ Ｐゴシック" pitchFamily="100" charset="-128"/>
        </a:defRPr>
      </a:lvl2pPr>
      <a:lvl3pPr algn="l" defTabSz="1300163" rtl="0" eaLnBrk="0" fontAlgn="base" hangingPunct="0">
        <a:spcBef>
          <a:spcPct val="0"/>
        </a:spcBef>
        <a:spcAft>
          <a:spcPct val="0"/>
        </a:spcAft>
        <a:defRPr sz="5400" b="1">
          <a:solidFill>
            <a:srgbClr val="96232F"/>
          </a:solidFill>
          <a:latin typeface="Arial" charset="0"/>
          <a:ea typeface="ＭＳ Ｐゴシック" pitchFamily="1" charset="-128"/>
          <a:cs typeface="ＭＳ Ｐゴシック" pitchFamily="100" charset="-128"/>
        </a:defRPr>
      </a:lvl3pPr>
      <a:lvl4pPr algn="l" defTabSz="1300163" rtl="0" eaLnBrk="0" fontAlgn="base" hangingPunct="0">
        <a:spcBef>
          <a:spcPct val="0"/>
        </a:spcBef>
        <a:spcAft>
          <a:spcPct val="0"/>
        </a:spcAft>
        <a:defRPr sz="5400" b="1">
          <a:solidFill>
            <a:srgbClr val="96232F"/>
          </a:solidFill>
          <a:latin typeface="Arial" charset="0"/>
          <a:ea typeface="ＭＳ Ｐゴシック" pitchFamily="1" charset="-128"/>
          <a:cs typeface="ＭＳ Ｐゴシック" pitchFamily="100" charset="-128"/>
        </a:defRPr>
      </a:lvl4pPr>
      <a:lvl5pPr algn="l" defTabSz="1300163" rtl="0" eaLnBrk="0" fontAlgn="base" hangingPunct="0">
        <a:spcBef>
          <a:spcPct val="0"/>
        </a:spcBef>
        <a:spcAft>
          <a:spcPct val="0"/>
        </a:spcAft>
        <a:defRPr sz="5400" b="1">
          <a:solidFill>
            <a:srgbClr val="96232F"/>
          </a:solidFill>
          <a:latin typeface="Arial" charset="0"/>
          <a:ea typeface="ＭＳ Ｐゴシック" pitchFamily="1" charset="-128"/>
          <a:cs typeface="ＭＳ Ｐゴシック" pitchFamily="100" charset="-128"/>
        </a:defRPr>
      </a:lvl5pPr>
      <a:lvl6pPr marL="457200" algn="l" defTabSz="1300163" rtl="0" fontAlgn="base">
        <a:spcBef>
          <a:spcPct val="0"/>
        </a:spcBef>
        <a:spcAft>
          <a:spcPct val="0"/>
        </a:spcAft>
        <a:defRPr sz="5400" b="1">
          <a:solidFill>
            <a:srgbClr val="96232F"/>
          </a:solidFill>
          <a:latin typeface="Arial" charset="0"/>
          <a:ea typeface="ＭＳ Ｐゴシック" pitchFamily="1" charset="-128"/>
        </a:defRPr>
      </a:lvl6pPr>
      <a:lvl7pPr marL="914400" algn="l" defTabSz="1300163" rtl="0" fontAlgn="base">
        <a:spcBef>
          <a:spcPct val="0"/>
        </a:spcBef>
        <a:spcAft>
          <a:spcPct val="0"/>
        </a:spcAft>
        <a:defRPr sz="5400" b="1">
          <a:solidFill>
            <a:srgbClr val="96232F"/>
          </a:solidFill>
          <a:latin typeface="Arial" charset="0"/>
          <a:ea typeface="ＭＳ Ｐゴシック" pitchFamily="1" charset="-128"/>
        </a:defRPr>
      </a:lvl7pPr>
      <a:lvl8pPr marL="1371600" algn="l" defTabSz="1300163" rtl="0" fontAlgn="base">
        <a:spcBef>
          <a:spcPct val="0"/>
        </a:spcBef>
        <a:spcAft>
          <a:spcPct val="0"/>
        </a:spcAft>
        <a:defRPr sz="5400" b="1">
          <a:solidFill>
            <a:srgbClr val="96232F"/>
          </a:solidFill>
          <a:latin typeface="Arial" charset="0"/>
          <a:ea typeface="ＭＳ Ｐゴシック" pitchFamily="1" charset="-128"/>
        </a:defRPr>
      </a:lvl8pPr>
      <a:lvl9pPr marL="1828800" algn="l" defTabSz="1300163" rtl="0" fontAlgn="base">
        <a:spcBef>
          <a:spcPct val="0"/>
        </a:spcBef>
        <a:spcAft>
          <a:spcPct val="0"/>
        </a:spcAft>
        <a:defRPr sz="5400" b="1">
          <a:solidFill>
            <a:srgbClr val="96232F"/>
          </a:solidFill>
          <a:latin typeface="Arial" charset="0"/>
          <a:ea typeface="ＭＳ Ｐゴシック" pitchFamily="1" charset="-128"/>
        </a:defRPr>
      </a:lvl9pPr>
    </p:titleStyle>
    <p:bodyStyle>
      <a:lvl1pPr marL="487363" indent="-487363" algn="l" defTabSz="1300163" rtl="0" eaLnBrk="0" fontAlgn="base" hangingPunct="0">
        <a:spcBef>
          <a:spcPct val="20000"/>
        </a:spcBef>
        <a:spcAft>
          <a:spcPct val="0"/>
        </a:spcAft>
        <a:buFont typeface="Times" panose="02020603050405020304" pitchFamily="18" charset="0"/>
        <a:buChar char="•"/>
        <a:defRPr sz="4400">
          <a:solidFill>
            <a:schemeClr val="tx1"/>
          </a:solidFill>
          <a:latin typeface="+mn-lt"/>
          <a:ea typeface="+mn-ea"/>
          <a:cs typeface="ＭＳ Ｐゴシック" pitchFamily="100" charset="-128"/>
        </a:defRPr>
      </a:lvl1pPr>
      <a:lvl2pPr marL="1057275" indent="-406400" algn="l" defTabSz="1300163" rtl="0" eaLnBrk="0" fontAlgn="base" hangingPunct="0">
        <a:spcBef>
          <a:spcPct val="20000"/>
        </a:spcBef>
        <a:spcAft>
          <a:spcPct val="0"/>
        </a:spcAft>
        <a:buFont typeface="Times" panose="02020603050405020304" pitchFamily="18" charset="0"/>
        <a:buChar char="•"/>
        <a:defRPr sz="3600">
          <a:solidFill>
            <a:schemeClr val="tx1"/>
          </a:solidFill>
          <a:latin typeface="+mn-lt"/>
          <a:ea typeface="+mn-ea"/>
        </a:defRPr>
      </a:lvl2pPr>
      <a:lvl3pPr marL="1625600" indent="-325438" algn="l" defTabSz="1300163" rtl="0" eaLnBrk="0" fontAlgn="base" hangingPunct="0">
        <a:spcBef>
          <a:spcPct val="20000"/>
        </a:spcBef>
        <a:spcAft>
          <a:spcPct val="0"/>
        </a:spcAft>
        <a:buFont typeface="Times" panose="02020603050405020304" pitchFamily="18" charset="0"/>
        <a:buChar char="•"/>
        <a:defRPr sz="3400">
          <a:solidFill>
            <a:schemeClr val="tx1"/>
          </a:solidFill>
          <a:latin typeface="+mn-lt"/>
          <a:ea typeface="+mn-ea"/>
        </a:defRPr>
      </a:lvl3pPr>
      <a:lvl4pPr marL="2276475" indent="-325438" algn="l" defTabSz="1300163"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defRPr>
      </a:lvl4pPr>
      <a:lvl5pPr marL="2925763" indent="-325438" algn="l" defTabSz="1300163"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defRPr>
      </a:lvl5pPr>
      <a:lvl6pPr marL="3382963" indent="-325438" algn="l" defTabSz="1300163" rtl="0" fontAlgn="base">
        <a:spcBef>
          <a:spcPct val="20000"/>
        </a:spcBef>
        <a:spcAft>
          <a:spcPct val="0"/>
        </a:spcAft>
        <a:buFont typeface="Times" pitchFamily="1" charset="0"/>
        <a:buChar char="•"/>
        <a:defRPr sz="2800">
          <a:solidFill>
            <a:schemeClr val="tx1"/>
          </a:solidFill>
          <a:latin typeface="+mn-lt"/>
          <a:ea typeface="+mn-ea"/>
        </a:defRPr>
      </a:lvl6pPr>
      <a:lvl7pPr marL="3840163" indent="-325438" algn="l" defTabSz="1300163" rtl="0" fontAlgn="base">
        <a:spcBef>
          <a:spcPct val="20000"/>
        </a:spcBef>
        <a:spcAft>
          <a:spcPct val="0"/>
        </a:spcAft>
        <a:buFont typeface="Times" pitchFamily="1" charset="0"/>
        <a:buChar char="•"/>
        <a:defRPr sz="2800">
          <a:solidFill>
            <a:schemeClr val="tx1"/>
          </a:solidFill>
          <a:latin typeface="+mn-lt"/>
          <a:ea typeface="+mn-ea"/>
        </a:defRPr>
      </a:lvl7pPr>
      <a:lvl8pPr marL="4297363" indent="-325438" algn="l" defTabSz="1300163" rtl="0" fontAlgn="base">
        <a:spcBef>
          <a:spcPct val="20000"/>
        </a:spcBef>
        <a:spcAft>
          <a:spcPct val="0"/>
        </a:spcAft>
        <a:buFont typeface="Times" pitchFamily="1" charset="0"/>
        <a:buChar char="•"/>
        <a:defRPr sz="2800">
          <a:solidFill>
            <a:schemeClr val="tx1"/>
          </a:solidFill>
          <a:latin typeface="+mn-lt"/>
          <a:ea typeface="+mn-ea"/>
        </a:defRPr>
      </a:lvl8pPr>
      <a:lvl9pPr marL="4754563" indent="-325438" algn="l" defTabSz="1300163" rtl="0" fontAlgn="base">
        <a:spcBef>
          <a:spcPct val="20000"/>
        </a:spcBef>
        <a:spcAft>
          <a:spcPct val="0"/>
        </a:spcAft>
        <a:buFont typeface="Times" pitchFamily="1" charset="0"/>
        <a:buChar char="•"/>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1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 Id="rId4" Type="http://schemas.openxmlformats.org/officeDocument/2006/relationships/image" Target="../media/image1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141413" y="3200400"/>
            <a:ext cx="10922000" cy="2776538"/>
          </a:xfrm>
        </p:spPr>
        <p:txBody>
          <a:bodyPr/>
          <a:lstStyle/>
          <a:p>
            <a:r>
              <a:rPr lang="en-US" altLang="en-US" sz="4800" dirty="0" smtClean="0"/>
              <a:t>MSMESB: </a:t>
            </a:r>
            <a:r>
              <a:rPr lang="en-US" sz="4800" dirty="0"/>
              <a:t>Explain What It Means: Communication, Visualization, Presentation and Storytelling for Analysis </a:t>
            </a:r>
            <a:r>
              <a:rPr lang="en-US" sz="4800" dirty="0" smtClean="0"/>
              <a:t>Results</a:t>
            </a:r>
            <a:r>
              <a:rPr lang="en-US" dirty="0" smtClean="0"/>
              <a:t/>
            </a:r>
            <a:br>
              <a:rPr lang="en-US" dirty="0" smtClean="0"/>
            </a:br>
            <a:r>
              <a:rPr lang="en-US" dirty="0" smtClean="0"/>
              <a:t>Visualization </a:t>
            </a:r>
            <a:r>
              <a:rPr lang="en-US" dirty="0"/>
              <a:t>of Textual </a:t>
            </a:r>
            <a:r>
              <a:rPr lang="en-US" dirty="0" smtClean="0"/>
              <a:t>Data Storytelling</a:t>
            </a:r>
            <a:endParaRPr lang="en-US" altLang="en-US" dirty="0" smtClean="0"/>
          </a:p>
        </p:txBody>
      </p:sp>
      <p:sp>
        <p:nvSpPr>
          <p:cNvPr id="6147" name="Rectangle 3"/>
          <p:cNvSpPr>
            <a:spLocks noGrp="1" noChangeArrowheads="1"/>
          </p:cNvSpPr>
          <p:nvPr>
            <p:ph type="subTitle" idx="1"/>
          </p:nvPr>
        </p:nvSpPr>
        <p:spPr/>
        <p:txBody>
          <a:bodyPr/>
          <a:lstStyle/>
          <a:p>
            <a:pPr eaLnBrk="1" hangingPunct="1">
              <a:buFont typeface="Times" panose="02020603050405020304" pitchFamily="18" charset="0"/>
              <a:buNone/>
            </a:pPr>
            <a:r>
              <a:rPr lang="en-US" altLang="en-US" smtClean="0"/>
              <a:t>Kellie Keeling</a:t>
            </a:r>
          </a:p>
          <a:p>
            <a:pPr eaLnBrk="1" hangingPunct="1">
              <a:buFont typeface="Times" panose="02020603050405020304" pitchFamily="18" charset="0"/>
              <a:buNone/>
            </a:pPr>
            <a:r>
              <a:rPr lang="en-US" altLang="en-US" smtClean="0"/>
              <a:t>University of Denver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Tweets</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0406" y="1754187"/>
            <a:ext cx="5969793" cy="2692855"/>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806" y="1220787"/>
            <a:ext cx="4343400" cy="7042846"/>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06" y="5062052"/>
            <a:ext cx="6122193" cy="3458172"/>
          </a:xfrm>
          <a:prstGeom prst="rect">
            <a:avLst/>
          </a:prstGeom>
        </p:spPr>
      </p:pic>
      <p:sp>
        <p:nvSpPr>
          <p:cNvPr id="7" name="TextBox 6"/>
          <p:cNvSpPr txBox="1"/>
          <p:nvPr/>
        </p:nvSpPr>
        <p:spPr>
          <a:xfrm>
            <a:off x="693059" y="8647810"/>
            <a:ext cx="8153400" cy="338554"/>
          </a:xfrm>
          <a:prstGeom prst="rect">
            <a:avLst/>
          </a:prstGeom>
          <a:noFill/>
        </p:spPr>
        <p:txBody>
          <a:bodyPr wrap="square" rtlCol="0">
            <a:spAutoFit/>
          </a:bodyPr>
          <a:lstStyle/>
          <a:p>
            <a:r>
              <a:rPr lang="en-US" sz="1600" dirty="0" smtClean="0"/>
              <a:t>Excel </a:t>
            </a:r>
            <a:r>
              <a:rPr lang="en-US" sz="1600" dirty="0"/>
              <a:t>PowerPivot I(http://</a:t>
            </a:r>
            <a:r>
              <a:rPr lang="en-US" sz="1600" dirty="0" smtClean="0"/>
              <a:t>tinyurl.com/AnalyticsforTwitter)</a:t>
            </a:r>
            <a:endParaRPr lang="en-US" sz="1600" dirty="0"/>
          </a:p>
        </p:txBody>
      </p:sp>
      <p:sp>
        <p:nvSpPr>
          <p:cNvPr id="9" name="Rectangle 8"/>
          <p:cNvSpPr/>
          <p:nvPr/>
        </p:nvSpPr>
        <p:spPr bwMode="auto">
          <a:xfrm>
            <a:off x="3529806" y="1677987"/>
            <a:ext cx="304800" cy="27690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052120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9206" y="915987"/>
            <a:ext cx="7467600" cy="7661844"/>
          </a:xfrm>
        </p:spPr>
      </p:pic>
      <p:sp>
        <p:nvSpPr>
          <p:cNvPr id="2" name="Title 1"/>
          <p:cNvSpPr>
            <a:spLocks noGrp="1"/>
          </p:cNvSpPr>
          <p:nvPr>
            <p:ph type="title"/>
          </p:nvPr>
        </p:nvSpPr>
        <p:spPr/>
        <p:txBody>
          <a:bodyPr/>
          <a:lstStyle/>
          <a:p>
            <a:r>
              <a:rPr lang="en-US" dirty="0" smtClean="0"/>
              <a:t>Word Cloud</a:t>
            </a:r>
            <a:endParaRPr lang="en-US" dirty="0"/>
          </a:p>
        </p:txBody>
      </p:sp>
      <p:sp>
        <p:nvSpPr>
          <p:cNvPr id="5" name="TextBox 4"/>
          <p:cNvSpPr txBox="1"/>
          <p:nvPr/>
        </p:nvSpPr>
        <p:spPr>
          <a:xfrm>
            <a:off x="8863806" y="7621587"/>
            <a:ext cx="533400" cy="461665"/>
          </a:xfrm>
          <a:prstGeom prst="rect">
            <a:avLst/>
          </a:prstGeom>
          <a:noFill/>
        </p:spPr>
        <p:txBody>
          <a:bodyPr wrap="square" rtlCol="0">
            <a:spAutoFit/>
          </a:bodyPr>
          <a:lstStyle/>
          <a:p>
            <a:r>
              <a:rPr lang="en-US" dirty="0" smtClean="0"/>
              <a:t>R</a:t>
            </a:r>
            <a:endParaRPr lang="en-US" dirty="0"/>
          </a:p>
        </p:txBody>
      </p:sp>
    </p:spTree>
    <p:extLst>
      <p:ext uri="{BB962C8B-B14F-4D97-AF65-F5344CB8AC3E}">
        <p14:creationId xmlns:p14="http://schemas.microsoft.com/office/powerpoint/2010/main" val="367128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 (</a:t>
            </a:r>
            <a:r>
              <a:rPr lang="en-US" dirty="0" err="1" smtClean="0"/>
              <a:t>Freq</a:t>
            </a:r>
            <a:r>
              <a:rPr lang="en-US" dirty="0" smtClean="0"/>
              <a:t> &gt; 8)</a:t>
            </a:r>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2058" y="153987"/>
            <a:ext cx="5181155" cy="5348289"/>
          </a:xfrm>
          <a:prstGeom prst="rect">
            <a:avLst/>
          </a:prstGeom>
        </p:spPr>
      </p:pic>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522" y="1677987"/>
            <a:ext cx="8187128" cy="7134496"/>
          </a:xfrm>
        </p:spPr>
      </p:pic>
      <p:sp>
        <p:nvSpPr>
          <p:cNvPr id="8" name="TextBox 7"/>
          <p:cNvSpPr txBox="1"/>
          <p:nvPr/>
        </p:nvSpPr>
        <p:spPr>
          <a:xfrm flipH="1">
            <a:off x="6044406" y="8231187"/>
            <a:ext cx="716281" cy="461665"/>
          </a:xfrm>
          <a:prstGeom prst="rect">
            <a:avLst/>
          </a:prstGeom>
          <a:noFill/>
        </p:spPr>
        <p:txBody>
          <a:bodyPr wrap="square" rtlCol="0">
            <a:spAutoFit/>
          </a:bodyPr>
          <a:lstStyle/>
          <a:p>
            <a:r>
              <a:rPr lang="en-US" dirty="0" smtClean="0"/>
              <a:t>R</a:t>
            </a:r>
            <a:endParaRPr lang="en-US" dirty="0"/>
          </a:p>
        </p:txBody>
      </p:sp>
      <p:sp>
        <p:nvSpPr>
          <p:cNvPr id="9" name="TextBox 8"/>
          <p:cNvSpPr txBox="1"/>
          <p:nvPr/>
        </p:nvSpPr>
        <p:spPr>
          <a:xfrm>
            <a:off x="10412635" y="5611683"/>
            <a:ext cx="1664097" cy="461665"/>
          </a:xfrm>
          <a:prstGeom prst="rect">
            <a:avLst/>
          </a:prstGeom>
          <a:noFill/>
        </p:spPr>
        <p:txBody>
          <a:bodyPr wrap="square" rtlCol="0">
            <a:spAutoFit/>
          </a:bodyPr>
          <a:lstStyle/>
          <a:p>
            <a:r>
              <a:rPr lang="en-US" dirty="0" smtClean="0"/>
              <a:t>Tableau</a:t>
            </a:r>
            <a:endParaRPr lang="en-US" dirty="0"/>
          </a:p>
        </p:txBody>
      </p:sp>
      <p:pic>
        <p:nvPicPr>
          <p:cNvPr id="12" name="Picture 11"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6206" y="6073348"/>
            <a:ext cx="3775354" cy="1807420"/>
          </a:xfrm>
          <a:prstGeom prst="rect">
            <a:avLst/>
          </a:prstGeom>
        </p:spPr>
      </p:pic>
    </p:spTree>
    <p:extLst>
      <p:ext uri="{BB962C8B-B14F-4D97-AF65-F5344CB8AC3E}">
        <p14:creationId xmlns:p14="http://schemas.microsoft.com/office/powerpoint/2010/main" val="3155317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Map</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2" y="1677987"/>
            <a:ext cx="10922793" cy="6679270"/>
          </a:xfrm>
        </p:spPr>
      </p:pic>
      <p:sp>
        <p:nvSpPr>
          <p:cNvPr id="7" name="TextBox 6"/>
          <p:cNvSpPr txBox="1"/>
          <p:nvPr/>
        </p:nvSpPr>
        <p:spPr>
          <a:xfrm>
            <a:off x="9625806" y="7621587"/>
            <a:ext cx="1722119" cy="461665"/>
          </a:xfrm>
          <a:prstGeom prst="rect">
            <a:avLst/>
          </a:prstGeom>
          <a:noFill/>
        </p:spPr>
        <p:txBody>
          <a:bodyPr wrap="square" rtlCol="0">
            <a:spAutoFit/>
          </a:bodyPr>
          <a:lstStyle/>
          <a:p>
            <a:r>
              <a:rPr lang="en-US" dirty="0" smtClean="0"/>
              <a:t>Tableau</a:t>
            </a:r>
            <a:endParaRPr lang="en-US" dirty="0"/>
          </a:p>
        </p:txBody>
      </p:sp>
    </p:spTree>
    <p:extLst>
      <p:ext uri="{BB962C8B-B14F-4D97-AF65-F5344CB8AC3E}">
        <p14:creationId xmlns:p14="http://schemas.microsoft.com/office/powerpoint/2010/main" val="3732653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Map (Filter </a:t>
            </a:r>
            <a:r>
              <a:rPr lang="en-US" dirty="0" err="1" smtClean="0"/>
              <a:t>Freq</a:t>
            </a:r>
            <a:r>
              <a:rPr lang="en-US" dirty="0" smtClean="0"/>
              <a:t> &gt; 8)</a:t>
            </a:r>
            <a:endParaRPr lang="en-US" dirty="0"/>
          </a:p>
        </p:txBody>
      </p: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3806" y="1754186"/>
            <a:ext cx="10972800" cy="6763189"/>
          </a:xfrm>
        </p:spPr>
      </p:pic>
      <p:sp>
        <p:nvSpPr>
          <p:cNvPr id="8" name="TextBox 7"/>
          <p:cNvSpPr txBox="1"/>
          <p:nvPr/>
        </p:nvSpPr>
        <p:spPr>
          <a:xfrm>
            <a:off x="9854406" y="8055710"/>
            <a:ext cx="1722119" cy="461665"/>
          </a:xfrm>
          <a:prstGeom prst="rect">
            <a:avLst/>
          </a:prstGeom>
          <a:noFill/>
        </p:spPr>
        <p:txBody>
          <a:bodyPr wrap="square" rtlCol="0">
            <a:spAutoFit/>
          </a:bodyPr>
          <a:lstStyle/>
          <a:p>
            <a:r>
              <a:rPr lang="en-US" dirty="0" smtClean="0"/>
              <a:t>Tableau</a:t>
            </a:r>
            <a:endParaRPr lang="en-US" dirty="0"/>
          </a:p>
        </p:txBody>
      </p:sp>
    </p:spTree>
    <p:extLst>
      <p:ext uri="{BB962C8B-B14F-4D97-AF65-F5344CB8AC3E}">
        <p14:creationId xmlns:p14="http://schemas.microsoft.com/office/powerpoint/2010/main" val="2602169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2690" y="1144587"/>
            <a:ext cx="6172200" cy="3708399"/>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291" y="5183187"/>
            <a:ext cx="6022233" cy="3429000"/>
          </a:xfrm>
          <a:prstGeom prst="rect">
            <a:avLst/>
          </a:prstGeom>
          <a:noFill/>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7806" y="4421187"/>
            <a:ext cx="5964555" cy="4191000"/>
          </a:xfrm>
          <a:prstGeom prst="rect">
            <a:avLst/>
          </a:prstGeom>
          <a:noFill/>
        </p:spPr>
      </p:pic>
      <p:sp>
        <p:nvSpPr>
          <p:cNvPr id="2" name="TextBox 1"/>
          <p:cNvSpPr txBox="1"/>
          <p:nvPr/>
        </p:nvSpPr>
        <p:spPr>
          <a:xfrm>
            <a:off x="333291" y="8711555"/>
            <a:ext cx="12349671" cy="369332"/>
          </a:xfrm>
          <a:prstGeom prst="rect">
            <a:avLst/>
          </a:prstGeom>
          <a:noFill/>
        </p:spPr>
        <p:txBody>
          <a:bodyPr wrap="square" rtlCol="0">
            <a:spAutoFit/>
          </a:bodyPr>
          <a:lstStyle/>
          <a:p>
            <a:r>
              <a:rPr lang="en-US" sz="1800" dirty="0" smtClean="0"/>
              <a:t>NN: </a:t>
            </a:r>
            <a:r>
              <a:rPr lang="en-US" sz="1800" dirty="0"/>
              <a:t>Noun, </a:t>
            </a:r>
            <a:r>
              <a:rPr lang="en-US" sz="1800" dirty="0" smtClean="0"/>
              <a:t>singular, NNP: Proper Noun, NNS: </a:t>
            </a:r>
            <a:r>
              <a:rPr lang="en-US" sz="1800" dirty="0"/>
              <a:t>Noun, </a:t>
            </a:r>
            <a:r>
              <a:rPr lang="en-US" sz="1800" dirty="0" smtClean="0"/>
              <a:t>plural, JJ: Adjective, RB: Adverb</a:t>
            </a:r>
            <a:endParaRPr lang="en-US" sz="1800" dirty="0"/>
          </a:p>
        </p:txBody>
      </p:sp>
      <p:sp>
        <p:nvSpPr>
          <p:cNvPr id="11" name="Title 1"/>
          <p:cNvSpPr>
            <a:spLocks noGrp="1"/>
          </p:cNvSpPr>
          <p:nvPr>
            <p:ph type="title"/>
          </p:nvPr>
        </p:nvSpPr>
        <p:spPr>
          <a:xfrm>
            <a:off x="558006" y="157286"/>
            <a:ext cx="10741025" cy="1143000"/>
          </a:xfrm>
        </p:spPr>
        <p:txBody>
          <a:bodyPr/>
          <a:lstStyle/>
          <a:p>
            <a:r>
              <a:rPr lang="en-US" dirty="0" smtClean="0"/>
              <a:t>Parts of Speech</a:t>
            </a:r>
            <a:endParaRPr lang="en-US" dirty="0"/>
          </a:p>
        </p:txBody>
      </p:sp>
      <p:sp>
        <p:nvSpPr>
          <p:cNvPr id="12" name="TextBox 11"/>
          <p:cNvSpPr txBox="1"/>
          <p:nvPr/>
        </p:nvSpPr>
        <p:spPr>
          <a:xfrm>
            <a:off x="9741801" y="8665388"/>
            <a:ext cx="3276600" cy="461665"/>
          </a:xfrm>
          <a:prstGeom prst="rect">
            <a:avLst/>
          </a:prstGeom>
          <a:noFill/>
        </p:spPr>
        <p:txBody>
          <a:bodyPr wrap="square" rtlCol="0">
            <a:spAutoFit/>
          </a:bodyPr>
          <a:lstStyle/>
          <a:p>
            <a:r>
              <a:rPr lang="en-US" dirty="0" smtClean="0"/>
              <a:t>Excel Pivot Tables/Pie</a:t>
            </a:r>
            <a:endParaRPr lang="en-US" dirty="0"/>
          </a:p>
        </p:txBody>
      </p:sp>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7806" y="157286"/>
            <a:ext cx="6384925" cy="4164533"/>
          </a:xfrm>
          <a:prstGeom prst="rect">
            <a:avLst/>
          </a:prstGeom>
          <a:noFill/>
        </p:spPr>
      </p:pic>
    </p:spTree>
    <p:extLst>
      <p:ext uri="{BB962C8B-B14F-4D97-AF65-F5344CB8AC3E}">
        <p14:creationId xmlns:p14="http://schemas.microsoft.com/office/powerpoint/2010/main" val="624614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 y="77787"/>
            <a:ext cx="8229600" cy="4876800"/>
          </a:xfrm>
          <a:prstGeom prst="rect">
            <a:avLst/>
          </a:prstGeom>
          <a:noFill/>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225007" y="2592387"/>
            <a:ext cx="9601200" cy="6584253"/>
          </a:xfrm>
          <a:prstGeom prst="rect">
            <a:avLst/>
          </a:prstGeom>
        </p:spPr>
      </p:pic>
      <p:sp>
        <p:nvSpPr>
          <p:cNvPr id="6" name="TextBox 5"/>
          <p:cNvSpPr txBox="1"/>
          <p:nvPr/>
        </p:nvSpPr>
        <p:spPr>
          <a:xfrm>
            <a:off x="5968206" y="2072376"/>
            <a:ext cx="6781800" cy="461665"/>
          </a:xfrm>
          <a:prstGeom prst="rect">
            <a:avLst/>
          </a:prstGeom>
          <a:noFill/>
        </p:spPr>
        <p:txBody>
          <a:bodyPr wrap="square" rtlCol="0">
            <a:spAutoFit/>
          </a:bodyPr>
          <a:lstStyle/>
          <a:p>
            <a:r>
              <a:rPr lang="en-US" dirty="0" smtClean="0"/>
              <a:t>2008 Bigrams occur more than twice</a:t>
            </a:r>
            <a:endParaRPr lang="en-US" dirty="0"/>
          </a:p>
        </p:txBody>
      </p:sp>
      <p:sp>
        <p:nvSpPr>
          <p:cNvPr id="7" name="Title 1"/>
          <p:cNvSpPr>
            <a:spLocks noGrp="1"/>
          </p:cNvSpPr>
          <p:nvPr>
            <p:ph type="title"/>
          </p:nvPr>
        </p:nvSpPr>
        <p:spPr>
          <a:xfrm>
            <a:off x="8406606" y="157286"/>
            <a:ext cx="4419600" cy="1063501"/>
          </a:xfrm>
        </p:spPr>
        <p:txBody>
          <a:bodyPr/>
          <a:lstStyle/>
          <a:p>
            <a:r>
              <a:rPr lang="en-US" dirty="0" smtClean="0"/>
              <a:t>Collocations: Bigrams</a:t>
            </a:r>
            <a:endParaRPr lang="en-US" dirty="0"/>
          </a:p>
        </p:txBody>
      </p:sp>
      <p:sp>
        <p:nvSpPr>
          <p:cNvPr id="10" name="TextBox 9"/>
          <p:cNvSpPr txBox="1"/>
          <p:nvPr/>
        </p:nvSpPr>
        <p:spPr>
          <a:xfrm>
            <a:off x="10387806" y="9176640"/>
            <a:ext cx="1828800" cy="461665"/>
          </a:xfrm>
          <a:prstGeom prst="rect">
            <a:avLst/>
          </a:prstGeom>
          <a:noFill/>
        </p:spPr>
        <p:txBody>
          <a:bodyPr wrap="square" rtlCol="0">
            <a:spAutoFit/>
          </a:bodyPr>
          <a:lstStyle/>
          <a:p>
            <a:r>
              <a:rPr lang="en-US" dirty="0" smtClean="0"/>
              <a:t>Node XL</a:t>
            </a:r>
            <a:endParaRPr lang="en-US" dirty="0"/>
          </a:p>
        </p:txBody>
      </p:sp>
      <p:sp>
        <p:nvSpPr>
          <p:cNvPr id="11" name="TextBox 10"/>
          <p:cNvSpPr txBox="1"/>
          <p:nvPr/>
        </p:nvSpPr>
        <p:spPr>
          <a:xfrm>
            <a:off x="634206" y="4492922"/>
            <a:ext cx="3276600" cy="461665"/>
          </a:xfrm>
          <a:prstGeom prst="rect">
            <a:avLst/>
          </a:prstGeom>
          <a:noFill/>
        </p:spPr>
        <p:txBody>
          <a:bodyPr wrap="square" rtlCol="0">
            <a:spAutoFit/>
          </a:bodyPr>
          <a:lstStyle/>
          <a:p>
            <a:r>
              <a:rPr lang="en-US" dirty="0" smtClean="0"/>
              <a:t>Excel</a:t>
            </a:r>
            <a:endParaRPr lang="en-US" dirty="0"/>
          </a:p>
        </p:txBody>
      </p:sp>
      <p:sp>
        <p:nvSpPr>
          <p:cNvPr id="2" name="Oval 1"/>
          <p:cNvSpPr/>
          <p:nvPr/>
        </p:nvSpPr>
        <p:spPr bwMode="auto">
          <a:xfrm>
            <a:off x="8254206" y="5868987"/>
            <a:ext cx="533400" cy="6858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noFill/>
              <a:effectLst/>
              <a:latin typeface="Arial" charset="0"/>
              <a:ea typeface="ＭＳ Ｐゴシック" pitchFamily="1" charset="-128"/>
            </a:endParaRPr>
          </a:p>
        </p:txBody>
      </p:sp>
      <p:sp>
        <p:nvSpPr>
          <p:cNvPr id="12" name="Oval 11"/>
          <p:cNvSpPr/>
          <p:nvPr/>
        </p:nvSpPr>
        <p:spPr bwMode="auto">
          <a:xfrm>
            <a:off x="7949611" y="8699286"/>
            <a:ext cx="533400" cy="6858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noFill/>
              <a:effectLst/>
              <a:latin typeface="Arial" charset="0"/>
              <a:ea typeface="ＭＳ Ｐゴシック" pitchFamily="1" charset="-128"/>
            </a:endParaRPr>
          </a:p>
        </p:txBody>
      </p:sp>
      <p:sp>
        <p:nvSpPr>
          <p:cNvPr id="13" name="Oval 12"/>
          <p:cNvSpPr/>
          <p:nvPr/>
        </p:nvSpPr>
        <p:spPr bwMode="auto">
          <a:xfrm>
            <a:off x="12064206" y="7773987"/>
            <a:ext cx="533400" cy="6858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noFill/>
              <a:effectLst/>
              <a:latin typeface="Arial" charset="0"/>
              <a:ea typeface="ＭＳ Ｐゴシック" pitchFamily="1" charset="-128"/>
            </a:endParaRPr>
          </a:p>
        </p:txBody>
      </p:sp>
      <p:sp>
        <p:nvSpPr>
          <p:cNvPr id="14" name="Oval 13"/>
          <p:cNvSpPr/>
          <p:nvPr/>
        </p:nvSpPr>
        <p:spPr bwMode="auto">
          <a:xfrm>
            <a:off x="12216606" y="6785037"/>
            <a:ext cx="533400" cy="6858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noFill/>
              <a:effectLst/>
              <a:latin typeface="Arial" charset="0"/>
              <a:ea typeface="ＭＳ Ｐゴシック" pitchFamily="1" charset="-128"/>
            </a:endParaRPr>
          </a:p>
        </p:txBody>
      </p:sp>
    </p:spTree>
    <p:extLst>
      <p:ext uri="{BB962C8B-B14F-4D97-AF65-F5344CB8AC3E}">
        <p14:creationId xmlns:p14="http://schemas.microsoft.com/office/powerpoint/2010/main" val="2971984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by Document Matrix</a:t>
            </a: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47" y="2973387"/>
            <a:ext cx="11591887" cy="3276600"/>
          </a:xfrm>
          <a:prstGeom prst="rect">
            <a:avLst/>
          </a:prstGeom>
        </p:spPr>
      </p:pic>
      <p:sp>
        <p:nvSpPr>
          <p:cNvPr id="7" name="TextBox 6"/>
          <p:cNvSpPr txBox="1"/>
          <p:nvPr/>
        </p:nvSpPr>
        <p:spPr>
          <a:xfrm rot="16200000" flipH="1">
            <a:off x="-483702" y="4327737"/>
            <a:ext cx="1935481" cy="415498"/>
          </a:xfrm>
          <a:prstGeom prst="rect">
            <a:avLst/>
          </a:prstGeom>
          <a:noFill/>
        </p:spPr>
        <p:txBody>
          <a:bodyPr wrap="square" rtlCol="0">
            <a:spAutoFit/>
          </a:bodyPr>
          <a:lstStyle/>
          <a:p>
            <a:r>
              <a:rPr lang="en-US" sz="2100" dirty="0" smtClean="0">
                <a:latin typeface="Courier New" panose="02070309020205020404" pitchFamily="49" charset="0"/>
                <a:cs typeface="Courier New" panose="02070309020205020404" pitchFamily="49" charset="0"/>
              </a:rPr>
              <a:t>Documents</a:t>
            </a:r>
            <a:endParaRPr lang="en-US" sz="21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52964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806" y="0"/>
            <a:ext cx="7374415" cy="9418320"/>
          </a:xfrm>
          <a:prstGeom prst="rect">
            <a:avLst/>
          </a:prstGeom>
          <a:ln>
            <a:solidFill>
              <a:schemeClr val="accent1"/>
            </a:solidFill>
          </a:ln>
        </p:spPr>
      </p:pic>
      <p:sp>
        <p:nvSpPr>
          <p:cNvPr id="2" name="Title 1"/>
          <p:cNvSpPr>
            <a:spLocks noGrp="1"/>
          </p:cNvSpPr>
          <p:nvPr>
            <p:ph type="title"/>
          </p:nvPr>
        </p:nvSpPr>
        <p:spPr>
          <a:xfrm>
            <a:off x="4520406" y="1296987"/>
            <a:ext cx="7057232" cy="1143000"/>
          </a:xfrm>
        </p:spPr>
        <p:txBody>
          <a:bodyPr/>
          <a:lstStyle/>
          <a:p>
            <a:r>
              <a:rPr lang="en-US" dirty="0" smtClean="0"/>
              <a:t>Clustering</a:t>
            </a:r>
            <a:br>
              <a:rPr lang="en-US" dirty="0" smtClean="0"/>
            </a:br>
            <a:r>
              <a:rPr lang="en-US" dirty="0" smtClean="0"/>
              <a:t>(k Means)</a:t>
            </a:r>
            <a:endParaRPr lang="en-US" dirty="0"/>
          </a:p>
        </p:txBody>
      </p:sp>
      <p:sp>
        <p:nvSpPr>
          <p:cNvPr id="5" name="TextBox 4"/>
          <p:cNvSpPr txBox="1"/>
          <p:nvPr/>
        </p:nvSpPr>
        <p:spPr>
          <a:xfrm>
            <a:off x="8482806" y="7164387"/>
            <a:ext cx="533400" cy="461665"/>
          </a:xfrm>
          <a:prstGeom prst="rect">
            <a:avLst/>
          </a:prstGeom>
          <a:noFill/>
        </p:spPr>
        <p:txBody>
          <a:bodyPr wrap="square" rtlCol="0">
            <a:spAutoFit/>
          </a:bodyPr>
          <a:lstStyle/>
          <a:p>
            <a:r>
              <a:rPr lang="en-US" dirty="0" smtClean="0"/>
              <a:t>R</a:t>
            </a:r>
            <a:endParaRPr lang="en-US" dirty="0"/>
          </a:p>
        </p:txBody>
      </p:sp>
    </p:spTree>
    <p:extLst>
      <p:ext uri="{BB962C8B-B14F-4D97-AF65-F5344CB8AC3E}">
        <p14:creationId xmlns:p14="http://schemas.microsoft.com/office/powerpoint/2010/main" val="2200256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39006" y="229394"/>
            <a:ext cx="10741025" cy="1143000"/>
          </a:xfrm>
        </p:spPr>
        <p:txBody>
          <a:bodyPr/>
          <a:lstStyle/>
          <a:p>
            <a:r>
              <a:rPr lang="en-US" dirty="0" smtClean="0"/>
              <a:t>Clustering (SPSS Modeler)</a:t>
            </a:r>
            <a:r>
              <a:rPr lang="en-US" sz="2000" dirty="0" smtClean="0"/>
              <a:t/>
            </a:r>
            <a:br>
              <a:rPr lang="en-US" sz="2000" dirty="0" smtClean="0"/>
            </a:br>
            <a:r>
              <a:rPr lang="en-US" sz="2000" dirty="0" smtClean="0"/>
              <a:t>(Shows 1 cluster and dotted lines to external – dvi port)</a:t>
            </a:r>
            <a:endParaRPr lang="en-US" sz="20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472406" y="1372394"/>
            <a:ext cx="9220200" cy="8001000"/>
          </a:xfrm>
          <a:prstGeom prst="rect">
            <a:avLst/>
          </a:prstGeom>
        </p:spPr>
      </p:pic>
    </p:spTree>
    <p:extLst>
      <p:ext uri="{BB962C8B-B14F-4D97-AF65-F5344CB8AC3E}">
        <p14:creationId xmlns:p14="http://schemas.microsoft.com/office/powerpoint/2010/main" val="1011987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006" y="230187"/>
            <a:ext cx="9296400" cy="8154316"/>
          </a:xfrm>
          <a:prstGeom prst="rect">
            <a:avLst/>
          </a:prstGeom>
        </p:spPr>
      </p:pic>
    </p:spTree>
    <p:extLst>
      <p:ext uri="{BB962C8B-B14F-4D97-AF65-F5344CB8AC3E}">
        <p14:creationId xmlns:p14="http://schemas.microsoft.com/office/powerpoint/2010/main" val="1511258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a:t>
            </a:r>
            <a:br>
              <a:rPr lang="en-US" dirty="0" smtClean="0"/>
            </a:br>
            <a:r>
              <a:rPr lang="en-US" dirty="0" smtClean="0"/>
              <a:t>(Hierarchical)</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006" y="166323"/>
            <a:ext cx="6858000" cy="9171443"/>
          </a:xfrm>
          <a:prstGeom prst="rect">
            <a:avLst/>
          </a:prstGeom>
          <a:ln>
            <a:solidFill>
              <a:schemeClr val="tx1"/>
            </a:solidFill>
          </a:ln>
        </p:spPr>
      </p:pic>
      <p:sp>
        <p:nvSpPr>
          <p:cNvPr id="5" name="TextBox 4"/>
          <p:cNvSpPr txBox="1"/>
          <p:nvPr/>
        </p:nvSpPr>
        <p:spPr>
          <a:xfrm>
            <a:off x="5282406" y="9069387"/>
            <a:ext cx="533400" cy="461665"/>
          </a:xfrm>
          <a:prstGeom prst="rect">
            <a:avLst/>
          </a:prstGeom>
          <a:noFill/>
        </p:spPr>
        <p:txBody>
          <a:bodyPr wrap="square" rtlCol="0">
            <a:spAutoFit/>
          </a:bodyPr>
          <a:lstStyle/>
          <a:p>
            <a:r>
              <a:rPr lang="en-US" dirty="0" smtClean="0"/>
              <a:t>R</a:t>
            </a:r>
            <a:endParaRPr lang="en-US" dirty="0"/>
          </a:p>
        </p:txBody>
      </p:sp>
    </p:spTree>
    <p:extLst>
      <p:ext uri="{BB962C8B-B14F-4D97-AF65-F5344CB8AC3E}">
        <p14:creationId xmlns:p14="http://schemas.microsoft.com/office/powerpoint/2010/main" val="1198268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62806" y="306387"/>
            <a:ext cx="10741025" cy="1143000"/>
          </a:xfrm>
        </p:spPr>
        <p:txBody>
          <a:bodyPr/>
          <a:lstStyle/>
          <a:p>
            <a:r>
              <a:rPr lang="en-US" altLang="en-US" dirty="0" smtClean="0"/>
              <a:t>Conclusions</a:t>
            </a:r>
          </a:p>
        </p:txBody>
      </p:sp>
      <p:sp>
        <p:nvSpPr>
          <p:cNvPr id="23555" name="Content Placeholder 2"/>
          <p:cNvSpPr>
            <a:spLocks noGrp="1"/>
          </p:cNvSpPr>
          <p:nvPr>
            <p:ph idx="1"/>
          </p:nvPr>
        </p:nvSpPr>
        <p:spPr>
          <a:xfrm>
            <a:off x="786606" y="1336620"/>
            <a:ext cx="11151393" cy="5867400"/>
          </a:xfrm>
        </p:spPr>
        <p:txBody>
          <a:bodyPr/>
          <a:lstStyle/>
          <a:p>
            <a:r>
              <a:rPr lang="en-US" altLang="en-US" sz="3600" dirty="0" smtClean="0"/>
              <a:t>Textual Data contains a large amount of information.</a:t>
            </a:r>
          </a:p>
          <a:p>
            <a:r>
              <a:rPr lang="en-US" altLang="en-US" sz="3600" dirty="0" smtClean="0"/>
              <a:t>As you do your analysis, think of ways to use graphs/visualizations to help your reader easily absorb your textual data.</a:t>
            </a:r>
          </a:p>
          <a:p>
            <a:r>
              <a:rPr lang="en-US" altLang="en-US" sz="3600" dirty="0" smtClean="0"/>
              <a:t>Consider filtering for higher frequencies</a:t>
            </a:r>
          </a:p>
          <a:p>
            <a:r>
              <a:rPr lang="en-US" altLang="en-US" sz="3600" dirty="0" smtClean="0"/>
              <a:t>Make sure to 'clean' the data (remove </a:t>
            </a:r>
            <a:r>
              <a:rPr lang="en-US" altLang="en-US" sz="3600" dirty="0" err="1" smtClean="0"/>
              <a:t>stopwords</a:t>
            </a:r>
            <a:r>
              <a:rPr lang="en-US" altLang="en-US" sz="3600" dirty="0" smtClean="0"/>
              <a:t>) to focus on the important words/terms and combine similar terms: Statistic &amp; Statistics</a:t>
            </a:r>
          </a:p>
          <a:p>
            <a:endParaRPr lang="en-US" altLang="en-US" sz="3600" dirty="0" smtClean="0"/>
          </a:p>
          <a:p>
            <a:r>
              <a:rPr lang="en-US" altLang="en-US" sz="3600" dirty="0" smtClean="0"/>
              <a:t>Thank You! Kellie.Keeling@du.edu</a:t>
            </a:r>
            <a:endParaRPr lang="en-US" altLang="en-US" sz="3600" dirty="0"/>
          </a:p>
          <a:p>
            <a:pPr marL="0" indent="0">
              <a:buNone/>
            </a:pPr>
            <a:endParaRPr lang="en-US" altLang="en-US" sz="3600" dirty="0" smtClean="0"/>
          </a:p>
          <a:p>
            <a:endParaRPr lang="en-US" altLang="en-US" sz="3600" dirty="0" smtClean="0"/>
          </a:p>
          <a:p>
            <a:endParaRPr lang="en-US" altLang="en-US" sz="3600" dirty="0" smtClean="0"/>
          </a:p>
          <a:p>
            <a:endParaRPr lang="en-US" altLang="en-US" sz="3600" dirty="0" smtClean="0"/>
          </a:p>
        </p:txBody>
      </p:sp>
    </p:spTree>
    <p:extLst>
      <p:ext uri="{BB962C8B-B14F-4D97-AF65-F5344CB8AC3E}">
        <p14:creationId xmlns:p14="http://schemas.microsoft.com/office/powerpoint/2010/main" val="1612541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606" y="382587"/>
            <a:ext cx="7467600" cy="7782267"/>
          </a:xfrm>
          <a:prstGeom prst="rect">
            <a:avLst/>
          </a:prstGeom>
        </p:spPr>
      </p:pic>
    </p:spTree>
    <p:extLst>
      <p:ext uri="{BB962C8B-B14F-4D97-AF65-F5344CB8AC3E}">
        <p14:creationId xmlns:p14="http://schemas.microsoft.com/office/powerpoint/2010/main" val="3630292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406" y="458787"/>
            <a:ext cx="11952461" cy="3962400"/>
          </a:xfr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6919" y="2897187"/>
            <a:ext cx="5620039" cy="5689892"/>
          </a:xfrm>
          <a:prstGeom prst="rect">
            <a:avLst/>
          </a:prstGeom>
          <a:ln>
            <a:solidFill>
              <a:schemeClr val="tx1"/>
            </a:solidFill>
          </a:ln>
        </p:spPr>
      </p:pic>
    </p:spTree>
    <p:extLst>
      <p:ext uri="{BB962C8B-B14F-4D97-AF65-F5344CB8AC3E}">
        <p14:creationId xmlns:p14="http://schemas.microsoft.com/office/powerpoint/2010/main" val="2399145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Visualizations for these Analyses</a:t>
            </a:r>
            <a:endParaRPr lang="en-US" sz="4800" dirty="0"/>
          </a:p>
        </p:txBody>
      </p:sp>
      <p:sp>
        <p:nvSpPr>
          <p:cNvPr id="3" name="Content Placeholder 2"/>
          <p:cNvSpPr>
            <a:spLocks noGrp="1"/>
          </p:cNvSpPr>
          <p:nvPr>
            <p:ph idx="1"/>
          </p:nvPr>
        </p:nvSpPr>
        <p:spPr/>
        <p:txBody>
          <a:bodyPr/>
          <a:lstStyle/>
          <a:p>
            <a:r>
              <a:rPr lang="en-US" sz="6000" dirty="0" smtClean="0"/>
              <a:t>Word/Phrase Frequencies</a:t>
            </a:r>
          </a:p>
          <a:p>
            <a:r>
              <a:rPr lang="en-US" sz="6000" dirty="0" smtClean="0"/>
              <a:t>Collocations (Phrases)</a:t>
            </a:r>
          </a:p>
          <a:p>
            <a:r>
              <a:rPr lang="en-US" sz="6000" dirty="0" smtClean="0"/>
              <a:t>Clustering</a:t>
            </a:r>
            <a:endParaRPr lang="en-US" sz="6000" dirty="0"/>
          </a:p>
        </p:txBody>
      </p:sp>
    </p:spTree>
    <p:extLst>
      <p:ext uri="{BB962C8B-B14F-4D97-AF65-F5344CB8AC3E}">
        <p14:creationId xmlns:p14="http://schemas.microsoft.com/office/powerpoint/2010/main" val="1449787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Language Processing</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396206" y="1982787"/>
            <a:ext cx="9796859" cy="5791200"/>
          </a:xfrm>
          <a:prstGeom prst="rect">
            <a:avLst/>
          </a:prstGeom>
        </p:spPr>
      </p:pic>
    </p:spTree>
    <p:extLst>
      <p:ext uri="{BB962C8B-B14F-4D97-AF65-F5344CB8AC3E}">
        <p14:creationId xmlns:p14="http://schemas.microsoft.com/office/powerpoint/2010/main" val="527109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762000"/>
            <a:ext cx="11227593" cy="1143000"/>
          </a:xfrm>
        </p:spPr>
        <p:txBody>
          <a:bodyPr/>
          <a:lstStyle/>
          <a:p>
            <a:r>
              <a:rPr lang="en-US" dirty="0" smtClean="0"/>
              <a:t>Software that helps Process Text</a:t>
            </a:r>
            <a:endParaRPr lang="en-US" dirty="0"/>
          </a:p>
        </p:txBody>
      </p:sp>
      <p:sp>
        <p:nvSpPr>
          <p:cNvPr id="3" name="Content Placeholder 2"/>
          <p:cNvSpPr>
            <a:spLocks noGrp="1"/>
          </p:cNvSpPr>
          <p:nvPr>
            <p:ph idx="1"/>
          </p:nvPr>
        </p:nvSpPr>
        <p:spPr/>
        <p:txBody>
          <a:bodyPr/>
          <a:lstStyle/>
          <a:p>
            <a:r>
              <a:rPr lang="en-US" dirty="0" smtClean="0"/>
              <a:t>Excel (manual process)</a:t>
            </a:r>
          </a:p>
          <a:p>
            <a:r>
              <a:rPr lang="en-US" dirty="0" smtClean="0"/>
              <a:t>Commercial Products (student options)</a:t>
            </a:r>
          </a:p>
          <a:p>
            <a:pPr lvl="1"/>
            <a:r>
              <a:rPr lang="en-US" dirty="0" smtClean="0"/>
              <a:t>SPSS Modeler Text Analytics</a:t>
            </a:r>
          </a:p>
          <a:p>
            <a:pPr lvl="1"/>
            <a:r>
              <a:rPr lang="en-US" dirty="0" smtClean="0"/>
              <a:t>SAS Enterprise Miner</a:t>
            </a:r>
          </a:p>
          <a:p>
            <a:pPr lvl="1"/>
            <a:r>
              <a:rPr lang="en-US" dirty="0"/>
              <a:t>Alteryx (GUI for R</a:t>
            </a:r>
            <a:r>
              <a:rPr lang="en-US" dirty="0" smtClean="0"/>
              <a:t>)</a:t>
            </a:r>
          </a:p>
          <a:p>
            <a:r>
              <a:rPr lang="en-US" dirty="0" smtClean="0"/>
              <a:t>Open Source Coding Languages</a:t>
            </a:r>
          </a:p>
          <a:p>
            <a:pPr lvl="1"/>
            <a:r>
              <a:rPr lang="en-US" dirty="0" smtClean="0"/>
              <a:t>Python</a:t>
            </a:r>
          </a:p>
          <a:p>
            <a:pPr lvl="1"/>
            <a:r>
              <a:rPr lang="en-US" dirty="0" smtClean="0"/>
              <a:t>R </a:t>
            </a:r>
          </a:p>
          <a:p>
            <a:pPr lvl="1"/>
            <a:r>
              <a:rPr lang="en-US" dirty="0" smtClean="0"/>
              <a:t>Weka (GUI/Coding)</a:t>
            </a:r>
          </a:p>
        </p:txBody>
      </p:sp>
    </p:spTree>
    <p:extLst>
      <p:ext uri="{BB962C8B-B14F-4D97-AF65-F5344CB8AC3E}">
        <p14:creationId xmlns:p14="http://schemas.microsoft.com/office/powerpoint/2010/main" val="2436138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Language Processing</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806" y="1830387"/>
            <a:ext cx="11339388" cy="6204155"/>
          </a:xfrm>
          <a:prstGeom prst="rect">
            <a:avLst/>
          </a:prstGeom>
        </p:spPr>
      </p:pic>
    </p:spTree>
    <p:extLst>
      <p:ext uri="{BB962C8B-B14F-4D97-AF65-F5344CB8AC3E}">
        <p14:creationId xmlns:p14="http://schemas.microsoft.com/office/powerpoint/2010/main" val="3073126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Frequencies</a:t>
            </a:r>
            <a:endParaRPr lang="en-US" dirty="0"/>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606" y="1677986"/>
            <a:ext cx="6248400" cy="6945767"/>
          </a:xfrm>
          <a:ln>
            <a:solidFill>
              <a:schemeClr val="tx1"/>
            </a:solidFill>
          </a:ln>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4093" y="1569469"/>
            <a:ext cx="10390495" cy="3918517"/>
          </a:xfrm>
          <a:prstGeom prst="rect">
            <a:avLst/>
          </a:prstGeom>
          <a:ln>
            <a:solidFill>
              <a:schemeClr val="tx1"/>
            </a:solidFill>
          </a:ln>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806" y="5792787"/>
            <a:ext cx="4280120" cy="2375022"/>
          </a:xfrm>
          <a:prstGeom prst="rect">
            <a:avLst/>
          </a:prstGeom>
        </p:spPr>
      </p:pic>
      <p:sp>
        <p:nvSpPr>
          <p:cNvPr id="11" name="TextBox 10"/>
          <p:cNvSpPr txBox="1"/>
          <p:nvPr/>
        </p:nvSpPr>
        <p:spPr>
          <a:xfrm>
            <a:off x="5434806" y="6825037"/>
            <a:ext cx="45719" cy="461665"/>
          </a:xfrm>
          <a:prstGeom prst="rect">
            <a:avLst/>
          </a:prstGeom>
          <a:noFill/>
        </p:spPr>
        <p:txBody>
          <a:bodyPr wrap="square" rtlCol="0">
            <a:spAutoFit/>
          </a:bodyPr>
          <a:lstStyle/>
          <a:p>
            <a:r>
              <a:rPr lang="en-US" dirty="0" smtClean="0"/>
              <a:t>R</a:t>
            </a:r>
            <a:endParaRPr lang="en-US" dirty="0"/>
          </a:p>
        </p:txBody>
      </p:sp>
      <p:cxnSp>
        <p:nvCxnSpPr>
          <p:cNvPr id="13" name="Elbow Connector 12"/>
          <p:cNvCxnSpPr/>
          <p:nvPr/>
        </p:nvCxnSpPr>
        <p:spPr bwMode="auto">
          <a:xfrm flipV="1">
            <a:off x="9625806" y="369870"/>
            <a:ext cx="21628" cy="12717"/>
          </a:xfrm>
          <a:prstGeom prst="bentConnector3">
            <a:avLst/>
          </a:prstGeom>
          <a:solidFill>
            <a:schemeClr val="accent1"/>
          </a:solidFill>
          <a:ln w="9525" cap="flat" cmpd="sng" algn="ctr">
            <a:solidFill>
              <a:schemeClr val="tx1"/>
            </a:solidFill>
            <a:prstDash val="solid"/>
            <a:round/>
            <a:headEnd type="none" w="med" len="med"/>
            <a:tailEnd type="triangle"/>
          </a:ln>
          <a:effectLst/>
        </p:spPr>
      </p:cxnSp>
      <p:sp>
        <p:nvSpPr>
          <p:cNvPr id="16" name="TextBox 15"/>
          <p:cNvSpPr txBox="1"/>
          <p:nvPr/>
        </p:nvSpPr>
        <p:spPr>
          <a:xfrm>
            <a:off x="11021378" y="4802711"/>
            <a:ext cx="1722119" cy="461665"/>
          </a:xfrm>
          <a:prstGeom prst="rect">
            <a:avLst/>
          </a:prstGeom>
          <a:noFill/>
        </p:spPr>
        <p:txBody>
          <a:bodyPr wrap="square" rtlCol="0">
            <a:spAutoFit/>
          </a:bodyPr>
          <a:lstStyle/>
          <a:p>
            <a:r>
              <a:rPr lang="en-US" dirty="0" smtClean="0"/>
              <a:t>Tableau</a:t>
            </a:r>
            <a:endParaRPr lang="en-US" dirty="0"/>
          </a:p>
        </p:txBody>
      </p:sp>
      <p:sp>
        <p:nvSpPr>
          <p:cNvPr id="17" name="TextBox 16"/>
          <p:cNvSpPr txBox="1"/>
          <p:nvPr/>
        </p:nvSpPr>
        <p:spPr>
          <a:xfrm>
            <a:off x="8330406" y="8197066"/>
            <a:ext cx="3093719" cy="461665"/>
          </a:xfrm>
          <a:prstGeom prst="rect">
            <a:avLst/>
          </a:prstGeom>
          <a:noFill/>
        </p:spPr>
        <p:txBody>
          <a:bodyPr wrap="square" rtlCol="0">
            <a:spAutoFit/>
          </a:bodyPr>
          <a:lstStyle/>
          <a:p>
            <a:r>
              <a:rPr lang="en-US" dirty="0" smtClean="0"/>
              <a:t>SPSS Modeler</a:t>
            </a:r>
            <a:endParaRPr lang="en-US" dirty="0"/>
          </a:p>
        </p:txBody>
      </p:sp>
    </p:spTree>
    <p:extLst>
      <p:ext uri="{BB962C8B-B14F-4D97-AF65-F5344CB8AC3E}">
        <p14:creationId xmlns:p14="http://schemas.microsoft.com/office/powerpoint/2010/main" val="2144347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5292</TotalTime>
  <Words>249</Words>
  <Application>Microsoft Office PowerPoint</Application>
  <PresentationFormat>Custom</PresentationFormat>
  <Paragraphs>102</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ＭＳ Ｐゴシック</vt:lpstr>
      <vt:lpstr>Arial</vt:lpstr>
      <vt:lpstr>Calibri</vt:lpstr>
      <vt:lpstr>Courier New</vt:lpstr>
      <vt:lpstr>Times</vt:lpstr>
      <vt:lpstr>Blank Presentation</vt:lpstr>
      <vt:lpstr>MSMESB: Explain What It Means: Communication, Visualization, Presentation and Storytelling for Analysis Results Visualization of Textual Data Storytelling</vt:lpstr>
      <vt:lpstr>PowerPoint Presentation</vt:lpstr>
      <vt:lpstr>PowerPoint Presentation</vt:lpstr>
      <vt:lpstr>PowerPoint Presentation</vt:lpstr>
      <vt:lpstr>Visualizations for these Analyses</vt:lpstr>
      <vt:lpstr>Natural Language Processing</vt:lpstr>
      <vt:lpstr>Software that helps Process Text</vt:lpstr>
      <vt:lpstr>Natural Language Processing</vt:lpstr>
      <vt:lpstr>Word Frequencies</vt:lpstr>
      <vt:lpstr>Tweets</vt:lpstr>
      <vt:lpstr>Word Cloud</vt:lpstr>
      <vt:lpstr>Filter (Freq &gt; 8)</vt:lpstr>
      <vt:lpstr>Heat Map</vt:lpstr>
      <vt:lpstr>Heat Map (Filter Freq &gt; 8)</vt:lpstr>
      <vt:lpstr>Parts of Speech</vt:lpstr>
      <vt:lpstr>Collocations: Bigrams</vt:lpstr>
      <vt:lpstr>Term by Document Matrix</vt:lpstr>
      <vt:lpstr>Clustering (k Means)</vt:lpstr>
      <vt:lpstr>Clustering (SPSS Modeler) (Shows 1 cluster and dotted lines to external – dvi port)</vt:lpstr>
      <vt:lpstr>Clustering (Hierarchical)</vt:lpstr>
      <vt:lpstr>Conclusions</vt:lpstr>
    </vt:vector>
  </TitlesOfParts>
  <Company>University of Denver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University of Denver | Daniels College of Business</dc:creator>
  <cp:lastModifiedBy>RAndrews</cp:lastModifiedBy>
  <cp:revision>180</cp:revision>
  <dcterms:created xsi:type="dcterms:W3CDTF">2007-12-17T22:49:37Z</dcterms:created>
  <dcterms:modified xsi:type="dcterms:W3CDTF">2016-01-11T16:43:16Z</dcterms:modified>
</cp:coreProperties>
</file>