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85" r:id="rId2"/>
    <p:sldId id="287" r:id="rId3"/>
    <p:sldId id="290" r:id="rId4"/>
    <p:sldId id="291" r:id="rId5"/>
    <p:sldId id="299" r:id="rId6"/>
    <p:sldId id="379" r:id="rId7"/>
    <p:sldId id="292" r:id="rId8"/>
    <p:sldId id="319" r:id="rId9"/>
    <p:sldId id="364" r:id="rId10"/>
    <p:sldId id="369" r:id="rId11"/>
    <p:sldId id="366" r:id="rId12"/>
    <p:sldId id="367" r:id="rId13"/>
    <p:sldId id="322" r:id="rId14"/>
    <p:sldId id="348" r:id="rId15"/>
    <p:sldId id="365" r:id="rId16"/>
    <p:sldId id="370" r:id="rId17"/>
    <p:sldId id="380" r:id="rId18"/>
    <p:sldId id="374" r:id="rId19"/>
    <p:sldId id="381" r:id="rId20"/>
    <p:sldId id="383" r:id="rId21"/>
    <p:sldId id="377" r:id="rId22"/>
    <p:sldId id="378" r:id="rId23"/>
    <p:sldId id="371" r:id="rId24"/>
    <p:sldId id="357" r:id="rId25"/>
    <p:sldId id="37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4764" autoAdjust="0"/>
  </p:normalViewPr>
  <p:slideViewPr>
    <p:cSldViewPr>
      <p:cViewPr varScale="1">
        <p:scale>
          <a:sx n="75" d="100"/>
          <a:sy n="75" d="100"/>
        </p:scale>
        <p:origin x="-394" y="-82"/>
      </p:cViewPr>
      <p:guideLst>
        <p:guide orient="horz" pos="2160"/>
        <p:guide pos="2880"/>
      </p:guideLst>
    </p:cSldViewPr>
  </p:slideViewPr>
  <p:outlineViewPr>
    <p:cViewPr>
      <p:scale>
        <a:sx n="33" d="100"/>
        <a:sy n="33" d="100"/>
      </p:scale>
      <p:origin x="48" y="13188"/>
    </p:cViewPr>
  </p:outlineViewPr>
  <p:notesTextViewPr>
    <p:cViewPr>
      <p:scale>
        <a:sx n="100" d="100"/>
        <a:sy n="100" d="100"/>
      </p:scale>
      <p:origin x="0" y="0"/>
    </p:cViewPr>
  </p:notesTextViewPr>
  <p:sorterViewPr>
    <p:cViewPr>
      <p:scale>
        <a:sx n="100" d="100"/>
        <a:sy n="100" d="100"/>
      </p:scale>
      <p:origin x="0" y="90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B46C0BC-BE50-4297-BAB0-98BBED02F4E4}" type="datetimeFigureOut">
              <a:rPr lang="en-US"/>
              <a:pPr>
                <a:defRPr/>
              </a:pPr>
              <a:t>11/14/2013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17409FF-0A7F-4213-A4A4-4A5B14222A72}" type="slidenum">
              <a:rPr lang="en-US"/>
              <a:pPr>
                <a:defRPr/>
              </a:pPr>
              <a:t>‹#›</a:t>
            </a:fld>
            <a:endParaRPr lang="en-US" dirty="0"/>
          </a:p>
        </p:txBody>
      </p:sp>
    </p:spTree>
    <p:extLst>
      <p:ext uri="{BB962C8B-B14F-4D97-AF65-F5344CB8AC3E}">
        <p14:creationId xmlns:p14="http://schemas.microsoft.com/office/powerpoint/2010/main" val="3188922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E5B12DB-7558-492D-8ECC-CBB6F30B8EB1}" type="datetimeFigureOut">
              <a:rPr lang="en-US"/>
              <a:pPr>
                <a:defRPr/>
              </a:pPr>
              <a:t>11/14/2013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5630B5B-45A0-4A27-A5A6-86BA2CCE327F}" type="slidenum">
              <a:rPr lang="en-US"/>
              <a:pPr>
                <a:defRPr/>
              </a:pPr>
              <a:t>‹#›</a:t>
            </a:fld>
            <a:endParaRPr lang="en-US" dirty="0"/>
          </a:p>
        </p:txBody>
      </p:sp>
    </p:spTree>
    <p:extLst>
      <p:ext uri="{BB962C8B-B14F-4D97-AF65-F5344CB8AC3E}">
        <p14:creationId xmlns:p14="http://schemas.microsoft.com/office/powerpoint/2010/main" val="37672497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CE1BEC8-A684-4026-8413-EE4CCE43598E}"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630B5B-45A0-4A27-A5A6-86BA2CCE327F}" type="slidenum">
              <a:rPr lang="en-US" smtClean="0"/>
              <a:pPr>
                <a:defRPr/>
              </a:pPr>
              <a:t>7</a:t>
            </a:fld>
            <a:endParaRPr lang="en-US" dirty="0"/>
          </a:p>
        </p:txBody>
      </p:sp>
    </p:spTree>
    <p:extLst>
      <p:ext uri="{BB962C8B-B14F-4D97-AF65-F5344CB8AC3E}">
        <p14:creationId xmlns:p14="http://schemas.microsoft.com/office/powerpoint/2010/main" val="383290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F570EB-A78E-479D-B872-504A86A85709}" type="datetime1">
              <a:rPr lang="en-US"/>
              <a:pPr>
                <a:defRPr/>
              </a:pPr>
              <a:t>11/14/2013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04B9F3-F68B-4BB1-9C35-2772C2F9FA4A}" type="slidenum">
              <a:rPr lang="en-US"/>
              <a:pPr>
                <a:defRPr/>
              </a:pPr>
              <a:t>‹#›</a:t>
            </a:fld>
            <a:endParaRPr lang="en-US" dirty="0"/>
          </a:p>
        </p:txBody>
      </p:sp>
    </p:spTree>
    <p:extLst>
      <p:ext uri="{BB962C8B-B14F-4D97-AF65-F5344CB8AC3E}">
        <p14:creationId xmlns:p14="http://schemas.microsoft.com/office/powerpoint/2010/main" val="323247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ED46D1-6350-4135-8715-3C4850BC7003}" type="datetime1">
              <a:rPr lang="en-US"/>
              <a:pPr>
                <a:defRPr/>
              </a:pPr>
              <a:t>11/14/2013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C21BDC7-DD51-4C62-91C6-5E98DEAFD0F4}" type="slidenum">
              <a:rPr lang="en-US"/>
              <a:pPr>
                <a:defRPr/>
              </a:pPr>
              <a:t>‹#›</a:t>
            </a:fld>
            <a:endParaRPr lang="en-US" dirty="0"/>
          </a:p>
        </p:txBody>
      </p:sp>
    </p:spTree>
    <p:extLst>
      <p:ext uri="{BB962C8B-B14F-4D97-AF65-F5344CB8AC3E}">
        <p14:creationId xmlns:p14="http://schemas.microsoft.com/office/powerpoint/2010/main" val="25993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F2D073-0BC3-4AF9-B9E8-BDA12557C976}" type="datetime1">
              <a:rPr lang="en-US"/>
              <a:pPr>
                <a:defRPr/>
              </a:pPr>
              <a:t>11/14/2013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5B04A2-E5B6-49B0-834D-48E12BB91D39}" type="slidenum">
              <a:rPr lang="en-US"/>
              <a:pPr>
                <a:defRPr/>
              </a:pPr>
              <a:t>‹#›</a:t>
            </a:fld>
            <a:endParaRPr lang="en-US" dirty="0"/>
          </a:p>
        </p:txBody>
      </p:sp>
    </p:spTree>
    <p:extLst>
      <p:ext uri="{BB962C8B-B14F-4D97-AF65-F5344CB8AC3E}">
        <p14:creationId xmlns:p14="http://schemas.microsoft.com/office/powerpoint/2010/main" val="365811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A0D9CA-E2FB-495B-A75D-50012B1C1F90}" type="datetime1">
              <a:rPr lang="en-US"/>
              <a:pPr>
                <a:defRPr/>
              </a:pPr>
              <a:t>11/14/2013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4330F6A-94A8-4370-914D-A8245126CA6F}" type="slidenum">
              <a:rPr lang="en-US"/>
              <a:pPr>
                <a:defRPr/>
              </a:pPr>
              <a:t>‹#›</a:t>
            </a:fld>
            <a:endParaRPr lang="en-US" dirty="0"/>
          </a:p>
        </p:txBody>
      </p:sp>
    </p:spTree>
    <p:extLst>
      <p:ext uri="{BB962C8B-B14F-4D97-AF65-F5344CB8AC3E}">
        <p14:creationId xmlns:p14="http://schemas.microsoft.com/office/powerpoint/2010/main" val="306677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C07524-56F0-4BC5-9677-DD72959FA5CE}" type="datetime1">
              <a:rPr lang="en-US"/>
              <a:pPr>
                <a:defRPr/>
              </a:pPr>
              <a:t>11/14/2013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9A789C6-6B55-4D67-A1D0-41086D7F9CCD}" type="slidenum">
              <a:rPr lang="en-US"/>
              <a:pPr>
                <a:defRPr/>
              </a:pPr>
              <a:t>‹#›</a:t>
            </a:fld>
            <a:endParaRPr lang="en-US" dirty="0"/>
          </a:p>
        </p:txBody>
      </p:sp>
    </p:spTree>
    <p:extLst>
      <p:ext uri="{BB962C8B-B14F-4D97-AF65-F5344CB8AC3E}">
        <p14:creationId xmlns:p14="http://schemas.microsoft.com/office/powerpoint/2010/main" val="92499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A314213-7D31-408D-8E58-540D97CF8F5D}" type="datetime1">
              <a:rPr lang="en-US"/>
              <a:pPr>
                <a:defRPr/>
              </a:pPr>
              <a:t>11/14/2013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3B2B3E8-8BD5-4A31-9567-F4FE1896B1F9}" type="slidenum">
              <a:rPr lang="en-US"/>
              <a:pPr>
                <a:defRPr/>
              </a:pPr>
              <a:t>‹#›</a:t>
            </a:fld>
            <a:endParaRPr lang="en-US" dirty="0"/>
          </a:p>
        </p:txBody>
      </p:sp>
    </p:spTree>
    <p:extLst>
      <p:ext uri="{BB962C8B-B14F-4D97-AF65-F5344CB8AC3E}">
        <p14:creationId xmlns:p14="http://schemas.microsoft.com/office/powerpoint/2010/main" val="116009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4687C6-9C87-4FFE-AE17-06B658CC8858}" type="datetime1">
              <a:rPr lang="en-US"/>
              <a:pPr>
                <a:defRPr/>
              </a:pPr>
              <a:t>11/14/2013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072C0F2-0B0A-4487-A843-9B23C60FC1F5}" type="slidenum">
              <a:rPr lang="en-US"/>
              <a:pPr>
                <a:defRPr/>
              </a:pPr>
              <a:t>‹#›</a:t>
            </a:fld>
            <a:endParaRPr lang="en-US" dirty="0"/>
          </a:p>
        </p:txBody>
      </p:sp>
    </p:spTree>
    <p:extLst>
      <p:ext uri="{BB962C8B-B14F-4D97-AF65-F5344CB8AC3E}">
        <p14:creationId xmlns:p14="http://schemas.microsoft.com/office/powerpoint/2010/main" val="309340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7042C5-88F8-4BDF-8DC9-81155A1819F9}" type="datetime1">
              <a:rPr lang="en-US"/>
              <a:pPr>
                <a:defRPr/>
              </a:pPr>
              <a:t>11/14/2013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A978FE7-6023-4F39-A0AE-A994E3F7A3D1}" type="slidenum">
              <a:rPr lang="en-US"/>
              <a:pPr>
                <a:defRPr/>
              </a:pPr>
              <a:t>‹#›</a:t>
            </a:fld>
            <a:endParaRPr lang="en-US" dirty="0"/>
          </a:p>
        </p:txBody>
      </p:sp>
    </p:spTree>
    <p:extLst>
      <p:ext uri="{BB962C8B-B14F-4D97-AF65-F5344CB8AC3E}">
        <p14:creationId xmlns:p14="http://schemas.microsoft.com/office/powerpoint/2010/main" val="292209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5EE6DD-5772-4B8C-A89A-14F70E8AA38E}" type="datetime1">
              <a:rPr lang="en-US"/>
              <a:pPr>
                <a:defRPr/>
              </a:pPr>
              <a:t>11/14/2013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09B8661-1D55-4ABF-823B-F501CEEDA242}" type="slidenum">
              <a:rPr lang="en-US"/>
              <a:pPr>
                <a:defRPr/>
              </a:pPr>
              <a:t>‹#›</a:t>
            </a:fld>
            <a:endParaRPr lang="en-US" dirty="0"/>
          </a:p>
        </p:txBody>
      </p:sp>
    </p:spTree>
    <p:extLst>
      <p:ext uri="{BB962C8B-B14F-4D97-AF65-F5344CB8AC3E}">
        <p14:creationId xmlns:p14="http://schemas.microsoft.com/office/powerpoint/2010/main" val="381767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987CB3-C808-471B-B20D-83209B164382}" type="datetime1">
              <a:rPr lang="en-US"/>
              <a:pPr>
                <a:defRPr/>
              </a:pPr>
              <a:t>11/14/2013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46D886-1452-4008-8097-FFA2EF536C66}" type="slidenum">
              <a:rPr lang="en-US"/>
              <a:pPr>
                <a:defRPr/>
              </a:pPr>
              <a:t>‹#›</a:t>
            </a:fld>
            <a:endParaRPr lang="en-US" dirty="0"/>
          </a:p>
        </p:txBody>
      </p:sp>
    </p:spTree>
    <p:extLst>
      <p:ext uri="{BB962C8B-B14F-4D97-AF65-F5344CB8AC3E}">
        <p14:creationId xmlns:p14="http://schemas.microsoft.com/office/powerpoint/2010/main" val="187170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9B25CA-4F4C-4705-A115-1F028B09A624}" type="datetime1">
              <a:rPr lang="en-US"/>
              <a:pPr>
                <a:defRPr/>
              </a:pPr>
              <a:t>11/14/2013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7674285-278D-4C8C-B67C-65A267C18010}" type="slidenum">
              <a:rPr lang="en-US"/>
              <a:pPr>
                <a:defRPr/>
              </a:pPr>
              <a:t>‹#›</a:t>
            </a:fld>
            <a:endParaRPr lang="en-US" dirty="0"/>
          </a:p>
        </p:txBody>
      </p:sp>
    </p:spTree>
    <p:extLst>
      <p:ext uri="{BB962C8B-B14F-4D97-AF65-F5344CB8AC3E}">
        <p14:creationId xmlns:p14="http://schemas.microsoft.com/office/powerpoint/2010/main" val="352653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AB234BD-2DEB-4A51-BEB7-5B66AE6E2FCC}" type="datetime1">
              <a:rPr lang="en-US"/>
              <a:pPr>
                <a:defRPr/>
              </a:pPr>
              <a:t>11/14/2013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1799F65-06E6-4CD1-8491-F0FE08CAB6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n.wikipedia.org/wiki/Terabyt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Peta-" TargetMode="External"/><Relationship Id="rId13" Type="http://schemas.openxmlformats.org/officeDocument/2006/relationships/hyperlink" Target="http://en.wikipedia.org/wiki/JEDEC_memory_standards" TargetMode="External"/><Relationship Id="rId3" Type="http://schemas.openxmlformats.org/officeDocument/2006/relationships/hyperlink" Target="http://en.wikipedia.org/wiki/Metric_prefix" TargetMode="External"/><Relationship Id="rId7" Type="http://schemas.openxmlformats.org/officeDocument/2006/relationships/hyperlink" Target="http://en.wikipedia.org/wiki/Tera-" TargetMode="External"/><Relationship Id="rId12" Type="http://schemas.openxmlformats.org/officeDocument/2006/relationships/hyperlink" Target="http://en.wikipedia.org/wiki/Binary_prefix" TargetMode="External"/><Relationship Id="rId2" Type="http://schemas.openxmlformats.org/officeDocument/2006/relationships/hyperlink" Target="http://en.wikipedia.org/wiki/Bit" TargetMode="External"/><Relationship Id="rId1" Type="http://schemas.openxmlformats.org/officeDocument/2006/relationships/slideLayout" Target="../slideLayouts/slideLayout2.xml"/><Relationship Id="rId6" Type="http://schemas.openxmlformats.org/officeDocument/2006/relationships/hyperlink" Target="http://en.wikipedia.org/wiki/Giga-" TargetMode="External"/><Relationship Id="rId11" Type="http://schemas.openxmlformats.org/officeDocument/2006/relationships/hyperlink" Target="http://en.wikipedia.org/wiki/Yotta-" TargetMode="External"/><Relationship Id="rId5" Type="http://schemas.openxmlformats.org/officeDocument/2006/relationships/hyperlink" Target="http://en.wikipedia.org/wiki/Mega-" TargetMode="External"/><Relationship Id="rId10" Type="http://schemas.openxmlformats.org/officeDocument/2006/relationships/hyperlink" Target="http://en.wikipedia.org/wiki/Zetta-" TargetMode="External"/><Relationship Id="rId4" Type="http://schemas.openxmlformats.org/officeDocument/2006/relationships/hyperlink" Target="http://en.wikipedia.org/wiki/Kilo-" TargetMode="External"/><Relationship Id="rId9" Type="http://schemas.openxmlformats.org/officeDocument/2006/relationships/hyperlink" Target="http://en.wikipedia.org/wiki/Exa-" TargetMode="External"/><Relationship Id="rId14" Type="http://schemas.openxmlformats.org/officeDocument/2006/relationships/hyperlink" Target="http://en.wikipedia.org/wiki/IEC_60027"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457200"/>
            <a:ext cx="7772400" cy="1981200"/>
          </a:xfrm>
        </p:spPr>
        <p:txBody>
          <a:bodyPr/>
          <a:lstStyle/>
          <a:p>
            <a:pPr eaLnBrk="1" hangingPunct="1"/>
            <a:r>
              <a:rPr lang="en-US" dirty="0" smtClean="0"/>
              <a:t>Introducing Big Data</a:t>
            </a:r>
            <a:br>
              <a:rPr lang="en-US" dirty="0" smtClean="0"/>
            </a:br>
            <a:r>
              <a:rPr lang="en-US" dirty="0" smtClean="0"/>
              <a:t>in Stat 101 </a:t>
            </a:r>
            <a:br>
              <a:rPr lang="en-US" dirty="0" smtClean="0"/>
            </a:br>
            <a:r>
              <a:rPr lang="en-US" dirty="0" smtClean="0"/>
              <a:t>with Small Changes</a:t>
            </a:r>
          </a:p>
        </p:txBody>
      </p:sp>
      <p:sp>
        <p:nvSpPr>
          <p:cNvPr id="2051" name="Subtitle 2"/>
          <p:cNvSpPr>
            <a:spLocks noGrp="1"/>
          </p:cNvSpPr>
          <p:nvPr>
            <p:ph type="subTitle" idx="1"/>
          </p:nvPr>
        </p:nvSpPr>
        <p:spPr>
          <a:xfrm>
            <a:off x="1371600" y="2667000"/>
            <a:ext cx="6400800" cy="3581400"/>
          </a:xfrm>
        </p:spPr>
        <p:txBody>
          <a:bodyPr/>
          <a:lstStyle/>
          <a:p>
            <a:pPr eaLnBrk="1" hangingPunct="1"/>
            <a:r>
              <a:rPr lang="en-US" sz="2400" dirty="0" smtClean="0">
                <a:solidFill>
                  <a:schemeClr val="tx1"/>
                </a:solidFill>
              </a:rPr>
              <a:t>John D. McKenzie, Jr.</a:t>
            </a:r>
          </a:p>
          <a:p>
            <a:r>
              <a:rPr lang="en-US" sz="2400" dirty="0" smtClean="0">
                <a:solidFill>
                  <a:schemeClr val="tx1"/>
                </a:solidFill>
              </a:rPr>
              <a:t>Babson College</a:t>
            </a:r>
          </a:p>
          <a:p>
            <a:r>
              <a:rPr lang="en-US" sz="2400" dirty="0" smtClean="0">
                <a:solidFill>
                  <a:schemeClr val="tx1"/>
                </a:solidFill>
              </a:rPr>
              <a:t>Babson Park, MA  02457-0310</a:t>
            </a:r>
          </a:p>
          <a:p>
            <a:r>
              <a:rPr lang="en-US" sz="2400" dirty="0" smtClean="0">
                <a:solidFill>
                  <a:schemeClr val="tx1"/>
                </a:solidFill>
              </a:rPr>
              <a:t>mckenzie@babson.edu</a:t>
            </a:r>
          </a:p>
          <a:p>
            <a:endParaRPr lang="en-US" sz="2800" dirty="0" smtClean="0">
              <a:solidFill>
                <a:schemeClr val="tx1"/>
              </a:solidFill>
            </a:endParaRPr>
          </a:p>
          <a:p>
            <a:r>
              <a:rPr lang="en-US" sz="2400" dirty="0" smtClean="0">
                <a:solidFill>
                  <a:schemeClr val="tx1"/>
                </a:solidFill>
              </a:rPr>
              <a:t>DSI</a:t>
            </a:r>
          </a:p>
          <a:p>
            <a:r>
              <a:rPr lang="en-US" sz="2400" dirty="0" smtClean="0">
                <a:solidFill>
                  <a:schemeClr val="tx1"/>
                </a:solidFill>
              </a:rPr>
              <a:t>Baltimore, MD</a:t>
            </a:r>
          </a:p>
          <a:p>
            <a:r>
              <a:rPr lang="en-US" sz="2400" dirty="0" smtClean="0">
                <a:solidFill>
                  <a:schemeClr val="tx1"/>
                </a:solidFill>
              </a:rPr>
              <a:t>2013 November 18 </a:t>
            </a:r>
          </a:p>
        </p:txBody>
      </p:sp>
      <p:sp>
        <p:nvSpPr>
          <p:cNvPr id="5" name="Slide Number Placeholder 4"/>
          <p:cNvSpPr>
            <a:spLocks noGrp="1"/>
          </p:cNvSpPr>
          <p:nvPr>
            <p:ph type="sldNum" sz="quarter" idx="12"/>
          </p:nvPr>
        </p:nvSpPr>
        <p:spPr/>
        <p:txBody>
          <a:bodyPr/>
          <a:lstStyle/>
          <a:p>
            <a:pPr>
              <a:defRPr/>
            </a:pPr>
            <a:fld id="{3D41B580-638B-4435-8757-538CBE3362EE}" type="slidenum">
              <a:rPr lang="en-US"/>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Sets</a:t>
            </a:r>
            <a:endParaRPr lang="en-US" dirty="0"/>
          </a:p>
        </p:txBody>
      </p:sp>
      <p:sp>
        <p:nvSpPr>
          <p:cNvPr id="3" name="Content Placeholder 2"/>
          <p:cNvSpPr>
            <a:spLocks noGrp="1"/>
          </p:cNvSpPr>
          <p:nvPr>
            <p:ph idx="1"/>
          </p:nvPr>
        </p:nvSpPr>
        <p:spPr/>
        <p:txBody>
          <a:bodyPr/>
          <a:lstStyle/>
          <a:p>
            <a:pPr marL="0" indent="0" algn="ctr">
              <a:buNone/>
            </a:pPr>
            <a:r>
              <a:rPr lang="en-US" dirty="0" smtClean="0"/>
              <a:t>http://www.kdnuggets.com/datasets/</a:t>
            </a:r>
            <a:endParaRPr lang="en-US" dirty="0"/>
          </a:p>
          <a:p>
            <a:pPr marL="0" indent="0" algn="ctr">
              <a:buNone/>
            </a:pPr>
            <a:r>
              <a:rPr lang="en-US" dirty="0" smtClean="0"/>
              <a:t>Over 60 Data Repositories</a:t>
            </a:r>
          </a:p>
          <a:p>
            <a:pPr marL="0" indent="0" algn="ctr">
              <a:buNone/>
            </a:pPr>
            <a:r>
              <a:rPr lang="en-US" dirty="0" smtClean="0"/>
              <a:t>and</a:t>
            </a:r>
          </a:p>
          <a:p>
            <a:pPr marL="0" indent="0" algn="ctr">
              <a:buNone/>
            </a:pPr>
            <a:r>
              <a:rPr lang="en-US" dirty="0" smtClean="0"/>
              <a:t>growing</a:t>
            </a:r>
          </a:p>
          <a:p>
            <a:pPr marL="0" indent="0" algn="ctr">
              <a:buNone/>
            </a:pPr>
            <a:r>
              <a:rPr lang="en-US" dirty="0" smtClean="0"/>
              <a:t>Data Mining Competitions</a:t>
            </a:r>
          </a:p>
          <a:p>
            <a:pPr marL="0" indent="0" algn="ctr">
              <a:buNone/>
            </a:pPr>
            <a:r>
              <a:rPr lang="en-US" dirty="0" smtClean="0"/>
              <a:t>KDD Cup Results Summary</a:t>
            </a:r>
          </a:p>
          <a:p>
            <a:pPr marL="0" indent="0" algn="ctr">
              <a:buNone/>
            </a:pPr>
            <a:endParaRPr lang="en-US"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10</a:t>
            </a:fld>
            <a:endParaRPr lang="en-US" dirty="0"/>
          </a:p>
        </p:txBody>
      </p:sp>
    </p:spTree>
    <p:extLst>
      <p:ext uri="{BB962C8B-B14F-4D97-AF65-F5344CB8AC3E}">
        <p14:creationId xmlns:p14="http://schemas.microsoft.com/office/powerpoint/2010/main" val="86249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Significance</a:t>
            </a:r>
            <a:endParaRPr lang="en-US" dirty="0"/>
          </a:p>
        </p:txBody>
      </p:sp>
      <p:sp>
        <p:nvSpPr>
          <p:cNvPr id="3" name="Content Placeholder 2"/>
          <p:cNvSpPr>
            <a:spLocks noGrp="1"/>
          </p:cNvSpPr>
          <p:nvPr>
            <p:ph idx="1"/>
          </p:nvPr>
        </p:nvSpPr>
        <p:spPr/>
        <p:txBody>
          <a:bodyPr/>
          <a:lstStyle/>
          <a:p>
            <a:pPr marL="0" indent="0" algn="ctr">
              <a:buNone/>
            </a:pPr>
            <a:r>
              <a:rPr lang="en-US" dirty="0" smtClean="0"/>
              <a:t>p-value &gt; .05 from one-sample z-test and </a:t>
            </a:r>
          </a:p>
          <a:p>
            <a:pPr marL="0" indent="0" algn="ctr">
              <a:buNone/>
            </a:pPr>
            <a:r>
              <a:rPr lang="en-US" dirty="0" smtClean="0"/>
              <a:t>versus</a:t>
            </a:r>
          </a:p>
          <a:p>
            <a:pPr marL="0" indent="0" algn="ctr">
              <a:buNone/>
            </a:pPr>
            <a:r>
              <a:rPr lang="en-US" dirty="0" smtClean="0"/>
              <a:t>p-value = .000 from one-sample z-test with same sample mean and standard deviation but a 1000 times the sample size</a:t>
            </a:r>
            <a:endParaRPr lang="en-US" dirty="0"/>
          </a:p>
          <a:p>
            <a:pPr marL="0" indent="0">
              <a:buNone/>
            </a:pPr>
            <a:r>
              <a:rPr lang="en-US" dirty="0" smtClean="0"/>
              <a:t>Doane and Steward (2009), Applied Statistics in Business &amp; Economics</a:t>
            </a:r>
          </a:p>
          <a:p>
            <a:pPr marL="0" indent="0">
              <a:buNone/>
            </a:pPr>
            <a:r>
              <a:rPr lang="en-US" dirty="0" smtClean="0"/>
              <a:t>pp. 364, 371, 374, 404, and 594 reinforcement</a:t>
            </a:r>
            <a:endParaRPr lang="en-US" dirty="0"/>
          </a:p>
          <a:p>
            <a:pPr marL="0" indent="0">
              <a:buNone/>
            </a:pPr>
            <a:endParaRPr lang="en-US" dirty="0"/>
          </a:p>
          <a:p>
            <a:pPr marL="0" indent="0">
              <a:buNone/>
            </a:pPr>
            <a:r>
              <a:rPr lang="en-US" dirty="0"/>
              <a:t> </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11</a:t>
            </a:fld>
            <a:endParaRPr lang="en-US" dirty="0"/>
          </a:p>
        </p:txBody>
      </p:sp>
    </p:spTree>
    <p:extLst>
      <p:ext uri="{BB962C8B-B14F-4D97-AF65-F5344CB8AC3E}">
        <p14:creationId xmlns:p14="http://schemas.microsoft.com/office/powerpoint/2010/main" val="1027032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Significance 2</a:t>
            </a:r>
            <a:endParaRPr lang="en-US" dirty="0"/>
          </a:p>
        </p:txBody>
      </p:sp>
      <p:sp>
        <p:nvSpPr>
          <p:cNvPr id="3" name="Content Placeholder 2"/>
          <p:cNvSpPr>
            <a:spLocks noGrp="1"/>
          </p:cNvSpPr>
          <p:nvPr>
            <p:ph idx="1"/>
          </p:nvPr>
        </p:nvSpPr>
        <p:spPr/>
        <p:txBody>
          <a:bodyPr/>
          <a:lstStyle/>
          <a:p>
            <a:pPr marL="0" indent="0" algn="ctr">
              <a:buNone/>
            </a:pPr>
            <a:r>
              <a:rPr lang="en-US" dirty="0" smtClean="0"/>
              <a:t>Chi-Square Test of Independence</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with p-value of .255 to </a:t>
            </a:r>
          </a:p>
          <a:p>
            <a:pPr marL="0" indent="0" algn="ctr">
              <a:buNone/>
            </a:pPr>
            <a:r>
              <a:rPr lang="en-US" dirty="0"/>
              <a:t>	</a:t>
            </a:r>
            <a:r>
              <a:rPr lang="en-US" dirty="0" smtClean="0"/>
              <a:t>                a p-value of .000 for</a:t>
            </a:r>
            <a:endParaRPr lang="en-US"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60110530"/>
              </p:ext>
            </p:extLst>
          </p:nvPr>
        </p:nvGraphicFramePr>
        <p:xfrm>
          <a:off x="1447800" y="5105400"/>
          <a:ext cx="6096000" cy="7416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1000</a:t>
                      </a:r>
                      <a:endParaRPr lang="en-US" dirty="0"/>
                    </a:p>
                  </a:txBody>
                  <a:tcPr/>
                </a:tc>
                <a:tc>
                  <a:txBody>
                    <a:bodyPr/>
                    <a:lstStyle/>
                    <a:p>
                      <a:pPr algn="ctr"/>
                      <a:r>
                        <a:rPr lang="en-US" dirty="0" smtClean="0"/>
                        <a:t>600</a:t>
                      </a:r>
                      <a:endParaRPr lang="en-US" dirty="0"/>
                    </a:p>
                  </a:txBody>
                  <a:tcPr/>
                </a:tc>
              </a:tr>
              <a:tr h="370840">
                <a:tc>
                  <a:txBody>
                    <a:bodyPr/>
                    <a:lstStyle/>
                    <a:p>
                      <a:pPr algn="ctr"/>
                      <a:r>
                        <a:rPr lang="en-US" dirty="0" smtClean="0"/>
                        <a:t>900</a:t>
                      </a:r>
                      <a:endParaRPr lang="en-US" dirty="0"/>
                    </a:p>
                  </a:txBody>
                  <a:tcPr/>
                </a:tc>
                <a:tc>
                  <a:txBody>
                    <a:bodyPr/>
                    <a:lstStyle/>
                    <a:p>
                      <a:pPr algn="ctr"/>
                      <a:r>
                        <a:rPr lang="en-US" dirty="0" smtClean="0"/>
                        <a:t>700</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65834187"/>
              </p:ext>
            </p:extLst>
          </p:nvPr>
        </p:nvGraphicFramePr>
        <p:xfrm>
          <a:off x="1524000" y="2971800"/>
          <a:ext cx="6096000" cy="762000"/>
        </p:xfrm>
        <a:graphic>
          <a:graphicData uri="http://schemas.openxmlformats.org/drawingml/2006/table">
            <a:tbl>
              <a:tblPr firstRow="1" bandRow="1">
                <a:tableStyleId>{5C22544A-7EE6-4342-B048-85BDC9FD1C3A}</a:tableStyleId>
              </a:tblPr>
              <a:tblGrid>
                <a:gridCol w="2895600"/>
                <a:gridCol w="3200400"/>
              </a:tblGrid>
              <a:tr h="381000">
                <a:tc>
                  <a:txBody>
                    <a:bodyPr/>
                    <a:lstStyle/>
                    <a:p>
                      <a:pPr algn="ctr"/>
                      <a:r>
                        <a:rPr lang="en-US" dirty="0" smtClean="0"/>
                        <a:t>100</a:t>
                      </a:r>
                      <a:endParaRPr lang="en-US" dirty="0"/>
                    </a:p>
                  </a:txBody>
                  <a:tcPr/>
                </a:tc>
                <a:tc>
                  <a:txBody>
                    <a:bodyPr/>
                    <a:lstStyle/>
                    <a:p>
                      <a:pPr algn="ctr"/>
                      <a:r>
                        <a:rPr lang="en-US" dirty="0" smtClean="0"/>
                        <a:t>60</a:t>
                      </a:r>
                      <a:endParaRPr lang="en-US" dirty="0"/>
                    </a:p>
                  </a:txBody>
                  <a:tcPr/>
                </a:tc>
              </a:tr>
              <a:tr h="381000">
                <a:tc>
                  <a:txBody>
                    <a:bodyPr/>
                    <a:lstStyle/>
                    <a:p>
                      <a:pPr algn="ctr"/>
                      <a:r>
                        <a:rPr lang="en-US" dirty="0" smtClean="0"/>
                        <a:t>90</a:t>
                      </a:r>
                      <a:endParaRPr lang="en-US" dirty="0"/>
                    </a:p>
                  </a:txBody>
                  <a:tcPr/>
                </a:tc>
                <a:tc>
                  <a:txBody>
                    <a:bodyPr/>
                    <a:lstStyle/>
                    <a:p>
                      <a:pPr algn="ctr"/>
                      <a:r>
                        <a:rPr lang="en-US" dirty="0" smtClean="0"/>
                        <a:t>70</a:t>
                      </a:r>
                      <a:endParaRPr lang="en-US" dirty="0"/>
                    </a:p>
                  </a:txBody>
                  <a:tcPr/>
                </a:tc>
              </a:tr>
            </a:tbl>
          </a:graphicData>
        </a:graphic>
      </p:graphicFrame>
    </p:spTree>
    <p:extLst>
      <p:ext uri="{BB962C8B-B14F-4D97-AF65-F5344CB8AC3E}">
        <p14:creationId xmlns:p14="http://schemas.microsoft.com/office/powerpoint/2010/main" val="48379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lstStyle/>
          <a:p>
            <a:r>
              <a:rPr lang="en-US" dirty="0" smtClean="0"/>
              <a:t>Data Visualization</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sz="1600" dirty="0" smtClean="0"/>
              <a:t>A </a:t>
            </a:r>
            <a:r>
              <a:rPr lang="en-US" sz="1600" dirty="0"/>
              <a:t>visualization created by IBM of Wikipedia edits. At multiple </a:t>
            </a:r>
            <a:r>
              <a:rPr lang="en-US" sz="1600" dirty="0">
                <a:hlinkClick r:id="rId2" action="ppaction://hlinkfile" tooltip="Terabyte"/>
              </a:rPr>
              <a:t>terabytes</a:t>
            </a:r>
            <a:r>
              <a:rPr lang="en-US" sz="1600" dirty="0"/>
              <a:t> in size, the text and images of Wikipedia are a classic example of </a:t>
            </a:r>
            <a:r>
              <a:rPr lang="en-US" sz="1600" dirty="0" smtClean="0"/>
              <a:t>big data</a:t>
            </a:r>
          </a:p>
          <a:p>
            <a:pPr marL="0" indent="0">
              <a:buNone/>
            </a:pPr>
            <a:endParaRPr lang="en-US" sz="1600"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13</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2443163"/>
            <a:ext cx="7467600" cy="357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93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Visualization</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sz="1800" dirty="0" smtClean="0"/>
              <a:t>Twitter Mentions</a:t>
            </a:r>
          </a:p>
          <a:p>
            <a:pPr marL="0" indent="0">
              <a:buNone/>
            </a:pPr>
            <a:endParaRPr lang="en-US" sz="1800"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14</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1981200"/>
            <a:ext cx="5715001"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752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a:t>
            </a:r>
            <a:endParaRPr lang="en-US" dirty="0"/>
          </a:p>
        </p:txBody>
      </p:sp>
      <p:sp>
        <p:nvSpPr>
          <p:cNvPr id="3" name="Content Placeholder 2"/>
          <p:cNvSpPr>
            <a:spLocks noGrp="1"/>
          </p:cNvSpPr>
          <p:nvPr>
            <p:ph idx="1"/>
          </p:nvPr>
        </p:nvSpPr>
        <p:spPr/>
        <p:txBody>
          <a:bodyPr/>
          <a:lstStyle/>
          <a:p>
            <a:r>
              <a:rPr lang="en-US" dirty="0"/>
              <a:t>Time Series </a:t>
            </a:r>
            <a:r>
              <a:rPr lang="en-US" dirty="0" smtClean="0"/>
              <a:t>Data</a:t>
            </a:r>
            <a:endParaRPr lang="en-US" dirty="0"/>
          </a:p>
          <a:p>
            <a:r>
              <a:rPr lang="en-US" dirty="0"/>
              <a:t>Process </a:t>
            </a:r>
            <a:r>
              <a:rPr lang="en-US" dirty="0" smtClean="0"/>
              <a:t>Data</a:t>
            </a:r>
            <a:endParaRPr lang="en-US"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15</a:t>
            </a:fld>
            <a:endParaRPr lang="en-US" dirty="0"/>
          </a:p>
        </p:txBody>
      </p:sp>
    </p:spTree>
    <p:extLst>
      <p:ext uri="{BB962C8B-B14F-4D97-AF65-F5344CB8AC3E}">
        <p14:creationId xmlns:p14="http://schemas.microsoft.com/office/powerpoint/2010/main" val="112173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Variety (structure)</a:t>
            </a:r>
            <a:endParaRPr lang="en-US" dirty="0"/>
          </a:p>
        </p:txBody>
      </p:sp>
      <p:sp>
        <p:nvSpPr>
          <p:cNvPr id="3" name="Content Placeholder 2"/>
          <p:cNvSpPr>
            <a:spLocks noGrp="1"/>
          </p:cNvSpPr>
          <p:nvPr>
            <p:ph idx="1"/>
          </p:nvPr>
        </p:nvSpPr>
        <p:spPr/>
        <p:txBody>
          <a:bodyPr/>
          <a:lstStyle/>
          <a:p>
            <a:r>
              <a:rPr lang="en-US" dirty="0"/>
              <a:t>Two Sample Data</a:t>
            </a:r>
          </a:p>
          <a:p>
            <a:r>
              <a:rPr lang="en-US" dirty="0"/>
              <a:t>Missing Data</a:t>
            </a:r>
          </a:p>
          <a:p>
            <a:r>
              <a:rPr lang="en-US" dirty="0"/>
              <a:t>Messy Data</a:t>
            </a:r>
          </a:p>
          <a:p>
            <a:r>
              <a:rPr lang="en-US" dirty="0"/>
              <a:t>Text Data</a:t>
            </a:r>
          </a:p>
          <a:p>
            <a:r>
              <a:rPr lang="en-US" dirty="0"/>
              <a:t>Date and Time Data</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16</a:t>
            </a:fld>
            <a:endParaRPr lang="en-US" dirty="0"/>
          </a:p>
        </p:txBody>
      </p:sp>
    </p:spTree>
    <p:extLst>
      <p:ext uri="{BB962C8B-B14F-4D97-AF65-F5344CB8AC3E}">
        <p14:creationId xmlns:p14="http://schemas.microsoft.com/office/powerpoint/2010/main" val="3339431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Variety:  Two Sample Data</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17</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447800"/>
            <a:ext cx="8128000"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36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Data:  Word Cloud</a:t>
            </a:r>
            <a:endParaRPr lang="en-US"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18</a:t>
            </a:fld>
            <a:endParaRPr lang="en-US" dirty="0"/>
          </a:p>
        </p:txBody>
      </p:sp>
      <p:pic>
        <p:nvPicPr>
          <p:cNvPr id="3074" name="Picture 2" descr="C:\Users\mckenzie\Pictures\wordclou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467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769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Data:  Word Cloud</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19</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1295400"/>
            <a:ext cx="8128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27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Abstract</a:t>
            </a:r>
          </a:p>
        </p:txBody>
      </p:sp>
      <p:sp>
        <p:nvSpPr>
          <p:cNvPr id="3" name="Content Placeholder 2"/>
          <p:cNvSpPr>
            <a:spLocks noGrp="1"/>
          </p:cNvSpPr>
          <p:nvPr>
            <p:ph idx="1"/>
          </p:nvPr>
        </p:nvSpPr>
        <p:spPr/>
        <p:txBody>
          <a:bodyPr rtlCol="0">
            <a:normAutofit fontScale="92500" lnSpcReduction="10000"/>
          </a:bodyPr>
          <a:lstStyle/>
          <a:p>
            <a:pPr marL="0" indent="0">
              <a:buNone/>
            </a:pPr>
            <a:r>
              <a:rPr lang="en-US" dirty="0"/>
              <a:t>Today’s technology produces massive amounts of data from a variety of sources such as social networking activities, financial transactions, genetic sequences, and astronomical transmissions. Very few introductory applied statistics courses consider such ‘Big Data’, for which many standard descriptive and inferential methods fail. This </a:t>
            </a:r>
            <a:r>
              <a:rPr lang="en-US" dirty="0" smtClean="0"/>
              <a:t>presentation </a:t>
            </a:r>
            <a:r>
              <a:rPr lang="en-US" dirty="0"/>
              <a:t>will consider a number of ways that students can be easily exposed to the three </a:t>
            </a:r>
            <a:r>
              <a:rPr lang="en-US" dirty="0" smtClean="0"/>
              <a:t>V’s </a:t>
            </a:r>
            <a:r>
              <a:rPr lang="en-US" dirty="0"/>
              <a:t>of 'Big Data' (Volume, Velocity, and Variety) in such courses.</a:t>
            </a:r>
          </a:p>
        </p:txBody>
      </p:sp>
      <p:sp>
        <p:nvSpPr>
          <p:cNvPr id="5" name="Slide Number Placeholder 4"/>
          <p:cNvSpPr>
            <a:spLocks noGrp="1"/>
          </p:cNvSpPr>
          <p:nvPr>
            <p:ph type="sldNum" sz="quarter" idx="12"/>
          </p:nvPr>
        </p:nvSpPr>
        <p:spPr/>
        <p:txBody>
          <a:bodyPr/>
          <a:lstStyle/>
          <a:p>
            <a:pPr>
              <a:defRPr/>
            </a:pPr>
            <a:fld id="{2E485E71-685E-42F6-9B7F-CAA2D3316757}" type="slidenum">
              <a:rPr lang="en-US"/>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DSI Constitution and By-Laws</a:t>
            </a:r>
            <a:endParaRPr lang="en-US"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20</a:t>
            </a:fld>
            <a:endParaRPr lang="en-US" dirty="0"/>
          </a:p>
        </p:txBody>
      </p:sp>
      <p:pic>
        <p:nvPicPr>
          <p:cNvPr id="1027" name="Picture 3" descr="C:\Users\mckenzie\Documents\D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250" y="1447800"/>
            <a:ext cx="6781499"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09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Data:  N-Gram</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21</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524000"/>
            <a:ext cx="81280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212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2087562"/>
          </a:xfrm>
        </p:spPr>
        <p:txBody>
          <a:bodyPr/>
          <a:lstStyle/>
          <a:p>
            <a:r>
              <a:rPr lang="en-US" dirty="0" smtClean="0"/>
              <a:t>Big Data, Business Analytics, Predictive Analytics</a:t>
            </a:r>
            <a:br>
              <a:rPr lang="en-US" dirty="0" smtClean="0"/>
            </a:br>
            <a:r>
              <a:rPr lang="en-US" dirty="0" smtClean="0"/>
              <a:t>, …, Data Science</a:t>
            </a:r>
          </a:p>
        </p:txBody>
      </p:sp>
      <p:sp>
        <p:nvSpPr>
          <p:cNvPr id="4" name="Slide Number Placeholder 3"/>
          <p:cNvSpPr>
            <a:spLocks noGrp="1"/>
          </p:cNvSpPr>
          <p:nvPr>
            <p:ph type="sldNum" sz="quarter" idx="12"/>
          </p:nvPr>
        </p:nvSpPr>
        <p:spPr/>
        <p:txBody>
          <a:bodyPr/>
          <a:lstStyle/>
          <a:p>
            <a:pPr>
              <a:defRPr/>
            </a:pPr>
            <a:fld id="{535E4ED0-8062-4066-9234-9CC5CFC82C38}" type="slidenum">
              <a:rPr lang="en-US" smtClean="0"/>
              <a:pPr>
                <a:defRPr/>
              </a:pPr>
              <a:t>22</a:t>
            </a:fld>
            <a:endParaRPr lang="en-US" dirty="0"/>
          </a:p>
        </p:txBody>
      </p:sp>
      <p:pic>
        <p:nvPicPr>
          <p:cNvPr id="6" name="Content Placeholder 5" descr="http://books.google.com/ngrams/chart?content=Big%20Data&amp;corpus=0&amp;smoothing=3&amp;year_start=1960&amp;year_end=200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8229600" cy="3200399"/>
          </a:xfrm>
          <a:prstGeom prst="rect">
            <a:avLst/>
          </a:prstGeom>
          <a:noFill/>
          <a:ln>
            <a:noFill/>
          </a:ln>
        </p:spPr>
      </p:pic>
    </p:spTree>
    <p:extLst>
      <p:ext uri="{BB962C8B-B14F-4D97-AF65-F5344CB8AC3E}">
        <p14:creationId xmlns:p14="http://schemas.microsoft.com/office/powerpoint/2010/main" val="485227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Variety (sources)</a:t>
            </a:r>
            <a:endParaRPr lang="en-US"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23</a:t>
            </a:fld>
            <a:endParaRPr lang="en-US" dirty="0"/>
          </a:p>
        </p:txBody>
      </p:sp>
      <p:pic>
        <p:nvPicPr>
          <p:cNvPr id="4100"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95400"/>
            <a:ext cx="7620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85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Future Introductory Course</a:t>
            </a:r>
          </a:p>
        </p:txBody>
      </p:sp>
      <p:sp>
        <p:nvSpPr>
          <p:cNvPr id="4099" name="Content Placeholder 2"/>
          <p:cNvSpPr>
            <a:spLocks noGrp="1"/>
          </p:cNvSpPr>
          <p:nvPr>
            <p:ph idx="1"/>
          </p:nvPr>
        </p:nvSpPr>
        <p:spPr/>
        <p:txBody>
          <a:bodyPr/>
          <a:lstStyle/>
          <a:p>
            <a:pPr marL="0" indent="0" algn="ctr" eaLnBrk="1" hangingPunct="1">
              <a:buNone/>
            </a:pPr>
            <a:r>
              <a:rPr lang="en-US" sz="3600" dirty="0" smtClean="0"/>
              <a:t>Math Common Core State Standards</a:t>
            </a:r>
          </a:p>
          <a:p>
            <a:pPr marL="0" indent="0" eaLnBrk="1" hangingPunct="1">
              <a:buNone/>
            </a:pPr>
            <a:r>
              <a:rPr lang="en-US" sz="3600" dirty="0"/>
              <a:t>	</a:t>
            </a:r>
            <a:r>
              <a:rPr lang="en-US" sz="3600" dirty="0" smtClean="0"/>
              <a:t>		 will result in</a:t>
            </a:r>
          </a:p>
          <a:p>
            <a:pPr marL="0" indent="0" eaLnBrk="1" hangingPunct="1">
              <a:buNone/>
            </a:pPr>
            <a:r>
              <a:rPr lang="en-US" sz="3600" dirty="0"/>
              <a:t>	</a:t>
            </a:r>
            <a:r>
              <a:rPr lang="en-US" sz="3600" dirty="0" smtClean="0"/>
              <a:t>	</a:t>
            </a:r>
            <a:r>
              <a:rPr lang="en-US" sz="3600" dirty="0"/>
              <a:t> </a:t>
            </a:r>
            <a:r>
              <a:rPr lang="en-US" sz="3600" dirty="0" smtClean="0"/>
              <a:t>    Remedial Sections?</a:t>
            </a:r>
          </a:p>
          <a:p>
            <a:pPr marL="0" indent="0" algn="ctr" eaLnBrk="1" hangingPunct="1">
              <a:buNone/>
            </a:pPr>
            <a:r>
              <a:rPr lang="en-US" sz="3600" dirty="0" smtClean="0"/>
              <a:t>Today’s Course with More Topics?</a:t>
            </a:r>
          </a:p>
          <a:p>
            <a:pPr marL="0" indent="0" algn="ctr" eaLnBrk="1" hangingPunct="1">
              <a:buNone/>
            </a:pPr>
            <a:r>
              <a:rPr lang="en-US" sz="3600" dirty="0" smtClean="0"/>
              <a:t>Today’s Second Core?</a:t>
            </a:r>
          </a:p>
          <a:p>
            <a:pPr marL="0" indent="0" algn="ctr" eaLnBrk="1" hangingPunct="1">
              <a:buNone/>
            </a:pPr>
            <a:r>
              <a:rPr lang="en-US" sz="3600" dirty="0" smtClean="0"/>
              <a:t>Big Data Analytics Course?</a:t>
            </a:r>
          </a:p>
          <a:p>
            <a:pPr marL="0" indent="0" algn="ctr" eaLnBrk="1" hangingPunct="1">
              <a:buNone/>
            </a:pPr>
            <a:r>
              <a:rPr lang="en-US" sz="3600" dirty="0" smtClean="0"/>
              <a:t>or ?</a:t>
            </a:r>
          </a:p>
          <a:p>
            <a:pPr marL="0" indent="0" eaLnBrk="1" hangingPunct="1">
              <a:buNone/>
            </a:pPr>
            <a:endParaRPr lang="en-US" sz="3600" dirty="0"/>
          </a:p>
          <a:p>
            <a:pPr marL="0" indent="0" eaLnBrk="1" hangingPunct="1">
              <a:buNone/>
            </a:pPr>
            <a:endParaRPr lang="en-US" sz="3600" dirty="0" smtClean="0"/>
          </a:p>
          <a:p>
            <a:pPr marL="0" indent="0" eaLnBrk="1" hangingPunct="1">
              <a:buNone/>
            </a:pPr>
            <a:endParaRPr lang="en-US" sz="3600" dirty="0" smtClean="0"/>
          </a:p>
        </p:txBody>
      </p:sp>
      <p:sp>
        <p:nvSpPr>
          <p:cNvPr id="5" name="Slide Number Placeholder 4"/>
          <p:cNvSpPr>
            <a:spLocks noGrp="1"/>
          </p:cNvSpPr>
          <p:nvPr>
            <p:ph type="sldNum" sz="quarter" idx="12"/>
          </p:nvPr>
        </p:nvSpPr>
        <p:spPr/>
        <p:txBody>
          <a:bodyPr/>
          <a:lstStyle/>
          <a:p>
            <a:pPr>
              <a:defRPr/>
            </a:pPr>
            <a:fld id="{01A69871-E327-46CF-AE52-294CC2B0402F}" type="slidenum">
              <a:rPr lang="en-US"/>
              <a:pPr>
                <a:defRPr/>
              </a:pPr>
              <a:t>24</a:t>
            </a:fld>
            <a:endParaRPr lang="en-US" dirty="0"/>
          </a:p>
        </p:txBody>
      </p:sp>
    </p:spTree>
    <p:extLst>
      <p:ext uri="{BB962C8B-B14F-4D97-AF65-F5344CB8AC3E}">
        <p14:creationId xmlns:p14="http://schemas.microsoft.com/office/powerpoint/2010/main" val="877325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Current Examples of Analytics</a:t>
            </a:r>
            <a:endParaRPr lang="en-US" dirty="0"/>
          </a:p>
        </p:txBody>
      </p:sp>
      <p:sp>
        <p:nvSpPr>
          <p:cNvPr id="3" name="Content Placeholder 2"/>
          <p:cNvSpPr>
            <a:spLocks noGrp="1"/>
          </p:cNvSpPr>
          <p:nvPr>
            <p:ph idx="1"/>
          </p:nvPr>
        </p:nvSpPr>
        <p:spPr/>
        <p:txBody>
          <a:bodyPr/>
          <a:lstStyle/>
          <a:p>
            <a:pPr marL="0" indent="0">
              <a:buNone/>
            </a:pPr>
            <a:r>
              <a:rPr lang="en-US" dirty="0" smtClean="0"/>
              <a:t>Sharpe, De Veaux, and Velleman (2012), Business Statistics, Second Edition, Chapter 25, Introduction to Data Mining (Paralyzed Veterans of America)</a:t>
            </a:r>
          </a:p>
          <a:p>
            <a:pPr marL="0" indent="0">
              <a:buNone/>
            </a:pPr>
            <a:r>
              <a:rPr lang="en-US" dirty="0" smtClean="0"/>
              <a:t>Berenson</a:t>
            </a:r>
            <a:r>
              <a:rPr lang="en-US" dirty="0" smtClean="0"/>
              <a:t>, Levine, and Krehbiel</a:t>
            </a:r>
            <a:r>
              <a:rPr lang="en-US" dirty="0"/>
              <a:t> </a:t>
            </a:r>
            <a:r>
              <a:rPr lang="en-US" dirty="0" smtClean="0"/>
              <a:t>(2012), Basic Business Statistics, Twelfth Edition, Online Topic:  Analytics and Data </a:t>
            </a:r>
            <a:r>
              <a:rPr lang="en-US" dirty="0" smtClean="0"/>
              <a:t>Mining</a:t>
            </a:r>
          </a:p>
          <a:p>
            <a:pPr marL="0" indent="0" algn="ctr">
              <a:buNone/>
            </a:pPr>
            <a:r>
              <a:rPr lang="en-US" sz="4800" dirty="0" smtClean="0"/>
              <a:t>2015?</a:t>
            </a:r>
            <a:endParaRPr lang="en-US" sz="4800"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25</a:t>
            </a:fld>
            <a:endParaRPr lang="en-US" dirty="0"/>
          </a:p>
        </p:txBody>
      </p:sp>
    </p:spTree>
    <p:extLst>
      <p:ext uri="{BB962C8B-B14F-4D97-AF65-F5344CB8AC3E}">
        <p14:creationId xmlns:p14="http://schemas.microsoft.com/office/powerpoint/2010/main" val="389528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Agenda</a:t>
            </a:r>
          </a:p>
        </p:txBody>
      </p:sp>
      <p:sp>
        <p:nvSpPr>
          <p:cNvPr id="4099" name="Content Placeholder 2"/>
          <p:cNvSpPr>
            <a:spLocks noGrp="1"/>
          </p:cNvSpPr>
          <p:nvPr>
            <p:ph idx="1"/>
          </p:nvPr>
        </p:nvSpPr>
        <p:spPr/>
        <p:txBody>
          <a:bodyPr/>
          <a:lstStyle/>
          <a:p>
            <a:pPr eaLnBrk="1" hangingPunct="1"/>
            <a:r>
              <a:rPr lang="en-US" sz="3600" dirty="0" smtClean="0"/>
              <a:t>Big Data and its Three</a:t>
            </a:r>
            <a:r>
              <a:rPr lang="en-US" sz="3600" baseline="30000" dirty="0" smtClean="0"/>
              <a:t>+</a:t>
            </a:r>
            <a:r>
              <a:rPr lang="en-US" sz="3600" dirty="0" smtClean="0"/>
              <a:t> V’s</a:t>
            </a:r>
          </a:p>
          <a:p>
            <a:pPr eaLnBrk="1" hangingPunct="1"/>
            <a:r>
              <a:rPr lang="en-US" sz="3600" dirty="0" smtClean="0"/>
              <a:t>Standard Introductory Applied Course</a:t>
            </a:r>
          </a:p>
          <a:p>
            <a:pPr eaLnBrk="1" hangingPunct="1"/>
            <a:r>
              <a:rPr lang="en-US" sz="3600" dirty="0" smtClean="0"/>
              <a:t>Big Data Sets</a:t>
            </a:r>
            <a:endParaRPr lang="en-US" sz="3600" dirty="0"/>
          </a:p>
          <a:p>
            <a:pPr eaLnBrk="1" hangingPunct="1"/>
            <a:r>
              <a:rPr lang="en-US" sz="3600" dirty="0" smtClean="0"/>
              <a:t>Volume</a:t>
            </a:r>
          </a:p>
          <a:p>
            <a:pPr eaLnBrk="1" hangingPunct="1"/>
            <a:r>
              <a:rPr lang="en-US" sz="3600" dirty="0" smtClean="0"/>
              <a:t>Velocity</a:t>
            </a:r>
          </a:p>
          <a:p>
            <a:pPr eaLnBrk="1" hangingPunct="1"/>
            <a:r>
              <a:rPr lang="en-US" sz="3600" dirty="0" smtClean="0"/>
              <a:t>Varieties</a:t>
            </a:r>
          </a:p>
        </p:txBody>
      </p:sp>
      <p:sp>
        <p:nvSpPr>
          <p:cNvPr id="5" name="Slide Number Placeholder 4"/>
          <p:cNvSpPr>
            <a:spLocks noGrp="1"/>
          </p:cNvSpPr>
          <p:nvPr>
            <p:ph type="sldNum" sz="quarter" idx="12"/>
          </p:nvPr>
        </p:nvSpPr>
        <p:spPr/>
        <p:txBody>
          <a:bodyPr/>
          <a:lstStyle/>
          <a:p>
            <a:pPr>
              <a:defRPr/>
            </a:pPr>
            <a:fld id="{01A69871-E327-46CF-AE52-294CC2B0402F}" type="slidenum">
              <a:rPr lang="en-US"/>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3200" dirty="0" smtClean="0"/>
              <a:t>2012 Mathematics Awareness Month</a:t>
            </a:r>
            <a:br>
              <a:rPr lang="en-US" sz="3200" dirty="0" smtClean="0"/>
            </a:br>
            <a:r>
              <a:rPr lang="en-US" sz="2000" dirty="0"/>
              <a:t>http://www.maa.org/mathematics-awareness-month-2012</a:t>
            </a:r>
            <a:endParaRPr lang="en-US" sz="2000" dirty="0" smtClean="0"/>
          </a:p>
        </p:txBody>
      </p:sp>
      <p:sp>
        <p:nvSpPr>
          <p:cNvPr id="4" name="Slide Number Placeholder 3"/>
          <p:cNvSpPr>
            <a:spLocks noGrp="1"/>
          </p:cNvSpPr>
          <p:nvPr>
            <p:ph type="sldNum" sz="quarter" idx="12"/>
          </p:nvPr>
        </p:nvSpPr>
        <p:spPr/>
        <p:txBody>
          <a:bodyPr/>
          <a:lstStyle/>
          <a:p>
            <a:pPr>
              <a:defRPr/>
            </a:pPr>
            <a:fld id="{D5B362B5-3EA2-4578-8C74-6766B6C28ACC}" type="slidenum">
              <a:rPr lang="en-US" smtClean="0"/>
              <a:pPr>
                <a:defRPr/>
              </a:pPr>
              <a:t>4</a:t>
            </a:fld>
            <a:endParaRPr lang="en-US" dirty="0"/>
          </a:p>
        </p:txBody>
      </p:sp>
      <p:pic>
        <p:nvPicPr>
          <p:cNvPr id="512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28600"/>
            <a:ext cx="8229600" cy="1143000"/>
          </a:xfrm>
        </p:spPr>
        <p:txBody>
          <a:bodyPr/>
          <a:lstStyle/>
          <a:p>
            <a:r>
              <a:rPr lang="en-US" dirty="0" smtClean="0"/>
              <a:t>Big Data in the News</a:t>
            </a:r>
          </a:p>
        </p:txBody>
      </p:sp>
      <p:sp>
        <p:nvSpPr>
          <p:cNvPr id="6147" name="Content Placeholder 2"/>
          <p:cNvSpPr>
            <a:spLocks noGrp="1"/>
          </p:cNvSpPr>
          <p:nvPr>
            <p:ph idx="1"/>
          </p:nvPr>
        </p:nvSpPr>
        <p:spPr>
          <a:xfrm>
            <a:off x="457200" y="1219200"/>
            <a:ext cx="8229600" cy="4906963"/>
          </a:xfrm>
        </p:spPr>
        <p:txBody>
          <a:bodyPr/>
          <a:lstStyle/>
          <a:p>
            <a:pPr>
              <a:buFont typeface="Arial" pitchFamily="34" charset="0"/>
              <a:buChar char="•"/>
            </a:pPr>
            <a:r>
              <a:rPr lang="en-US" dirty="0" smtClean="0"/>
              <a:t>OSTP’s Big Data Initiative (US$200,000,000)</a:t>
            </a:r>
          </a:p>
          <a:p>
            <a:pPr marL="0" indent="0" algn="ctr">
              <a:buNone/>
            </a:pPr>
            <a:r>
              <a:rPr lang="en-US" dirty="0" smtClean="0"/>
              <a:t>(nsf.gov – search on Big Data)</a:t>
            </a:r>
          </a:p>
          <a:p>
            <a:r>
              <a:rPr lang="en-US" dirty="0" smtClean="0"/>
              <a:t>McKinsey Global Institute Report (</a:t>
            </a:r>
            <a:r>
              <a:rPr lang="en-US" sz="2400" dirty="0" smtClean="0"/>
              <a:t>a shortage of 140,000 to 190,000 people with deep analytical skills as well as 1.5 million managers and analysts with the know-how to use the analysis of big data to make effective decisions</a:t>
            </a:r>
            <a:r>
              <a:rPr lang="en-US" dirty="0" smtClean="0"/>
              <a:t>)</a:t>
            </a:r>
          </a:p>
          <a:p>
            <a:r>
              <a:rPr lang="en-US" dirty="0" smtClean="0"/>
              <a:t>Big </a:t>
            </a:r>
            <a:r>
              <a:rPr lang="en-US" dirty="0"/>
              <a:t>Data Special Issue of </a:t>
            </a:r>
            <a:r>
              <a:rPr lang="en-US" dirty="0" smtClean="0"/>
              <a:t>Significance </a:t>
            </a:r>
            <a:r>
              <a:rPr lang="en-US" dirty="0"/>
              <a:t>Magazine (August 2012</a:t>
            </a:r>
            <a:r>
              <a:rPr lang="en-US" dirty="0" smtClean="0"/>
              <a:t>)</a:t>
            </a:r>
          </a:p>
          <a:p>
            <a:r>
              <a:rPr lang="en-US" dirty="0" smtClean="0"/>
              <a:t>NSA Disclosures,…</a:t>
            </a:r>
          </a:p>
          <a:p>
            <a:endParaRPr lang="en-US" dirty="0"/>
          </a:p>
          <a:p>
            <a:pPr marL="0" indent="0">
              <a:buNone/>
            </a:pPr>
            <a:endParaRPr lang="en-US" dirty="0" smtClean="0"/>
          </a:p>
          <a:p>
            <a:pPr marL="0" indent="0">
              <a:buNone/>
            </a:pPr>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A0DCFB53-50FF-4D95-A1BC-62E7201D2EAC}"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Bits and Bytes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0051570"/>
              </p:ext>
            </p:extLst>
          </p:nvPr>
        </p:nvGraphicFramePr>
        <p:xfrm>
          <a:off x="838200" y="1524000"/>
          <a:ext cx="7467600" cy="4599392"/>
        </p:xfrm>
        <a:graphic>
          <a:graphicData uri="http://schemas.openxmlformats.org/drawingml/2006/table">
            <a:tbl>
              <a:tblPr/>
              <a:tblGrid>
                <a:gridCol w="1493520"/>
                <a:gridCol w="1493520"/>
                <a:gridCol w="1493520"/>
                <a:gridCol w="1493520"/>
                <a:gridCol w="1493520"/>
              </a:tblGrid>
              <a:tr h="348151">
                <a:tc gridSpan="2">
                  <a:txBody>
                    <a:bodyPr/>
                    <a:lstStyle/>
                    <a:p>
                      <a:r>
                        <a:rPr lang="en-US" sz="1000">
                          <a:effectLst/>
                        </a:rPr>
                        <a:t>Prefixes for multiples of</a:t>
                      </a:r>
                      <a:br>
                        <a:rPr lang="en-US" sz="1000">
                          <a:effectLst/>
                        </a:rPr>
                      </a:br>
                      <a:r>
                        <a:rPr lang="en-US" sz="1000">
                          <a:effectLst/>
                          <a:hlinkClick r:id="rId2" action="ppaction://hlinkfile" tooltip="Bit"/>
                        </a:rPr>
                        <a:t>bits</a:t>
                      </a:r>
                      <a:r>
                        <a:rPr lang="en-US" sz="1000">
                          <a:effectLst/>
                        </a:rPr>
                        <a:t> (b) or </a:t>
                      </a:r>
                      <a:r>
                        <a:rPr lang="en-US" sz="1000" b="1">
                          <a:effectLst/>
                        </a:rPr>
                        <a:t>bytes</a:t>
                      </a:r>
                      <a:r>
                        <a:rPr lang="en-US" sz="1000">
                          <a:effectLst/>
                        </a:rPr>
                        <a:t> (B)</a:t>
                      </a:r>
                    </a:p>
                  </a:txBody>
                  <a:tcPr marL="49736" marR="49736" marT="24868" marB="24868" anchor="ctr">
                    <a:lnL>
                      <a:noFill/>
                    </a:lnL>
                    <a:lnR>
                      <a:noFill/>
                    </a:lnR>
                    <a:lnT>
                      <a:noFill/>
                    </a:lnT>
                    <a:lnB>
                      <a:noFill/>
                    </a:lnB>
                    <a:solidFill>
                      <a:srgbClr val="CCCCFF"/>
                    </a:solidFill>
                  </a:tcPr>
                </a:tc>
                <a:tc hMerge="1">
                  <a:txBody>
                    <a:bodyPr/>
                    <a:lstStyle/>
                    <a:p>
                      <a:endParaRPr lang="en-US"/>
                    </a:p>
                  </a:txBody>
                  <a:tcPr/>
                </a:tc>
                <a:tc>
                  <a:txBody>
                    <a:bodyPr/>
                    <a:lstStyle/>
                    <a:p>
                      <a:endParaRPr lang="en-US" sz="1000"/>
                    </a:p>
                  </a:txBody>
                  <a:tcPr marL="49736" marR="49736" marT="24868" marB="24868">
                    <a:lnL>
                      <a:noFill/>
                    </a:lnL>
                  </a:tcPr>
                </a:tc>
                <a:tc>
                  <a:txBody>
                    <a:bodyPr/>
                    <a:lstStyle/>
                    <a:p>
                      <a:endParaRPr lang="en-US" sz="1000"/>
                    </a:p>
                  </a:txBody>
                  <a:tcPr marL="49736" marR="49736" marT="24868" marB="24868"/>
                </a:tc>
                <a:tc>
                  <a:txBody>
                    <a:bodyPr/>
                    <a:lstStyle/>
                    <a:p>
                      <a:endParaRPr lang="en-US" sz="1000"/>
                    </a:p>
                  </a:txBody>
                  <a:tcPr marL="49736" marR="49736" marT="24868" marB="24868"/>
                </a:tc>
              </a:tr>
              <a:tr h="198943">
                <a:tc>
                  <a:txBody>
                    <a:bodyPr/>
                    <a:lstStyle/>
                    <a:p>
                      <a:endParaRPr lang="en-US" sz="1000"/>
                    </a:p>
                  </a:txBody>
                  <a:tcPr marL="49736" marR="49736" marT="24868" marB="24868" anchor="ctr">
                    <a:lnL>
                      <a:noFill/>
                    </a:lnL>
                    <a:lnR>
                      <a:noFill/>
                    </a:lnR>
                    <a:lnT>
                      <a:noFill/>
                    </a:lnT>
                    <a:lnB w="9525" cap="flat" cmpd="sng" algn="ctr">
                      <a:solidFill>
                        <a:srgbClr val="AAAAAA"/>
                      </a:solidFill>
                      <a:prstDash val="solid"/>
                      <a:round/>
                      <a:headEnd type="none" w="med" len="med"/>
                      <a:tailEnd type="none" w="med" len="med"/>
                    </a:lnB>
                  </a:tcPr>
                </a:tc>
                <a:tc>
                  <a:txBody>
                    <a:bodyPr/>
                    <a:lstStyle/>
                    <a:p>
                      <a:endParaRPr lang="en-US" sz="1000"/>
                    </a:p>
                  </a:txBody>
                  <a:tcPr marL="49736" marR="49736" marT="24868" marB="24868">
                    <a:lnL>
                      <a:noFill/>
                    </a:lnL>
                    <a:lnT>
                      <a:noFill/>
                    </a:lnT>
                    <a:lnB w="9525" cap="flat" cmpd="sng" algn="ctr">
                      <a:solidFill>
                        <a:srgbClr val="AAAAAA"/>
                      </a:solidFill>
                      <a:prstDash val="solid"/>
                      <a:round/>
                      <a:headEnd type="none" w="med" len="med"/>
                      <a:tailEnd type="none" w="med" len="med"/>
                    </a:lnB>
                  </a:tcPr>
                </a:tc>
                <a:tc>
                  <a:txBody>
                    <a:bodyPr/>
                    <a:lstStyle/>
                    <a:p>
                      <a:endParaRPr lang="en-US" sz="1000"/>
                    </a:p>
                  </a:txBody>
                  <a:tcPr marL="49736" marR="49736" marT="24868" marB="24868">
                    <a:lnB w="9525" cap="flat" cmpd="sng" algn="ctr">
                      <a:solidFill>
                        <a:srgbClr val="AAAAAA"/>
                      </a:solidFill>
                      <a:prstDash val="solid"/>
                      <a:round/>
                      <a:headEnd type="none" w="med" len="med"/>
                      <a:tailEnd type="none" w="med" len="med"/>
                    </a:lnB>
                  </a:tcPr>
                </a:tc>
                <a:tc>
                  <a:txBody>
                    <a:bodyPr/>
                    <a:lstStyle/>
                    <a:p>
                      <a:endParaRPr lang="en-US" sz="1000"/>
                    </a:p>
                  </a:txBody>
                  <a:tcPr marL="49736" marR="49736" marT="24868" marB="24868"/>
                </a:tc>
                <a:tc>
                  <a:txBody>
                    <a:bodyPr/>
                    <a:lstStyle/>
                    <a:p>
                      <a:endParaRPr lang="en-US" sz="1000"/>
                    </a:p>
                  </a:txBody>
                  <a:tcPr marL="49736" marR="49736" marT="24868" marB="24868"/>
                </a:tc>
              </a:tr>
              <a:tr h="198943">
                <a:tc gridSpan="3">
                  <a:txBody>
                    <a:bodyPr/>
                    <a:lstStyle/>
                    <a:p>
                      <a:pPr algn="ctr"/>
                      <a:r>
                        <a:rPr lang="en-US" sz="1000">
                          <a:effectLst/>
                        </a:rPr>
                        <a:t>Decimal</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DDFF"/>
                    </a:solidFill>
                  </a:tcPr>
                </a:tc>
                <a:tc hMerge="1">
                  <a:txBody>
                    <a:bodyPr/>
                    <a:lstStyle/>
                    <a:p>
                      <a:endParaRPr lang="en-US"/>
                    </a:p>
                  </a:txBody>
                  <a:tcPr/>
                </a:tc>
                <a:tc hMerge="1">
                  <a:txBody>
                    <a:bodyPr/>
                    <a:lstStyle/>
                    <a:p>
                      <a:endParaRPr lang="en-US"/>
                    </a:p>
                  </a:txBody>
                  <a:tcPr/>
                </a:tc>
                <a:tc>
                  <a:txBody>
                    <a:bodyPr/>
                    <a:lstStyle/>
                    <a:p>
                      <a:endParaRPr lang="en-US" sz="1000"/>
                    </a:p>
                  </a:txBody>
                  <a:tcPr marL="49736" marR="49736" marT="24868" marB="24868">
                    <a:lnL w="9525" cap="flat" cmpd="sng" algn="ctr">
                      <a:solidFill>
                        <a:srgbClr val="AAAAAA"/>
                      </a:solidFill>
                      <a:prstDash val="solid"/>
                      <a:round/>
                      <a:headEnd type="none" w="med" len="med"/>
                      <a:tailEnd type="none" w="med" len="med"/>
                    </a:lnL>
                  </a:tcPr>
                </a:tc>
                <a:tc>
                  <a:txBody>
                    <a:bodyPr/>
                    <a:lstStyle/>
                    <a:p>
                      <a:endParaRPr lang="en-US" sz="1000"/>
                    </a:p>
                  </a:txBody>
                  <a:tcPr marL="49736" marR="49736" marT="24868" marB="24868"/>
                </a:tc>
              </a:tr>
              <a:tr h="198943">
                <a:tc>
                  <a:txBody>
                    <a:bodyPr/>
                    <a:lstStyle/>
                    <a:p>
                      <a:pPr algn="ctr"/>
                      <a:r>
                        <a:rPr lang="en-US" sz="1000">
                          <a:effectLst/>
                        </a:rPr>
                        <a:t>Value</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DDFF"/>
                    </a:solidFill>
                  </a:tcPr>
                </a:tc>
                <a:tc gridSpan="2">
                  <a:txBody>
                    <a:bodyPr/>
                    <a:lstStyle/>
                    <a:p>
                      <a:pPr algn="ctr"/>
                      <a:r>
                        <a:rPr lang="en-US" sz="1000">
                          <a:effectLst/>
                          <a:hlinkClick r:id="rId3" action="ppaction://hlinkfile" tooltip="Metric prefix"/>
                        </a:rPr>
                        <a:t>Metric</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DDFF"/>
                    </a:solidFill>
                  </a:tcPr>
                </a:tc>
                <a:tc hMerge="1">
                  <a:txBody>
                    <a:bodyPr/>
                    <a:lstStyle/>
                    <a:p>
                      <a:endParaRPr lang="en-US"/>
                    </a:p>
                  </a:txBody>
                  <a:tcPr/>
                </a:tc>
                <a:tc>
                  <a:txBody>
                    <a:bodyPr/>
                    <a:lstStyle/>
                    <a:p>
                      <a:endParaRPr lang="en-US" sz="1000"/>
                    </a:p>
                  </a:txBody>
                  <a:tcPr marL="49736" marR="49736" marT="24868" marB="24868">
                    <a:lnL w="9525" cap="flat" cmpd="sng" algn="ctr">
                      <a:solidFill>
                        <a:srgbClr val="AAAAAA"/>
                      </a:solidFill>
                      <a:prstDash val="solid"/>
                      <a:round/>
                      <a:headEnd type="none" w="med" len="med"/>
                      <a:tailEnd type="none" w="med" len="med"/>
                    </a:lnL>
                  </a:tcPr>
                </a:tc>
                <a:tc>
                  <a:txBody>
                    <a:bodyPr/>
                    <a:lstStyle/>
                    <a:p>
                      <a:endParaRPr lang="en-US" sz="1000"/>
                    </a:p>
                  </a:txBody>
                  <a:tcPr marL="49736" marR="49736" marT="24868" marB="24868"/>
                </a:tc>
              </a:tr>
              <a:tr h="198943">
                <a:tc>
                  <a:txBody>
                    <a:bodyPr/>
                    <a:lstStyle/>
                    <a:p>
                      <a:r>
                        <a:rPr lang="en-US" sz="1000">
                          <a:effectLst/>
                        </a:rPr>
                        <a:t>1000</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k</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hlinkClick r:id="rId4" action="ppaction://hlinkfile" tooltip="Kilo-"/>
                        </a:rPr>
                        <a:t>kilo</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p>
                  </a:txBody>
                  <a:tcPr marL="49736" marR="49736" marT="24868" marB="24868">
                    <a:lnL w="9525" cap="flat" cmpd="sng" algn="ctr">
                      <a:solidFill>
                        <a:srgbClr val="AAAAAA"/>
                      </a:solidFill>
                      <a:prstDash val="solid"/>
                      <a:round/>
                      <a:headEnd type="none" w="med" len="med"/>
                      <a:tailEnd type="none" w="med" len="med"/>
                    </a:lnL>
                  </a:tcPr>
                </a:tc>
                <a:tc>
                  <a:txBody>
                    <a:bodyPr/>
                    <a:lstStyle/>
                    <a:p>
                      <a:endParaRPr lang="en-US" sz="1000"/>
                    </a:p>
                  </a:txBody>
                  <a:tcPr marL="49736" marR="49736" marT="24868" marB="24868"/>
                </a:tc>
              </a:tr>
              <a:tr h="198943">
                <a:tc>
                  <a:txBody>
                    <a:bodyPr/>
                    <a:lstStyle/>
                    <a:p>
                      <a:r>
                        <a:rPr lang="en-US" sz="1000">
                          <a:effectLst/>
                        </a:rPr>
                        <a:t>1000</a:t>
                      </a:r>
                      <a:r>
                        <a:rPr lang="en-US" sz="1000" baseline="30000">
                          <a:effectLst/>
                        </a:rPr>
                        <a:t>2</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M</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hlinkClick r:id="rId5" action="ppaction://hlinkfile" tooltip="Mega-"/>
                        </a:rPr>
                        <a:t>mega</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p>
                  </a:txBody>
                  <a:tcPr marL="49736" marR="49736" marT="24868" marB="24868">
                    <a:lnL w="9525" cap="flat" cmpd="sng" algn="ctr">
                      <a:solidFill>
                        <a:srgbClr val="AAAAAA"/>
                      </a:solidFill>
                      <a:prstDash val="solid"/>
                      <a:round/>
                      <a:headEnd type="none" w="med" len="med"/>
                      <a:tailEnd type="none" w="med" len="med"/>
                    </a:lnL>
                  </a:tcPr>
                </a:tc>
                <a:tc>
                  <a:txBody>
                    <a:bodyPr/>
                    <a:lstStyle/>
                    <a:p>
                      <a:endParaRPr lang="en-US" sz="1000"/>
                    </a:p>
                  </a:txBody>
                  <a:tcPr marL="49736" marR="49736" marT="24868" marB="24868"/>
                </a:tc>
              </a:tr>
              <a:tr h="198943">
                <a:tc>
                  <a:txBody>
                    <a:bodyPr/>
                    <a:lstStyle/>
                    <a:p>
                      <a:r>
                        <a:rPr lang="en-US" sz="1000">
                          <a:effectLst/>
                        </a:rPr>
                        <a:t>1000</a:t>
                      </a:r>
                      <a:r>
                        <a:rPr lang="en-US" sz="1000" baseline="30000">
                          <a:effectLst/>
                        </a:rPr>
                        <a:t>3</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G</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hlinkClick r:id="rId6" action="ppaction://hlinkfile" tooltip="Giga-"/>
                        </a:rPr>
                        <a:t>giga</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p>
                  </a:txBody>
                  <a:tcPr marL="49736" marR="49736" marT="24868" marB="24868">
                    <a:lnL w="9525" cap="flat" cmpd="sng" algn="ctr">
                      <a:solidFill>
                        <a:srgbClr val="AAAAAA"/>
                      </a:solidFill>
                      <a:prstDash val="solid"/>
                      <a:round/>
                      <a:headEnd type="none" w="med" len="med"/>
                      <a:tailEnd type="none" w="med" len="med"/>
                    </a:lnL>
                  </a:tcPr>
                </a:tc>
                <a:tc>
                  <a:txBody>
                    <a:bodyPr/>
                    <a:lstStyle/>
                    <a:p>
                      <a:endParaRPr lang="en-US" sz="1000"/>
                    </a:p>
                  </a:txBody>
                  <a:tcPr marL="49736" marR="49736" marT="24868" marB="24868"/>
                </a:tc>
              </a:tr>
              <a:tr h="198943">
                <a:tc>
                  <a:txBody>
                    <a:bodyPr/>
                    <a:lstStyle/>
                    <a:p>
                      <a:r>
                        <a:rPr lang="en-US" sz="1000">
                          <a:effectLst/>
                        </a:rPr>
                        <a:t>1000</a:t>
                      </a:r>
                      <a:r>
                        <a:rPr lang="en-US" sz="1000" baseline="30000">
                          <a:effectLst/>
                        </a:rPr>
                        <a:t>4</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T</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hlinkClick r:id="rId7" action="ppaction://hlinkfile" tooltip="Tera-"/>
                        </a:rPr>
                        <a:t>tera</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p>
                  </a:txBody>
                  <a:tcPr marL="49736" marR="49736" marT="24868" marB="24868">
                    <a:lnL w="9525" cap="flat" cmpd="sng" algn="ctr">
                      <a:solidFill>
                        <a:srgbClr val="AAAAAA"/>
                      </a:solidFill>
                      <a:prstDash val="solid"/>
                      <a:round/>
                      <a:headEnd type="none" w="med" len="med"/>
                      <a:tailEnd type="none" w="med" len="med"/>
                    </a:lnL>
                  </a:tcPr>
                </a:tc>
                <a:tc>
                  <a:txBody>
                    <a:bodyPr/>
                    <a:lstStyle/>
                    <a:p>
                      <a:endParaRPr lang="en-US" sz="1000"/>
                    </a:p>
                  </a:txBody>
                  <a:tcPr marL="49736" marR="49736" marT="24868" marB="24868"/>
                </a:tc>
              </a:tr>
              <a:tr h="198943">
                <a:tc>
                  <a:txBody>
                    <a:bodyPr/>
                    <a:lstStyle/>
                    <a:p>
                      <a:r>
                        <a:rPr lang="en-US" sz="1000">
                          <a:effectLst/>
                        </a:rPr>
                        <a:t>1000</a:t>
                      </a:r>
                      <a:r>
                        <a:rPr lang="en-US" sz="1000" baseline="30000">
                          <a:effectLst/>
                        </a:rPr>
                        <a:t>5</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P</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dirty="0" err="1">
                          <a:effectLst/>
                          <a:hlinkClick r:id="rId8" action="ppaction://hlinkfile" tooltip="Peta-"/>
                        </a:rPr>
                        <a:t>peta</a:t>
                      </a:r>
                      <a:endParaRPr lang="en-US" sz="1000" dirty="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p>
                  </a:txBody>
                  <a:tcPr marL="49736" marR="49736" marT="24868" marB="24868">
                    <a:lnL w="9525" cap="flat" cmpd="sng" algn="ctr">
                      <a:solidFill>
                        <a:srgbClr val="AAAAAA"/>
                      </a:solidFill>
                      <a:prstDash val="solid"/>
                      <a:round/>
                      <a:headEnd type="none" w="med" len="med"/>
                      <a:tailEnd type="none" w="med" len="med"/>
                    </a:lnL>
                  </a:tcPr>
                </a:tc>
                <a:tc>
                  <a:txBody>
                    <a:bodyPr/>
                    <a:lstStyle/>
                    <a:p>
                      <a:endParaRPr lang="en-US" sz="1000"/>
                    </a:p>
                  </a:txBody>
                  <a:tcPr marL="49736" marR="49736" marT="24868" marB="24868"/>
                </a:tc>
              </a:tr>
              <a:tr h="198943">
                <a:tc>
                  <a:txBody>
                    <a:bodyPr/>
                    <a:lstStyle/>
                    <a:p>
                      <a:r>
                        <a:rPr lang="en-US" sz="1000">
                          <a:effectLst/>
                        </a:rPr>
                        <a:t>1000</a:t>
                      </a:r>
                      <a:r>
                        <a:rPr lang="en-US" sz="1000" baseline="30000">
                          <a:effectLst/>
                        </a:rPr>
                        <a:t>6</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E</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hlinkClick r:id="rId9" action="ppaction://hlinkfile" tooltip="Exa-"/>
                        </a:rPr>
                        <a:t>exa</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p>
                  </a:txBody>
                  <a:tcPr marL="49736" marR="49736" marT="24868" marB="24868">
                    <a:lnL w="9525" cap="flat" cmpd="sng" algn="ctr">
                      <a:solidFill>
                        <a:srgbClr val="AAAAAA"/>
                      </a:solidFill>
                      <a:prstDash val="solid"/>
                      <a:round/>
                      <a:headEnd type="none" w="med" len="med"/>
                      <a:tailEnd type="none" w="med" len="med"/>
                    </a:lnL>
                  </a:tcPr>
                </a:tc>
                <a:tc>
                  <a:txBody>
                    <a:bodyPr/>
                    <a:lstStyle/>
                    <a:p>
                      <a:endParaRPr lang="en-US" sz="1000"/>
                    </a:p>
                  </a:txBody>
                  <a:tcPr marL="49736" marR="49736" marT="24868" marB="24868"/>
                </a:tc>
              </a:tr>
              <a:tr h="198943">
                <a:tc>
                  <a:txBody>
                    <a:bodyPr/>
                    <a:lstStyle/>
                    <a:p>
                      <a:r>
                        <a:rPr lang="en-US" sz="1000">
                          <a:effectLst/>
                        </a:rPr>
                        <a:t>1000</a:t>
                      </a:r>
                      <a:r>
                        <a:rPr lang="en-US" sz="1000" baseline="30000">
                          <a:effectLst/>
                        </a:rPr>
                        <a:t>7</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Z</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hlinkClick r:id="rId10" action="ppaction://hlinkfile" tooltip="Zetta-"/>
                        </a:rPr>
                        <a:t>zetta</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p>
                  </a:txBody>
                  <a:tcPr marL="49736" marR="49736" marT="24868" marB="24868">
                    <a:lnL w="9525" cap="flat" cmpd="sng" algn="ctr">
                      <a:solidFill>
                        <a:srgbClr val="AAAAAA"/>
                      </a:solidFill>
                      <a:prstDash val="solid"/>
                      <a:round/>
                      <a:headEnd type="none" w="med" len="med"/>
                      <a:tailEnd type="none" w="med" len="med"/>
                    </a:lnL>
                  </a:tcPr>
                </a:tc>
                <a:tc>
                  <a:txBody>
                    <a:bodyPr/>
                    <a:lstStyle/>
                    <a:p>
                      <a:endParaRPr lang="en-US" sz="1000"/>
                    </a:p>
                  </a:txBody>
                  <a:tcPr marL="49736" marR="49736" marT="24868" marB="24868"/>
                </a:tc>
              </a:tr>
              <a:tr h="198943">
                <a:tc>
                  <a:txBody>
                    <a:bodyPr/>
                    <a:lstStyle/>
                    <a:p>
                      <a:r>
                        <a:rPr lang="en-US" sz="1000">
                          <a:effectLst/>
                        </a:rPr>
                        <a:t>1000</a:t>
                      </a:r>
                      <a:r>
                        <a:rPr lang="en-US" sz="1000" baseline="30000">
                          <a:effectLst/>
                        </a:rPr>
                        <a:t>8</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Y</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hlinkClick r:id="rId11" action="ppaction://hlinkfile" tooltip="Yotta-"/>
                        </a:rPr>
                        <a:t>yotta</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p>
                  </a:txBody>
                  <a:tcPr marL="49736" marR="49736" marT="24868" marB="24868" anchor="ctr">
                    <a:lnL w="9525" cap="flat" cmpd="sng" algn="ctr">
                      <a:solidFill>
                        <a:srgbClr val="AAAAAA"/>
                      </a:solidFill>
                      <a:prstDash val="solid"/>
                      <a:round/>
                      <a:headEnd type="none" w="med" len="med"/>
                      <a:tailEnd type="none" w="med" len="med"/>
                    </a:lnL>
                    <a:lnR>
                      <a:noFill/>
                    </a:lnR>
                    <a:lnB w="9525" cap="flat" cmpd="sng" algn="ctr">
                      <a:solidFill>
                        <a:srgbClr val="AAAAAA"/>
                      </a:solidFill>
                      <a:prstDash val="solid"/>
                      <a:round/>
                      <a:headEnd type="none" w="med" len="med"/>
                      <a:tailEnd type="none" w="med" len="med"/>
                    </a:lnB>
                  </a:tcPr>
                </a:tc>
                <a:tc>
                  <a:txBody>
                    <a:bodyPr/>
                    <a:lstStyle/>
                    <a:p>
                      <a:endParaRPr lang="en-US" sz="1000"/>
                    </a:p>
                  </a:txBody>
                  <a:tcPr marL="49736" marR="49736" marT="24868" marB="24868">
                    <a:lnL>
                      <a:noFill/>
                    </a:lnL>
                    <a:lnB w="9525" cap="flat" cmpd="sng" algn="ctr">
                      <a:solidFill>
                        <a:srgbClr val="AAAAAA"/>
                      </a:solidFill>
                      <a:prstDash val="solid"/>
                      <a:round/>
                      <a:headEnd type="none" w="med" len="med"/>
                      <a:tailEnd type="none" w="med" len="med"/>
                    </a:lnB>
                  </a:tcPr>
                </a:tc>
              </a:tr>
              <a:tr h="198943">
                <a:tc gridSpan="5">
                  <a:txBody>
                    <a:bodyPr/>
                    <a:lstStyle/>
                    <a:p>
                      <a:pPr algn="ctr"/>
                      <a:r>
                        <a:rPr lang="en-US" sz="1000">
                          <a:effectLst/>
                          <a:hlinkClick r:id="rId12" action="ppaction://hlinkfile" tooltip="Binary prefix"/>
                        </a:rPr>
                        <a:t>Binary</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DD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943">
                <a:tc>
                  <a:txBody>
                    <a:bodyPr/>
                    <a:lstStyle/>
                    <a:p>
                      <a:r>
                        <a:rPr lang="en-US" sz="1000">
                          <a:effectLst/>
                        </a:rPr>
                        <a:t>Value</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DDFF"/>
                    </a:solidFill>
                  </a:tcPr>
                </a:tc>
                <a:tc gridSpan="2">
                  <a:txBody>
                    <a:bodyPr/>
                    <a:lstStyle/>
                    <a:p>
                      <a:pPr algn="ctr"/>
                      <a:r>
                        <a:rPr lang="en-US" sz="1000">
                          <a:effectLst/>
                          <a:hlinkClick r:id="rId13" action="ppaction://hlinkfile" tooltip="JEDEC memory standards"/>
                        </a:rPr>
                        <a:t>JEDEC</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DDFF"/>
                    </a:solidFill>
                  </a:tcPr>
                </a:tc>
                <a:tc hMerge="1">
                  <a:txBody>
                    <a:bodyPr/>
                    <a:lstStyle/>
                    <a:p>
                      <a:endParaRPr lang="en-US"/>
                    </a:p>
                  </a:txBody>
                  <a:tcPr/>
                </a:tc>
                <a:tc gridSpan="2">
                  <a:txBody>
                    <a:bodyPr/>
                    <a:lstStyle/>
                    <a:p>
                      <a:pPr algn="ctr"/>
                      <a:r>
                        <a:rPr lang="en-US" sz="1000">
                          <a:effectLst/>
                          <a:hlinkClick r:id="rId14" action="ppaction://hlinkfile" tooltip="IEC 60027"/>
                        </a:rPr>
                        <a:t>IEC</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DDFF"/>
                    </a:solidFill>
                  </a:tcPr>
                </a:tc>
                <a:tc hMerge="1">
                  <a:txBody>
                    <a:bodyPr/>
                    <a:lstStyle/>
                    <a:p>
                      <a:endParaRPr lang="en-US"/>
                    </a:p>
                  </a:txBody>
                  <a:tcPr/>
                </a:tc>
              </a:tr>
              <a:tr h="198943">
                <a:tc>
                  <a:txBody>
                    <a:bodyPr/>
                    <a:lstStyle/>
                    <a:p>
                      <a:r>
                        <a:rPr lang="en-US" sz="1000">
                          <a:effectLst/>
                        </a:rPr>
                        <a:t>1024</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K</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kilo</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Ki</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kibi</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198943">
                <a:tc>
                  <a:txBody>
                    <a:bodyPr/>
                    <a:lstStyle/>
                    <a:p>
                      <a:r>
                        <a:rPr lang="en-US" sz="1000">
                          <a:effectLst/>
                        </a:rPr>
                        <a:t>1024</a:t>
                      </a:r>
                      <a:r>
                        <a:rPr lang="en-US" sz="1000" baseline="30000">
                          <a:effectLst/>
                        </a:rPr>
                        <a:t>2</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M</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mega</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Mi</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mebi</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198943">
                <a:tc>
                  <a:txBody>
                    <a:bodyPr/>
                    <a:lstStyle/>
                    <a:p>
                      <a:r>
                        <a:rPr lang="en-US" sz="1000">
                          <a:effectLst/>
                        </a:rPr>
                        <a:t>1024</a:t>
                      </a:r>
                      <a:r>
                        <a:rPr lang="en-US" sz="1000" baseline="30000">
                          <a:effectLst/>
                        </a:rPr>
                        <a:t>3</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G</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giga</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Gi</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gibi</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198943">
                <a:tc>
                  <a:txBody>
                    <a:bodyPr/>
                    <a:lstStyle/>
                    <a:p>
                      <a:r>
                        <a:rPr lang="en-US" sz="1000">
                          <a:effectLst/>
                        </a:rPr>
                        <a:t>1024</a:t>
                      </a:r>
                      <a:r>
                        <a:rPr lang="en-US" sz="1000" baseline="30000">
                          <a:effectLst/>
                        </a:rPr>
                        <a:t>4</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Ti</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tebi</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198943">
                <a:tc>
                  <a:txBody>
                    <a:bodyPr/>
                    <a:lstStyle/>
                    <a:p>
                      <a:r>
                        <a:rPr lang="en-US" sz="1000">
                          <a:effectLst/>
                        </a:rPr>
                        <a:t>1024</a:t>
                      </a:r>
                      <a:r>
                        <a:rPr lang="en-US" sz="1000" baseline="30000">
                          <a:effectLst/>
                        </a:rPr>
                        <a:t>5</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Pi</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pebi</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198943">
                <a:tc>
                  <a:txBody>
                    <a:bodyPr/>
                    <a:lstStyle/>
                    <a:p>
                      <a:r>
                        <a:rPr lang="en-US" sz="1000">
                          <a:effectLst/>
                        </a:rPr>
                        <a:t>1024</a:t>
                      </a:r>
                      <a:r>
                        <a:rPr lang="en-US" sz="1000" baseline="30000">
                          <a:effectLst/>
                        </a:rPr>
                        <a:t>6</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Ei</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exbi</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198943">
                <a:tc>
                  <a:txBody>
                    <a:bodyPr/>
                    <a:lstStyle/>
                    <a:p>
                      <a:r>
                        <a:rPr lang="en-US" sz="1000">
                          <a:effectLst/>
                        </a:rPr>
                        <a:t>1024</a:t>
                      </a:r>
                      <a:r>
                        <a:rPr lang="en-US" sz="1000" baseline="30000">
                          <a:effectLst/>
                        </a:rPr>
                        <a:t>7</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Zi</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zebi</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198943">
                <a:tc>
                  <a:txBody>
                    <a:bodyPr/>
                    <a:lstStyle/>
                    <a:p>
                      <a:r>
                        <a:rPr lang="en-US" sz="1000">
                          <a:effectLst/>
                        </a:rPr>
                        <a:t>1024</a:t>
                      </a:r>
                      <a:r>
                        <a:rPr lang="en-US" sz="1000" baseline="30000">
                          <a:effectLst/>
                        </a:rPr>
                        <a:t>8</a:t>
                      </a:r>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00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a:effectLst/>
                        </a:rPr>
                        <a:t>Yi</a:t>
                      </a: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000" dirty="0" err="1">
                          <a:effectLst/>
                        </a:rPr>
                        <a:t>yo</a:t>
                      </a:r>
                      <a:endParaRPr lang="en-US" sz="1000" dirty="0">
                        <a:effectLst/>
                      </a:endParaRPr>
                    </a:p>
                  </a:txBody>
                  <a:tcPr marL="49736" marR="49736" marT="24868" marB="2486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6</a:t>
            </a:fld>
            <a:endParaRPr lang="en-US" dirty="0"/>
          </a:p>
        </p:txBody>
      </p:sp>
    </p:spTree>
    <p:extLst>
      <p:ext uri="{BB962C8B-B14F-4D97-AF65-F5344CB8AC3E}">
        <p14:creationId xmlns:p14="http://schemas.microsoft.com/office/powerpoint/2010/main" val="80950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304800"/>
            <a:ext cx="8229600" cy="1143000"/>
          </a:xfrm>
        </p:spPr>
        <p:txBody>
          <a:bodyPr/>
          <a:lstStyle/>
          <a:p>
            <a:r>
              <a:rPr lang="en-US" dirty="0" smtClean="0"/>
              <a:t>The Three </a:t>
            </a:r>
            <a:r>
              <a:rPr lang="en-US" sz="6000" dirty="0" smtClean="0"/>
              <a:t>V</a:t>
            </a:r>
            <a:r>
              <a:rPr lang="en-US" dirty="0" smtClean="0"/>
              <a:t>’s of </a:t>
            </a:r>
            <a:r>
              <a:rPr lang="en-US" sz="7200" dirty="0" smtClean="0"/>
              <a:t>Big Data</a:t>
            </a:r>
            <a:r>
              <a:rPr lang="en-US" dirty="0" smtClean="0"/>
              <a:t/>
            </a:r>
            <a:br>
              <a:rPr lang="en-US" dirty="0" smtClean="0"/>
            </a:br>
            <a:endParaRPr lang="en-US" dirty="0" smtClean="0"/>
          </a:p>
        </p:txBody>
      </p:sp>
      <p:sp>
        <p:nvSpPr>
          <p:cNvPr id="7171" name="Content Placeholder 2"/>
          <p:cNvSpPr>
            <a:spLocks noGrp="1"/>
          </p:cNvSpPr>
          <p:nvPr>
            <p:ph idx="1"/>
          </p:nvPr>
        </p:nvSpPr>
        <p:spPr>
          <a:xfrm>
            <a:off x="457200" y="1447800"/>
            <a:ext cx="8229600" cy="4678363"/>
          </a:xfrm>
        </p:spPr>
        <p:txBody>
          <a:bodyPr/>
          <a:lstStyle/>
          <a:p>
            <a:r>
              <a:rPr lang="en-US" sz="6000" dirty="0" smtClean="0"/>
              <a:t>V</a:t>
            </a:r>
            <a:r>
              <a:rPr lang="en-US" sz="4400" dirty="0" smtClean="0"/>
              <a:t>olume</a:t>
            </a:r>
          </a:p>
          <a:p>
            <a:r>
              <a:rPr lang="en-US" sz="6000" dirty="0" smtClean="0"/>
              <a:t>V</a:t>
            </a:r>
            <a:r>
              <a:rPr lang="en-US" sz="4400" dirty="0" smtClean="0"/>
              <a:t>elocity</a:t>
            </a:r>
          </a:p>
          <a:p>
            <a:r>
              <a:rPr lang="en-US" sz="6000" dirty="0" smtClean="0"/>
              <a:t>V</a:t>
            </a:r>
            <a:r>
              <a:rPr lang="en-US" sz="4400" dirty="0" smtClean="0"/>
              <a:t>ariety</a:t>
            </a:r>
          </a:p>
          <a:p>
            <a:pPr marL="0" indent="0">
              <a:buNone/>
            </a:pPr>
            <a:endParaRPr lang="en-US" sz="2000" dirty="0"/>
          </a:p>
          <a:p>
            <a:pPr marL="0" indent="0">
              <a:buNone/>
            </a:pPr>
            <a:endParaRPr lang="en-US" sz="2000" dirty="0" smtClean="0"/>
          </a:p>
          <a:p>
            <a:pPr marL="0" indent="0">
              <a:buNone/>
            </a:pPr>
            <a:endParaRPr lang="en-US" sz="2000" dirty="0"/>
          </a:p>
          <a:p>
            <a:pPr marL="0" indent="0" algn="just">
              <a:buNone/>
            </a:pPr>
            <a:r>
              <a:rPr lang="en-US" sz="2000" dirty="0" smtClean="0"/>
              <a:t>			META </a:t>
            </a:r>
            <a:r>
              <a:rPr lang="en-US" sz="2000" dirty="0"/>
              <a:t>Group (now Gartner) analyst, Doug Laney</a:t>
            </a:r>
            <a:endParaRPr lang="en-US" sz="2000" dirty="0" smtClean="0"/>
          </a:p>
        </p:txBody>
      </p:sp>
      <p:sp>
        <p:nvSpPr>
          <p:cNvPr id="4" name="Slide Number Placeholder 3"/>
          <p:cNvSpPr>
            <a:spLocks noGrp="1"/>
          </p:cNvSpPr>
          <p:nvPr>
            <p:ph type="sldNum" sz="quarter" idx="12"/>
          </p:nvPr>
        </p:nvSpPr>
        <p:spPr/>
        <p:txBody>
          <a:bodyPr/>
          <a:lstStyle/>
          <a:p>
            <a:pPr>
              <a:defRPr/>
            </a:pPr>
            <a:fld id="{F9B6B0D7-39B2-457D-890C-BE97B35F617D}"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Applied Course</a:t>
            </a:r>
            <a:endParaRPr lang="en-US" dirty="0"/>
          </a:p>
        </p:txBody>
      </p:sp>
      <p:sp>
        <p:nvSpPr>
          <p:cNvPr id="3" name="Content Placeholder 2"/>
          <p:cNvSpPr>
            <a:spLocks noGrp="1"/>
          </p:cNvSpPr>
          <p:nvPr>
            <p:ph idx="1"/>
          </p:nvPr>
        </p:nvSpPr>
        <p:spPr/>
        <p:txBody>
          <a:bodyPr/>
          <a:lstStyle/>
          <a:p>
            <a:pPr marL="0" indent="0">
              <a:buNone/>
            </a:pPr>
            <a:r>
              <a:rPr lang="en-US" dirty="0" smtClean="0"/>
              <a:t>Terminology and Sampling Methods</a:t>
            </a:r>
          </a:p>
          <a:p>
            <a:pPr marL="0" indent="0">
              <a:buNone/>
            </a:pPr>
            <a:r>
              <a:rPr lang="en-US" dirty="0" smtClean="0"/>
              <a:t>Descriptive Statistics (</a:t>
            </a:r>
            <a:r>
              <a:rPr lang="en-US" sz="2000" dirty="0" smtClean="0"/>
              <a:t>graphs and numeric measures</a:t>
            </a:r>
            <a:r>
              <a:rPr lang="en-US" dirty="0" smtClean="0"/>
              <a:t>)</a:t>
            </a:r>
          </a:p>
          <a:p>
            <a:pPr marL="0" indent="0">
              <a:buNone/>
            </a:pPr>
            <a:r>
              <a:rPr lang="en-US" dirty="0" smtClean="0"/>
              <a:t>Basic Probability</a:t>
            </a:r>
          </a:p>
          <a:p>
            <a:pPr marL="0" indent="0">
              <a:buNone/>
            </a:pPr>
            <a:r>
              <a:rPr lang="en-US" dirty="0" smtClean="0"/>
              <a:t>Fundamental Inference</a:t>
            </a:r>
          </a:p>
          <a:p>
            <a:pPr marL="0" indent="0">
              <a:buNone/>
            </a:pPr>
            <a:r>
              <a:rPr lang="en-US" dirty="0" smtClean="0"/>
              <a:t>Advanced Topics</a:t>
            </a:r>
          </a:p>
          <a:p>
            <a:pPr marL="0" indent="0" algn="ctr">
              <a:buNone/>
            </a:pPr>
            <a:r>
              <a:rPr lang="en-US" dirty="0" smtClean="0"/>
              <a:t>Only </a:t>
            </a:r>
            <a:r>
              <a:rPr lang="en-US" sz="7200" dirty="0" smtClean="0"/>
              <a:t>one</a:t>
            </a:r>
            <a:r>
              <a:rPr lang="en-US" dirty="0" smtClean="0"/>
              <a:t> course (De Veaux)</a:t>
            </a:r>
          </a:p>
          <a:p>
            <a:endParaRPr lang="en-US"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8</a:t>
            </a:fld>
            <a:endParaRPr lang="en-US" dirty="0"/>
          </a:p>
        </p:txBody>
      </p:sp>
    </p:spTree>
    <p:extLst>
      <p:ext uri="{BB962C8B-B14F-4D97-AF65-F5344CB8AC3E}">
        <p14:creationId xmlns:p14="http://schemas.microsoft.com/office/powerpoint/2010/main" val="407919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a:t>
            </a:r>
            <a:endParaRPr lang="en-US" dirty="0"/>
          </a:p>
        </p:txBody>
      </p:sp>
      <p:sp>
        <p:nvSpPr>
          <p:cNvPr id="3" name="Content Placeholder 2"/>
          <p:cNvSpPr>
            <a:spLocks noGrp="1"/>
          </p:cNvSpPr>
          <p:nvPr>
            <p:ph idx="1"/>
          </p:nvPr>
        </p:nvSpPr>
        <p:spPr/>
        <p:txBody>
          <a:bodyPr/>
          <a:lstStyle/>
          <a:p>
            <a:r>
              <a:rPr lang="en-US" dirty="0" smtClean="0"/>
              <a:t>Massive </a:t>
            </a:r>
            <a:r>
              <a:rPr lang="en-US" dirty="0"/>
              <a:t>Data Sets</a:t>
            </a:r>
          </a:p>
          <a:p>
            <a:r>
              <a:rPr lang="en-US" dirty="0" smtClean="0"/>
              <a:t>Practice Significance</a:t>
            </a:r>
          </a:p>
          <a:p>
            <a:r>
              <a:rPr lang="en-US" dirty="0"/>
              <a:t>Visualization</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4330F6A-94A8-4370-914D-A8245126CA6F}" type="slidenum">
              <a:rPr lang="en-US" smtClean="0"/>
              <a:pPr>
                <a:defRPr/>
              </a:pPr>
              <a:t>9</a:t>
            </a:fld>
            <a:endParaRPr lang="en-US" dirty="0"/>
          </a:p>
        </p:txBody>
      </p:sp>
    </p:spTree>
    <p:extLst>
      <p:ext uri="{BB962C8B-B14F-4D97-AF65-F5344CB8AC3E}">
        <p14:creationId xmlns:p14="http://schemas.microsoft.com/office/powerpoint/2010/main" val="3207989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1849</TotalTime>
  <Words>596</Words>
  <Application>Microsoft Office PowerPoint</Application>
  <PresentationFormat>On-screen Show (4:3)</PresentationFormat>
  <Paragraphs>200</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Introducing Big Data in Stat 101  with Small Changes</vt:lpstr>
      <vt:lpstr>Abstract</vt:lpstr>
      <vt:lpstr>Agenda</vt:lpstr>
      <vt:lpstr>2012 Mathematics Awareness Month http://www.maa.org/mathematics-awareness-month-2012</vt:lpstr>
      <vt:lpstr>Big Data in the News</vt:lpstr>
      <vt:lpstr>Bits and Bytes</vt:lpstr>
      <vt:lpstr>The Three V’s of Big Data </vt:lpstr>
      <vt:lpstr>Introductory Applied Course</vt:lpstr>
      <vt:lpstr>Volume</vt:lpstr>
      <vt:lpstr>Big Data Sets</vt:lpstr>
      <vt:lpstr>Practical Significance</vt:lpstr>
      <vt:lpstr>Practical Significance 2</vt:lpstr>
      <vt:lpstr>Data Visualization </vt:lpstr>
      <vt:lpstr>Data Visualization </vt:lpstr>
      <vt:lpstr>Velocity</vt:lpstr>
      <vt:lpstr>Variety (structure)</vt:lpstr>
      <vt:lpstr>Variety:  Two Sample Data</vt:lpstr>
      <vt:lpstr>Text Data:  Word Cloud</vt:lpstr>
      <vt:lpstr>Text Data:  Word Cloud</vt:lpstr>
      <vt:lpstr>DSI Constitution and By-Laws</vt:lpstr>
      <vt:lpstr>Text Data:  N-Gram</vt:lpstr>
      <vt:lpstr>Big Data, Business Analytics, Predictive Analytics , …, Data Science</vt:lpstr>
      <vt:lpstr>Variety (sources)</vt:lpstr>
      <vt:lpstr>Future Introductory Course</vt:lpstr>
      <vt:lpstr>Two Current Examples of Analytics</vt:lpstr>
    </vt:vector>
  </TitlesOfParts>
  <Company>McDonough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MSBTC</dc:creator>
  <cp:lastModifiedBy>Windows User</cp:lastModifiedBy>
  <cp:revision>139</cp:revision>
  <cp:lastPrinted>2013-11-14T23:20:46Z</cp:lastPrinted>
  <dcterms:created xsi:type="dcterms:W3CDTF">2009-07-24T13:30:03Z</dcterms:created>
  <dcterms:modified xsi:type="dcterms:W3CDTF">2013-11-14T23:42:11Z</dcterms:modified>
</cp:coreProperties>
</file>