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0"/>
  </p:notesMasterIdLst>
  <p:handoutMasterIdLst>
    <p:handoutMasterId r:id="rId51"/>
  </p:handoutMasterIdLst>
  <p:sldIdLst>
    <p:sldId id="432" r:id="rId2"/>
    <p:sldId id="260" r:id="rId3"/>
    <p:sldId id="266" r:id="rId4"/>
    <p:sldId id="261" r:id="rId5"/>
    <p:sldId id="262" r:id="rId6"/>
    <p:sldId id="265" r:id="rId7"/>
    <p:sldId id="269" r:id="rId8"/>
    <p:sldId id="270" r:id="rId9"/>
    <p:sldId id="272" r:id="rId10"/>
    <p:sldId id="288" r:id="rId11"/>
    <p:sldId id="285" r:id="rId12"/>
    <p:sldId id="305" r:id="rId13"/>
    <p:sldId id="306" r:id="rId14"/>
    <p:sldId id="307" r:id="rId15"/>
    <p:sldId id="308" r:id="rId16"/>
    <p:sldId id="310" r:id="rId17"/>
    <p:sldId id="311" r:id="rId18"/>
    <p:sldId id="313" r:id="rId19"/>
    <p:sldId id="314" r:id="rId20"/>
    <p:sldId id="322" r:id="rId21"/>
    <p:sldId id="337" r:id="rId22"/>
    <p:sldId id="342" r:id="rId23"/>
    <p:sldId id="341" r:id="rId24"/>
    <p:sldId id="344" r:id="rId25"/>
    <p:sldId id="346" r:id="rId26"/>
    <p:sldId id="347" r:id="rId27"/>
    <p:sldId id="363" r:id="rId28"/>
    <p:sldId id="373" r:id="rId29"/>
    <p:sldId id="377" r:id="rId30"/>
    <p:sldId id="434" r:id="rId31"/>
    <p:sldId id="390" r:id="rId32"/>
    <p:sldId id="391" r:id="rId33"/>
    <p:sldId id="392" r:id="rId34"/>
    <p:sldId id="394" r:id="rId35"/>
    <p:sldId id="395" r:id="rId36"/>
    <p:sldId id="396" r:id="rId37"/>
    <p:sldId id="397" r:id="rId38"/>
    <p:sldId id="398" r:id="rId39"/>
    <p:sldId id="399" r:id="rId40"/>
    <p:sldId id="409" r:id="rId41"/>
    <p:sldId id="418" r:id="rId42"/>
    <p:sldId id="425" r:id="rId43"/>
    <p:sldId id="426" r:id="rId44"/>
    <p:sldId id="427" r:id="rId45"/>
    <p:sldId id="428" r:id="rId46"/>
    <p:sldId id="429" r:id="rId47"/>
    <p:sldId id="431" r:id="rId48"/>
    <p:sldId id="433" r:id="rId4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C3EC4-B75A-46CE-A3EC-37402DC90C8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C0BBA-BE62-41CE-AC72-CDC6B5FE8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7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CFF6804-20E1-44B6-862E-79DBFDC47911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2E9CD15-C95F-402A-AF3D-9F1BBDF78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Essential in definitions is: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non-trivial extraction ...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previously unknown or novel ...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potentially useful information ...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understandable and interesting ...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large amounts of data ...</a:t>
            </a: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... prediction and modelling ...</a:t>
            </a:r>
          </a:p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243" indent="-290093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374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523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672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822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97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112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270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6851F8-76BA-4190-ACBF-7647A0F35207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03408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4D1C08-2742-460D-A254-8F1EE00B4444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935" y="4396423"/>
            <a:ext cx="6336947" cy="44529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22" tIns="46412" rIns="92822" bIns="46412"/>
          <a:lstStyle/>
          <a:p>
            <a:pPr eaLnBrk="1" hangingPunct="1"/>
            <a:endParaRPr lang="en-US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39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B17B21B-B682-4E24-B4D3-C79F4E2C9BA7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109" y="4396423"/>
            <a:ext cx="6299623" cy="44529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22" tIns="46412" rIns="92822" bIns="46412"/>
          <a:lstStyle/>
          <a:p>
            <a:pPr eaLnBrk="1" hangingPunct="1"/>
            <a:endParaRPr lang="en-US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93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64B42-3B26-4E30-A370-845A3BCCDBEE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2218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A8BF8-6F17-4408-81DB-D4298F660818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0223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Distribution of the data for any feature cell you select in the table in the clusters main panel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1165D-F098-4085-9545-BB79326B2B05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476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38B64-6C8E-4D5D-B445-6DE5DCE693BC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26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38F30-2F8C-49D0-A226-21440FA4A4C2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234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8F4BF-A249-4BF4-8E5C-D0204359435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491" y="4489387"/>
            <a:ext cx="5255204" cy="425310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368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2635C-1DCC-448F-B2A6-0EBF9433BFA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86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9C203-6AC1-4105-AFDA-B6CF1A3C53F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971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243" indent="-290093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374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523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672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822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97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112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270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9D4D16-EF31-450C-8A73-01F5D3ED0DE9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06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2635C-1DCC-448F-B2A6-0EBF9433BFA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78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2635C-1DCC-448F-B2A6-0EBF9433BFA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57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243" indent="-290093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374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523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672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822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97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112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270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1C6E70-70FE-4043-8D3F-ED50E0CB0666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6269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243" indent="-290093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374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523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672" indent="-232075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822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97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1121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5270" indent="-232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C5AFB8-DEC1-40C3-BCCC-555FBB7A52A6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3982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FE4B5-91B2-491B-B5DC-1DC47F254D7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010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Results are directly actionable, as decisions can be made about cross-marketing or new promotions by examining the associations</a:t>
            </a:r>
          </a:p>
          <a:p>
            <a:pPr defTabSz="928299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Could also be used to find common medical procedures of patients, or banking or telecom services used by customers,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EC66A-A1A3-4F71-AE4A-79922CFF2522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8524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93453-DF0C-4D1F-BB0A-54FF2F91B4E9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346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189F8-B4CB-4DAC-B03A-89F623BD0C3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628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59BA2-4C69-4FD1-B029-E70D06482B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169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98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6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4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57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5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5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5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11/14/2013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743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61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tas.com/MyBestSegments/Default.js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514600"/>
            <a:ext cx="6801440" cy="2167463"/>
          </a:xfrm>
        </p:spPr>
        <p:txBody>
          <a:bodyPr/>
          <a:lstStyle/>
          <a:p>
            <a:r>
              <a:rPr lang="en-US" sz="4400" dirty="0"/>
              <a:t>Data Mining for Decision Making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728138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/>
              <a:t>Mary </a:t>
            </a:r>
            <a:r>
              <a:rPr lang="en-US" sz="2400" b="1" i="1" dirty="0" smtClean="0"/>
              <a:t>Malliaris</a:t>
            </a:r>
          </a:p>
          <a:p>
            <a:r>
              <a:rPr lang="en-US" sz="2400" b="1" i="1" dirty="0" smtClean="0"/>
              <a:t>Loyola University Chicago</a:t>
            </a:r>
            <a:endParaRPr lang="en-US" sz="2400" b="1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6862" y="137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DSI Annual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Baltimore </a:t>
            </a:r>
            <a:endParaRPr lang="en-US" dirty="0"/>
          </a:p>
          <a:p>
            <a:r>
              <a:rPr lang="en-US" dirty="0"/>
              <a:t>November 16, 2013</a:t>
            </a:r>
          </a:p>
        </p:txBody>
      </p:sp>
    </p:spTree>
    <p:extLst>
      <p:ext uri="{BB962C8B-B14F-4D97-AF65-F5344CB8AC3E}">
        <p14:creationId xmlns:p14="http://schemas.microsoft.com/office/powerpoint/2010/main" val="14843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of Rules</a:t>
            </a: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04442" y="2308441"/>
            <a:ext cx="6373115" cy="3457143"/>
          </a:xfrm>
        </p:spPr>
      </p:pic>
    </p:spTree>
    <p:extLst>
      <p:ext uri="{BB962C8B-B14F-4D97-AF65-F5344CB8AC3E}">
        <p14:creationId xmlns:p14="http://schemas.microsoft.com/office/powerpoint/2010/main" val="23850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3735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matrix of data can be very large, with millions of rows and tens of thousands of columns, and is generally very sparse, since a typical basket contains only a few possible items in a store.</a:t>
            </a:r>
          </a:p>
          <a:p>
            <a:r>
              <a:rPr lang="en-US" sz="2800" dirty="0" smtClean="0"/>
              <a:t>The search problem is formidable given the exponential number of possible association rules.</a:t>
            </a:r>
          </a:p>
          <a:p>
            <a:r>
              <a:rPr lang="en-US" sz="2800" dirty="0" smtClean="0"/>
              <a:t>Therefore, a retailer usually </a:t>
            </a:r>
            <a:r>
              <a:rPr lang="en-US" sz="2800" b="1" dirty="0" smtClean="0"/>
              <a:t>groups products </a:t>
            </a:r>
            <a:r>
              <a:rPr lang="en-US" sz="2800" dirty="0" smtClean="0"/>
              <a:t>into larger categories.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3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706562"/>
          </a:xfrm>
        </p:spPr>
        <p:txBody>
          <a:bodyPr>
            <a:normAutofit fontScale="90000"/>
          </a:bodyPr>
          <a:lstStyle/>
          <a:p>
            <a:r>
              <a:rPr lang="en-US" dirty="0"/>
              <a:t>Suppose </a:t>
            </a:r>
            <a:r>
              <a:rPr lang="en-US" dirty="0" smtClean="0"/>
              <a:t>a rule tells us that soy </a:t>
            </a:r>
            <a:r>
              <a:rPr lang="en-US" dirty="0"/>
              <a:t>sauce is often purchased when rice is, what </a:t>
            </a:r>
            <a:r>
              <a:rPr lang="en-US" dirty="0" smtClean="0"/>
              <a:t>decision might we make?</a:t>
            </a:r>
          </a:p>
        </p:txBody>
      </p:sp>
      <p:sp>
        <p:nvSpPr>
          <p:cNvPr id="70661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3900"/>
              </a:lnSpc>
            </a:pPr>
            <a:endParaRPr lang="en-US" sz="3600">
              <a:latin typeface="Arial Narrow" pitchFamily="34" charset="0"/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75" indent="-396875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Soy </a:t>
            </a:r>
            <a:r>
              <a:rPr lang="en-US" dirty="0" smtClean="0"/>
              <a:t>sauce </a:t>
            </a:r>
            <a:r>
              <a:rPr lang="en-US" dirty="0"/>
              <a:t>is often purchased when rice </a:t>
            </a:r>
            <a:r>
              <a:rPr lang="en-US" dirty="0" smtClean="0"/>
              <a:t>is; </a:t>
            </a:r>
            <a:r>
              <a:rPr lang="en-US" dirty="0"/>
              <a:t>what decision might we make?</a:t>
            </a:r>
            <a:endParaRPr lang="en-US" dirty="0" smtClean="0"/>
          </a:p>
        </p:txBody>
      </p:sp>
      <p:sp>
        <p:nvSpPr>
          <p:cNvPr id="70660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495800"/>
          </a:xfrm>
        </p:spPr>
        <p:txBody>
          <a:bodyPr>
            <a:normAutofit/>
          </a:bodyPr>
          <a:lstStyle/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Put them closer together in the store.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Put them far apart in the store.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Package soy sauce with rice.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Package soy sauce + rice + poorly selling item.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Raise the price on one, and lower it on the other.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Offer soy sauce for proofs of purchase of rice.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Do not advertise soy sauce and rice together.</a:t>
            </a:r>
          </a:p>
          <a:p>
            <a:pPr marL="457200" indent="-457200" eaLnBrk="1" hangingPunct="1">
              <a:buClrTx/>
              <a:buFont typeface="Monotype Sorts" pitchFamily="2" charset="2"/>
              <a:buAutoNum type="arabicPeriod"/>
            </a:pPr>
            <a:r>
              <a:rPr lang="en-US" sz="2400" dirty="0" smtClean="0"/>
              <a:t>Introduce a new brand of soy sauce with the most popular selling rice</a:t>
            </a:r>
            <a:r>
              <a:rPr lang="en-US" dirty="0" smtClean="0"/>
              <a:t>.</a:t>
            </a:r>
          </a:p>
          <a:p>
            <a:pPr marL="457200" indent="-457200" eaLnBrk="1" hangingPunct="1"/>
            <a:endParaRPr lang="en-US" dirty="0" smtClean="0"/>
          </a:p>
        </p:txBody>
      </p:sp>
      <p:sp>
        <p:nvSpPr>
          <p:cNvPr id="70661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ts val="3900"/>
              </a:lnSpc>
            </a:pPr>
            <a:endParaRPr lang="en-US" sz="3600">
              <a:latin typeface="Arial Narrow" pitchFamily="34" charset="0"/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96875" indent="-396875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5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Cluster Analysis</a:t>
            </a:r>
          </a:p>
        </p:txBody>
      </p:sp>
    </p:spTree>
    <p:extLst>
      <p:ext uri="{BB962C8B-B14F-4D97-AF65-F5344CB8AC3E}">
        <p14:creationId xmlns:p14="http://schemas.microsoft.com/office/powerpoint/2010/main" val="4607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clustering, the groups you generate (called clusters) are not predefined</a:t>
            </a:r>
          </a:p>
          <a:p>
            <a:r>
              <a:rPr lang="en-US" sz="2400" dirty="0" smtClean="0"/>
              <a:t>Instead, grouping is accomplished by finding similarities between data according to characteristics found in the actual data</a:t>
            </a:r>
          </a:p>
          <a:p>
            <a:r>
              <a:rPr lang="en-US" sz="2400" dirty="0" smtClean="0"/>
              <a:t>Thus, clustering </a:t>
            </a:r>
            <a:r>
              <a:rPr lang="en-US" sz="2400" dirty="0"/>
              <a:t>models focus on identifying groups of similar records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Then the data miner finds words to describe the clusters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81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Interpreting the semantic meaning of each cluster may be difficult</a:t>
            </a:r>
          </a:p>
          <a:p>
            <a:r>
              <a:rPr lang="en-US" sz="2800" dirty="0" smtClean="0"/>
              <a:t>There is no one correct answer to a clustering problem</a:t>
            </a:r>
          </a:p>
          <a:p>
            <a:r>
              <a:rPr lang="en-US" sz="2800" dirty="0" smtClean="0"/>
              <a:t>There </a:t>
            </a:r>
            <a:r>
              <a:rPr lang="en-US" sz="2800" dirty="0"/>
              <a:t>is no external standard by which to judge the model’s performance. </a:t>
            </a:r>
            <a:r>
              <a:rPr lang="en-US" sz="2800" dirty="0" smtClean="0"/>
              <a:t> Their </a:t>
            </a:r>
            <a:r>
              <a:rPr lang="en-US" sz="2800" dirty="0"/>
              <a:t>value is determined by their ability to capture interesting groupings in the data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Domain knowledge will play a role in deciding among alternative solutions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02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Prizm Clusters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873752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b="1" dirty="0" smtClean="0"/>
              <a:t>PRIZM NE Social Groups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hlinkClick r:id="rId2"/>
              </a:rPr>
              <a:t>www.claritas.com/MyBestSegments/Default.jsp</a:t>
            </a:r>
            <a:r>
              <a:rPr lang="en-US" sz="2800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You Are Where You Live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Scroll down to Zip Code lookup and explore the clusters of your zip code</a:t>
            </a:r>
          </a:p>
        </p:txBody>
      </p:sp>
    </p:spTree>
    <p:extLst>
      <p:ext uri="{BB962C8B-B14F-4D97-AF65-F5344CB8AC3E}">
        <p14:creationId xmlns:p14="http://schemas.microsoft.com/office/powerpoint/2010/main" val="12921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Hierarchical Clustering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 </a:t>
            </a:r>
          </a:p>
        </p:txBody>
      </p:sp>
      <p:grpSp>
        <p:nvGrpSpPr>
          <p:cNvPr id="34821" name="Group 2056"/>
          <p:cNvGrpSpPr>
            <a:grpSpLocks/>
          </p:cNvGrpSpPr>
          <p:nvPr/>
        </p:nvGrpSpPr>
        <p:grpSpPr bwMode="auto">
          <a:xfrm>
            <a:off x="1708150" y="1066800"/>
            <a:ext cx="5727700" cy="4022725"/>
            <a:chOff x="1076" y="893"/>
            <a:chExt cx="3608" cy="2534"/>
          </a:xfrm>
        </p:grpSpPr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1076" y="900"/>
              <a:ext cx="12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u="sng"/>
                <a:t>Agglomerative</a:t>
              </a:r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3836" y="893"/>
              <a:ext cx="66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u="sng"/>
                <a:t>Divisive</a:t>
              </a:r>
            </a:p>
          </p:txBody>
        </p:sp>
        <p:pic>
          <p:nvPicPr>
            <p:cNvPr id="34824" name="Picture 205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" y="1360"/>
              <a:ext cx="1035" cy="2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25" name="Picture 205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4" y="1304"/>
              <a:ext cx="1070" cy="2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25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Partitive Clustering</a:t>
            </a:r>
          </a:p>
        </p:txBody>
      </p:sp>
      <p:grpSp>
        <p:nvGrpSpPr>
          <p:cNvPr id="36869" name="Group 34"/>
          <p:cNvGrpSpPr>
            <a:grpSpLocks/>
          </p:cNvGrpSpPr>
          <p:nvPr/>
        </p:nvGrpSpPr>
        <p:grpSpPr bwMode="auto">
          <a:xfrm>
            <a:off x="1660525" y="2209800"/>
            <a:ext cx="5822950" cy="3617913"/>
            <a:chOff x="740" y="998"/>
            <a:chExt cx="4280" cy="2681"/>
          </a:xfrm>
        </p:grpSpPr>
        <p:sp>
          <p:nvSpPr>
            <p:cNvPr id="36870" name="Rectangle 30"/>
            <p:cNvSpPr>
              <a:spLocks noChangeArrowheads="1"/>
            </p:cNvSpPr>
            <p:nvPr/>
          </p:nvSpPr>
          <p:spPr bwMode="auto">
            <a:xfrm>
              <a:off x="3051" y="998"/>
              <a:ext cx="1969" cy="268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</p:spPr>
          <p:txBody>
            <a:bodyPr wrap="none" lIns="88900" tIns="88900" rIns="88900" bIns="88900" anchor="ctr"/>
            <a:lstStyle/>
            <a:p>
              <a:endParaRPr lang="en-US"/>
            </a:p>
          </p:txBody>
        </p:sp>
        <p:sp>
          <p:nvSpPr>
            <p:cNvPr id="36871" name="Rectangle 29"/>
            <p:cNvSpPr>
              <a:spLocks noChangeArrowheads="1"/>
            </p:cNvSpPr>
            <p:nvPr/>
          </p:nvSpPr>
          <p:spPr bwMode="auto">
            <a:xfrm>
              <a:off x="740" y="998"/>
              <a:ext cx="1969" cy="268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8900" tIns="88900" rIns="88900" bIns="88900" anchor="ctr"/>
            <a:lstStyle/>
            <a:p>
              <a:endParaRPr lang="en-US"/>
            </a:p>
          </p:txBody>
        </p:sp>
        <p:sp>
          <p:nvSpPr>
            <p:cNvPr id="36872" name="Text Box 74"/>
            <p:cNvSpPr txBox="1">
              <a:spLocks noChangeArrowheads="1"/>
            </p:cNvSpPr>
            <p:nvPr/>
          </p:nvSpPr>
          <p:spPr bwMode="auto">
            <a:xfrm>
              <a:off x="858" y="3190"/>
              <a:ext cx="1695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i="1"/>
                <a:t>reference vectors (seeds)</a:t>
              </a:r>
            </a:p>
          </p:txBody>
        </p:sp>
        <p:sp>
          <p:nvSpPr>
            <p:cNvPr id="36873" name="Oval 76"/>
            <p:cNvSpPr>
              <a:spLocks noChangeArrowheads="1"/>
            </p:cNvSpPr>
            <p:nvPr/>
          </p:nvSpPr>
          <p:spPr bwMode="auto">
            <a:xfrm>
              <a:off x="1042" y="1560"/>
              <a:ext cx="1394" cy="146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Text Box 78"/>
            <p:cNvSpPr txBox="1">
              <a:spLocks noChangeArrowheads="1"/>
            </p:cNvSpPr>
            <p:nvPr/>
          </p:nvSpPr>
          <p:spPr bwMode="auto">
            <a:xfrm>
              <a:off x="1094" y="2011"/>
              <a:ext cx="33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75" name="Text Box 79"/>
            <p:cNvSpPr txBox="1">
              <a:spLocks noChangeArrowheads="1"/>
            </p:cNvSpPr>
            <p:nvPr/>
          </p:nvSpPr>
          <p:spPr bwMode="auto">
            <a:xfrm>
              <a:off x="1396" y="1884"/>
              <a:ext cx="3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76" name="Text Box 80"/>
            <p:cNvSpPr txBox="1">
              <a:spLocks noChangeArrowheads="1"/>
            </p:cNvSpPr>
            <p:nvPr/>
          </p:nvSpPr>
          <p:spPr bwMode="auto">
            <a:xfrm>
              <a:off x="1976" y="1694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77" name="Text Box 81"/>
            <p:cNvSpPr txBox="1">
              <a:spLocks noChangeArrowheads="1"/>
            </p:cNvSpPr>
            <p:nvPr/>
          </p:nvSpPr>
          <p:spPr bwMode="auto">
            <a:xfrm>
              <a:off x="1588" y="2639"/>
              <a:ext cx="3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78" name="Line 150"/>
            <p:cNvSpPr>
              <a:spLocks noChangeShapeType="1"/>
            </p:cNvSpPr>
            <p:nvPr/>
          </p:nvSpPr>
          <p:spPr bwMode="auto">
            <a:xfrm flipV="1">
              <a:off x="1708" y="2846"/>
              <a:ext cx="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Text Box 153"/>
            <p:cNvSpPr txBox="1">
              <a:spLocks noChangeArrowheads="1"/>
            </p:cNvSpPr>
            <p:nvPr/>
          </p:nvSpPr>
          <p:spPr bwMode="auto">
            <a:xfrm>
              <a:off x="1132" y="1139"/>
              <a:ext cx="119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tx2"/>
                  </a:solidFill>
                </a:rPr>
                <a:t>Initial State</a:t>
              </a:r>
            </a:p>
          </p:txBody>
        </p:sp>
        <p:sp>
          <p:nvSpPr>
            <p:cNvPr id="36880" name="Text Box 143"/>
            <p:cNvSpPr txBox="1">
              <a:spLocks noChangeArrowheads="1"/>
            </p:cNvSpPr>
            <p:nvPr/>
          </p:nvSpPr>
          <p:spPr bwMode="auto">
            <a:xfrm>
              <a:off x="4046" y="3201"/>
              <a:ext cx="84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600" i="1"/>
                <a:t>observations</a:t>
              </a:r>
            </a:p>
          </p:txBody>
        </p:sp>
        <p:sp>
          <p:nvSpPr>
            <p:cNvPr id="36881" name="Text Box 154"/>
            <p:cNvSpPr txBox="1">
              <a:spLocks noChangeArrowheads="1"/>
            </p:cNvSpPr>
            <p:nvPr/>
          </p:nvSpPr>
          <p:spPr bwMode="auto">
            <a:xfrm>
              <a:off x="3476" y="1147"/>
              <a:ext cx="11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tx2"/>
                  </a:solidFill>
                </a:rPr>
                <a:t>Final State</a:t>
              </a:r>
            </a:p>
          </p:txBody>
        </p:sp>
        <p:sp>
          <p:nvSpPr>
            <p:cNvPr id="36882" name="Oval 111"/>
            <p:cNvSpPr>
              <a:spLocks noChangeArrowheads="1"/>
            </p:cNvSpPr>
            <p:nvPr/>
          </p:nvSpPr>
          <p:spPr bwMode="auto">
            <a:xfrm>
              <a:off x="3342" y="1569"/>
              <a:ext cx="1394" cy="146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883" name="Text Box 112"/>
            <p:cNvSpPr txBox="1">
              <a:spLocks noChangeArrowheads="1"/>
            </p:cNvSpPr>
            <p:nvPr/>
          </p:nvSpPr>
          <p:spPr bwMode="auto">
            <a:xfrm>
              <a:off x="4312" y="1664"/>
              <a:ext cx="33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C0C0C0"/>
                  </a:solidFill>
                </a:rPr>
                <a:t>X</a:t>
              </a:r>
            </a:p>
          </p:txBody>
        </p:sp>
        <p:sp>
          <p:nvSpPr>
            <p:cNvPr id="36884" name="Text Box 114"/>
            <p:cNvSpPr txBox="1">
              <a:spLocks noChangeArrowheads="1"/>
            </p:cNvSpPr>
            <p:nvPr/>
          </p:nvSpPr>
          <p:spPr bwMode="auto">
            <a:xfrm>
              <a:off x="3393" y="2020"/>
              <a:ext cx="33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B2B2B2"/>
                  </a:solidFill>
                </a:rPr>
                <a:t>X</a:t>
              </a:r>
            </a:p>
          </p:txBody>
        </p:sp>
        <p:sp>
          <p:nvSpPr>
            <p:cNvPr id="36885" name="Text Box 115"/>
            <p:cNvSpPr txBox="1">
              <a:spLocks noChangeArrowheads="1"/>
            </p:cNvSpPr>
            <p:nvPr/>
          </p:nvSpPr>
          <p:spPr bwMode="auto">
            <a:xfrm>
              <a:off x="3756" y="1893"/>
              <a:ext cx="3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B2B2B2"/>
                  </a:solidFill>
                </a:rPr>
                <a:t>X</a:t>
              </a:r>
            </a:p>
          </p:txBody>
        </p:sp>
        <p:sp>
          <p:nvSpPr>
            <p:cNvPr id="36886" name="Oval 120"/>
            <p:cNvSpPr>
              <a:spLocks noChangeArrowheads="1"/>
            </p:cNvSpPr>
            <p:nvPr/>
          </p:nvSpPr>
          <p:spPr bwMode="auto">
            <a:xfrm>
              <a:off x="3948" y="2457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121"/>
            <p:cNvSpPr>
              <a:spLocks noChangeArrowheads="1"/>
            </p:cNvSpPr>
            <p:nvPr/>
          </p:nvSpPr>
          <p:spPr bwMode="auto">
            <a:xfrm>
              <a:off x="4156" y="2398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122"/>
            <p:cNvSpPr>
              <a:spLocks noChangeArrowheads="1"/>
            </p:cNvSpPr>
            <p:nvPr/>
          </p:nvSpPr>
          <p:spPr bwMode="auto">
            <a:xfrm>
              <a:off x="4069" y="2457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123"/>
            <p:cNvSpPr>
              <a:spLocks noChangeArrowheads="1"/>
            </p:cNvSpPr>
            <p:nvPr/>
          </p:nvSpPr>
          <p:spPr bwMode="auto">
            <a:xfrm>
              <a:off x="4431" y="1866"/>
              <a:ext cx="60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Oval 124"/>
            <p:cNvSpPr>
              <a:spLocks noChangeArrowheads="1"/>
            </p:cNvSpPr>
            <p:nvPr/>
          </p:nvSpPr>
          <p:spPr bwMode="auto">
            <a:xfrm>
              <a:off x="4249" y="1866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Oval 125"/>
            <p:cNvSpPr>
              <a:spLocks noChangeArrowheads="1"/>
            </p:cNvSpPr>
            <p:nvPr/>
          </p:nvSpPr>
          <p:spPr bwMode="auto">
            <a:xfrm>
              <a:off x="4236" y="2046"/>
              <a:ext cx="61" cy="6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Oval 126"/>
            <p:cNvSpPr>
              <a:spLocks noChangeArrowheads="1"/>
            </p:cNvSpPr>
            <p:nvPr/>
          </p:nvSpPr>
          <p:spPr bwMode="auto">
            <a:xfrm>
              <a:off x="4190" y="2711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128"/>
            <p:cNvSpPr>
              <a:spLocks noChangeArrowheads="1"/>
            </p:cNvSpPr>
            <p:nvPr/>
          </p:nvSpPr>
          <p:spPr bwMode="auto">
            <a:xfrm>
              <a:off x="3645" y="2013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Text Box 129"/>
            <p:cNvSpPr txBox="1">
              <a:spLocks noChangeArrowheads="1"/>
            </p:cNvSpPr>
            <p:nvPr/>
          </p:nvSpPr>
          <p:spPr bwMode="auto">
            <a:xfrm>
              <a:off x="4276" y="1887"/>
              <a:ext cx="3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95" name="Text Box 130"/>
            <p:cNvSpPr txBox="1">
              <a:spLocks noChangeArrowheads="1"/>
            </p:cNvSpPr>
            <p:nvPr/>
          </p:nvSpPr>
          <p:spPr bwMode="auto">
            <a:xfrm>
              <a:off x="4021" y="2501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96" name="Line 142"/>
            <p:cNvSpPr>
              <a:spLocks noChangeShapeType="1"/>
            </p:cNvSpPr>
            <p:nvPr/>
          </p:nvSpPr>
          <p:spPr bwMode="auto">
            <a:xfrm>
              <a:off x="4227" y="2796"/>
              <a:ext cx="0" cy="3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Text Box 159"/>
            <p:cNvSpPr txBox="1">
              <a:spLocks noChangeArrowheads="1"/>
            </p:cNvSpPr>
            <p:nvPr/>
          </p:nvSpPr>
          <p:spPr bwMode="auto">
            <a:xfrm>
              <a:off x="3701" y="1886"/>
              <a:ext cx="33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98" name="Text Box 160"/>
            <p:cNvSpPr txBox="1">
              <a:spLocks noChangeArrowheads="1"/>
            </p:cNvSpPr>
            <p:nvPr/>
          </p:nvSpPr>
          <p:spPr bwMode="auto">
            <a:xfrm>
              <a:off x="3491" y="2021"/>
              <a:ext cx="33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/>
                <a:t>X</a:t>
              </a:r>
            </a:p>
          </p:txBody>
        </p:sp>
        <p:sp>
          <p:nvSpPr>
            <p:cNvPr id="36899" name="Text Box 164"/>
            <p:cNvSpPr txBox="1">
              <a:spLocks noChangeArrowheads="1"/>
            </p:cNvSpPr>
            <p:nvPr/>
          </p:nvSpPr>
          <p:spPr bwMode="auto">
            <a:xfrm>
              <a:off x="3941" y="2674"/>
              <a:ext cx="336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rgbClr val="B2B2B2"/>
                  </a:solidFill>
                </a:rPr>
                <a:t>X</a:t>
              </a:r>
            </a:p>
          </p:txBody>
        </p:sp>
        <p:sp>
          <p:nvSpPr>
            <p:cNvPr id="36900" name="Oval 3"/>
            <p:cNvSpPr>
              <a:spLocks noChangeArrowheads="1"/>
            </p:cNvSpPr>
            <p:nvPr/>
          </p:nvSpPr>
          <p:spPr bwMode="auto">
            <a:xfrm>
              <a:off x="3666" y="2225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Oval 4"/>
            <p:cNvSpPr>
              <a:spLocks noChangeArrowheads="1"/>
            </p:cNvSpPr>
            <p:nvPr/>
          </p:nvSpPr>
          <p:spPr bwMode="auto">
            <a:xfrm>
              <a:off x="3493" y="1959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Oval 5"/>
            <p:cNvSpPr>
              <a:spLocks noChangeArrowheads="1"/>
            </p:cNvSpPr>
            <p:nvPr/>
          </p:nvSpPr>
          <p:spPr bwMode="auto">
            <a:xfrm>
              <a:off x="3815" y="2119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Oval 6"/>
            <p:cNvSpPr>
              <a:spLocks noChangeArrowheads="1"/>
            </p:cNvSpPr>
            <p:nvPr/>
          </p:nvSpPr>
          <p:spPr bwMode="auto">
            <a:xfrm>
              <a:off x="3735" y="1841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Oval 7"/>
            <p:cNvSpPr>
              <a:spLocks noChangeArrowheads="1"/>
            </p:cNvSpPr>
            <p:nvPr/>
          </p:nvSpPr>
          <p:spPr bwMode="auto">
            <a:xfrm>
              <a:off x="3486" y="2217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Oval 9"/>
            <p:cNvSpPr>
              <a:spLocks noChangeArrowheads="1"/>
            </p:cNvSpPr>
            <p:nvPr/>
          </p:nvSpPr>
          <p:spPr bwMode="auto">
            <a:xfrm>
              <a:off x="4391" y="2126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Oval 10"/>
            <p:cNvSpPr>
              <a:spLocks noChangeArrowheads="1"/>
            </p:cNvSpPr>
            <p:nvPr/>
          </p:nvSpPr>
          <p:spPr bwMode="auto">
            <a:xfrm>
              <a:off x="4496" y="1977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Oval 11"/>
            <p:cNvSpPr>
              <a:spLocks noChangeArrowheads="1"/>
            </p:cNvSpPr>
            <p:nvPr/>
          </p:nvSpPr>
          <p:spPr bwMode="auto">
            <a:xfrm>
              <a:off x="3877" y="2615"/>
              <a:ext cx="61" cy="6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Oval 23"/>
            <p:cNvSpPr>
              <a:spLocks noChangeArrowheads="1"/>
            </p:cNvSpPr>
            <p:nvPr/>
          </p:nvSpPr>
          <p:spPr bwMode="auto">
            <a:xfrm>
              <a:off x="4214" y="2506"/>
              <a:ext cx="61" cy="63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9" name="AutoShape 25"/>
            <p:cNvSpPr>
              <a:spLocks noChangeArrowheads="1"/>
            </p:cNvSpPr>
            <p:nvPr/>
          </p:nvSpPr>
          <p:spPr bwMode="auto">
            <a:xfrm>
              <a:off x="4022" y="1751"/>
              <a:ext cx="316" cy="316"/>
            </a:xfrm>
            <a:prstGeom prst="curvedRight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 type="none" w="med" len="lg"/>
              <a:tailEnd type="none" w="med" len="lg"/>
            </a:ln>
          </p:spPr>
          <p:txBody>
            <a:bodyPr wrap="none" lIns="88900" tIns="88900" rIns="88900" bIns="8890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51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Data Mining?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667000"/>
            <a:ext cx="8763000" cy="2895600"/>
          </a:xfrm>
        </p:spPr>
        <p:txBody>
          <a:bodyPr>
            <a:normAutofit/>
          </a:bodyPr>
          <a:lstStyle/>
          <a:p>
            <a:pPr marL="457200" lvl="1" indent="0" eaLnBrk="1" hangingPunct="1">
              <a:buNone/>
            </a:pPr>
            <a:r>
              <a:rPr lang="en-US" sz="3200" dirty="0" smtClean="0"/>
              <a:t>Searching for meaningful patterns in large data sets OR identifying valid, novel, and potentially useful patterns in large and complex data collections.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8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379413"/>
            <a:ext cx="7780338" cy="9334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dirty="0" smtClean="0"/>
              <a:t>Decisions Based on Clusters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51816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u="sng" dirty="0" smtClean="0"/>
              <a:t>Marketing:</a:t>
            </a:r>
            <a:r>
              <a:rPr lang="en-US" sz="2400" dirty="0" smtClean="0"/>
              <a:t> Use clusters to develop targeted marketing programs</a:t>
            </a:r>
          </a:p>
          <a:p>
            <a:pPr>
              <a:lnSpc>
                <a:spcPct val="110000"/>
              </a:lnSpc>
            </a:pPr>
            <a:r>
              <a:rPr lang="en-US" sz="2400" u="sng" dirty="0" smtClean="0"/>
              <a:t>Land use:</a:t>
            </a:r>
            <a:r>
              <a:rPr lang="en-US" sz="2400" dirty="0" smtClean="0"/>
              <a:t> </a:t>
            </a:r>
            <a:r>
              <a:rPr lang="en-US" sz="2400" dirty="0"/>
              <a:t>Use clusters to </a:t>
            </a:r>
            <a:r>
              <a:rPr lang="en-US" sz="2400" dirty="0" smtClean="0"/>
              <a:t>identify areas of similar land use in an earth observation database</a:t>
            </a:r>
          </a:p>
          <a:p>
            <a:pPr>
              <a:lnSpc>
                <a:spcPct val="110000"/>
              </a:lnSpc>
            </a:pPr>
            <a:r>
              <a:rPr lang="en-US" sz="2400" u="sng" dirty="0" smtClean="0"/>
              <a:t>Insurance:</a:t>
            </a:r>
            <a:r>
              <a:rPr lang="en-US" sz="2400" dirty="0" smtClean="0"/>
              <a:t> </a:t>
            </a:r>
            <a:r>
              <a:rPr lang="en-US" sz="2400" dirty="0"/>
              <a:t>Use clusters to </a:t>
            </a:r>
            <a:r>
              <a:rPr lang="en-US" sz="2400" dirty="0" smtClean="0"/>
              <a:t>identify groups of policy holders with a similar claim behavior</a:t>
            </a:r>
          </a:p>
          <a:p>
            <a:pPr>
              <a:lnSpc>
                <a:spcPct val="110000"/>
              </a:lnSpc>
            </a:pPr>
            <a:r>
              <a:rPr lang="en-US" sz="2400" u="sng" dirty="0" smtClean="0"/>
              <a:t>City-planning:</a:t>
            </a:r>
            <a:r>
              <a:rPr lang="en-US" sz="2400" dirty="0" smtClean="0"/>
              <a:t> </a:t>
            </a:r>
            <a:r>
              <a:rPr lang="en-US" sz="2400" dirty="0"/>
              <a:t>Use clusters </a:t>
            </a:r>
            <a:r>
              <a:rPr lang="en-US" sz="2400" dirty="0" smtClean="0"/>
              <a:t>to find groups of houses with similar </a:t>
            </a:r>
            <a:r>
              <a:rPr lang="en-US" sz="2400" dirty="0" smtClean="0"/>
              <a:t>type and value</a:t>
            </a:r>
          </a:p>
          <a:p>
            <a:pPr>
              <a:lnSpc>
                <a:spcPct val="110000"/>
              </a:lnSpc>
            </a:pPr>
            <a:r>
              <a:rPr lang="en-US" sz="2400" u="sng" dirty="0" smtClean="0"/>
              <a:t>Finance</a:t>
            </a:r>
            <a:r>
              <a:rPr lang="en-US" sz="2400" u="sng" dirty="0" smtClean="0"/>
              <a:t>:</a:t>
            </a:r>
            <a:r>
              <a:rPr lang="en-US" sz="2400" dirty="0" smtClean="0"/>
              <a:t>  Identify groups with same financial structure</a:t>
            </a:r>
          </a:p>
        </p:txBody>
      </p:sp>
    </p:spTree>
    <p:extLst>
      <p:ext uri="{BB962C8B-B14F-4D97-AF65-F5344CB8AC3E}">
        <p14:creationId xmlns:p14="http://schemas.microsoft.com/office/powerpoint/2010/main" val="21522795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Cluster Viewer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3900" y="1905000"/>
            <a:ext cx="7581900" cy="4572000"/>
          </a:xfrm>
          <a:noFill/>
        </p:spPr>
      </p:pic>
    </p:spTree>
    <p:extLst>
      <p:ext uri="{BB962C8B-B14F-4D97-AF65-F5344CB8AC3E}">
        <p14:creationId xmlns:p14="http://schemas.microsoft.com/office/powerpoint/2010/main" val="3345190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80960" cy="1371600"/>
          </a:xfrm>
        </p:spPr>
        <p:txBody>
          <a:bodyPr/>
          <a:lstStyle/>
          <a:p>
            <a:r>
              <a:rPr lang="en-US" dirty="0" smtClean="0"/>
              <a:t>Cluster Comparison View</a:t>
            </a: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4692" y="1600200"/>
            <a:ext cx="4512615" cy="4873625"/>
          </a:xfrm>
          <a:noFill/>
        </p:spPr>
      </p:pic>
    </p:spTree>
    <p:extLst>
      <p:ext uri="{BB962C8B-B14F-4D97-AF65-F5344CB8AC3E}">
        <p14:creationId xmlns:p14="http://schemas.microsoft.com/office/powerpoint/2010/main" val="4294688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638800" cy="1371600"/>
          </a:xfrm>
        </p:spPr>
        <p:txBody>
          <a:bodyPr/>
          <a:lstStyle/>
          <a:p>
            <a:r>
              <a:rPr lang="en-US" dirty="0" smtClean="0"/>
              <a:t>Cell Distribution View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511300"/>
            <a:ext cx="4343400" cy="4965700"/>
          </a:xfrm>
          <a:noFill/>
        </p:spPr>
      </p:pic>
    </p:spTree>
    <p:extLst>
      <p:ext uri="{BB962C8B-B14F-4D97-AF65-F5344CB8AC3E}">
        <p14:creationId xmlns:p14="http://schemas.microsoft.com/office/powerpoint/2010/main" val="428873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34" y="254524"/>
            <a:ext cx="768096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CLUSTER MEMBERSHIP AND DISTANCE FROM CLUSTER CENTER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634" y="1600200"/>
            <a:ext cx="6658731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17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71800"/>
            <a:ext cx="5486400" cy="17526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Decision Trees</a:t>
            </a:r>
          </a:p>
        </p:txBody>
      </p:sp>
    </p:spTree>
    <p:extLst>
      <p:ext uri="{BB962C8B-B14F-4D97-AF65-F5344CB8AC3E}">
        <p14:creationId xmlns:p14="http://schemas.microsoft.com/office/powerpoint/2010/main" val="34926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Decision Tree Models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A Decision Tree has one variable that is the Target variable</a:t>
            </a:r>
          </a:p>
          <a:p>
            <a:endParaRPr lang="en-US" sz="2800" dirty="0" smtClean="0"/>
          </a:p>
          <a:p>
            <a:r>
              <a:rPr lang="en-US" sz="2800" dirty="0" smtClean="0"/>
              <a:t>Decision </a:t>
            </a:r>
            <a:r>
              <a:rPr lang="en-US" sz="2800" dirty="0"/>
              <a:t>trees divide up a large collection of records into successively smaller sets of records by applying a sequence of simple decision </a:t>
            </a:r>
            <a:r>
              <a:rPr lang="en-US" sz="2800" dirty="0" smtClean="0"/>
              <a:t>rules</a:t>
            </a:r>
          </a:p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good decision tree model consists of a set of rules that results in homogeneous </a:t>
            </a:r>
            <a:r>
              <a:rPr lang="en-US" sz="2800" dirty="0" smtClean="0"/>
              <a:t>groups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4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62400" y="457200"/>
            <a:ext cx="838200" cy="804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10 </a:t>
            </a:r>
            <a:r>
              <a:rPr lang="en-US" dirty="0"/>
              <a:t>No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3 </a:t>
            </a:r>
            <a:r>
              <a:rPr lang="en-US" dirty="0"/>
              <a:t>Yes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410200" y="1905000"/>
            <a:ext cx="838200" cy="804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6 No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2 Yes</a:t>
            </a:r>
            <a:endParaRPr lang="en-US" dirty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743200" y="1905000"/>
            <a:ext cx="838200" cy="804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4 No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1 Yes</a:t>
            </a:r>
            <a:endParaRPr lang="en-US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800600" y="3581400"/>
            <a:ext cx="838200" cy="7848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 No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1 Yes</a:t>
            </a:r>
            <a:endParaRPr lang="en-US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553200" y="3581400"/>
            <a:ext cx="838200" cy="804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</a:t>
            </a:r>
            <a:r>
              <a:rPr lang="en-US" dirty="0" smtClean="0"/>
              <a:t>No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1 </a:t>
            </a: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515100" y="5083969"/>
            <a:ext cx="838200" cy="8048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5 No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7765855" y="5089124"/>
            <a:ext cx="838200" cy="8048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1 Yes</a:t>
            </a:r>
            <a:endParaRPr lang="en-US" dirty="0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2749746" y="5105400"/>
            <a:ext cx="838200" cy="8048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1 Yes</a:t>
            </a:r>
            <a:endParaRPr lang="en-US" dirty="0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5470525" y="1484313"/>
            <a:ext cx="14571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Income &gt;</a:t>
            </a:r>
            <a:r>
              <a:rPr lang="en-US" dirty="0" smtClean="0"/>
              <a:t> </a:t>
            </a:r>
            <a:r>
              <a:rPr lang="en-US" dirty="0"/>
              <a:t>50K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2008854" y="1411288"/>
            <a:ext cx="1572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Income </a:t>
            </a:r>
            <a:r>
              <a:rPr lang="en-US" dirty="0"/>
              <a:t>&lt;= </a:t>
            </a:r>
            <a:r>
              <a:rPr lang="en-US" dirty="0" smtClean="0"/>
              <a:t>50K</a:t>
            </a:r>
            <a:endParaRPr lang="en-US" dirty="0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6537325" y="2932113"/>
            <a:ext cx="995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Age </a:t>
            </a:r>
            <a:r>
              <a:rPr lang="en-US" dirty="0" smtClean="0"/>
              <a:t>&gt; </a:t>
            </a:r>
            <a:r>
              <a:rPr lang="en-US" dirty="0"/>
              <a:t>35</a:t>
            </a: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4632325" y="2932113"/>
            <a:ext cx="1110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Age &lt;= 35</a:t>
            </a:r>
            <a:endParaRPr lang="en-US" dirty="0"/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7680325" y="4608513"/>
            <a:ext cx="1305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HH Size </a:t>
            </a:r>
            <a:r>
              <a:rPr lang="en-US" dirty="0" smtClean="0"/>
              <a:t>&gt;4</a:t>
            </a:r>
            <a:endParaRPr lang="en-US" dirty="0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5998558" y="4626908"/>
            <a:ext cx="1287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HH Size &lt;=4</a:t>
            </a:r>
            <a:endParaRPr lang="en-US" dirty="0"/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1632361" y="5105400"/>
            <a:ext cx="838200" cy="8048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 No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2554500" y="3563332"/>
            <a:ext cx="838200" cy="804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 </a:t>
            </a:r>
            <a:r>
              <a:rPr lang="en-US" dirty="0" smtClean="0"/>
              <a:t>No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1 </a:t>
            </a: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1066800" y="3581400"/>
            <a:ext cx="838200" cy="78483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 No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822325" y="2932113"/>
            <a:ext cx="1303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Gender = M</a:t>
            </a:r>
            <a:endParaRPr lang="en-US" dirty="0"/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2498725" y="2932113"/>
            <a:ext cx="1212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Gender = F</a:t>
            </a:r>
            <a:endParaRPr lang="en-US" dirty="0"/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1062472" y="4638723"/>
            <a:ext cx="1741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Status = Married</a:t>
            </a:r>
            <a:endParaRPr lang="en-US" dirty="0"/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2846044" y="4616746"/>
            <a:ext cx="1540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Status = </a:t>
            </a:r>
            <a:r>
              <a:rPr lang="en-US" dirty="0" smtClean="0"/>
              <a:t>Single</a:t>
            </a:r>
            <a:endParaRPr lang="en-US" dirty="0"/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4038600" y="1524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Begin</a:t>
            </a:r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>
            <a:off x="43434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>
            <a:off x="3124200" y="1752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Line 28"/>
          <p:cNvSpPr>
            <a:spLocks noChangeShapeType="1"/>
          </p:cNvSpPr>
          <p:nvPr/>
        </p:nvSpPr>
        <p:spPr bwMode="auto">
          <a:xfrm>
            <a:off x="31242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Line 29"/>
          <p:cNvSpPr>
            <a:spLocks noChangeShapeType="1"/>
          </p:cNvSpPr>
          <p:nvPr/>
        </p:nvSpPr>
        <p:spPr bwMode="auto">
          <a:xfrm>
            <a:off x="58674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Line 30"/>
          <p:cNvSpPr>
            <a:spLocks noChangeShapeType="1"/>
          </p:cNvSpPr>
          <p:nvPr/>
        </p:nvSpPr>
        <p:spPr bwMode="auto">
          <a:xfrm>
            <a:off x="5791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31"/>
          <p:cNvSpPr>
            <a:spLocks noChangeShapeType="1"/>
          </p:cNvSpPr>
          <p:nvPr/>
        </p:nvSpPr>
        <p:spPr bwMode="auto">
          <a:xfrm>
            <a:off x="5105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2"/>
          <p:cNvSpPr>
            <a:spLocks noChangeShapeType="1"/>
          </p:cNvSpPr>
          <p:nvPr/>
        </p:nvSpPr>
        <p:spPr bwMode="auto">
          <a:xfrm>
            <a:off x="51054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3"/>
          <p:cNvSpPr>
            <a:spLocks noChangeShapeType="1"/>
          </p:cNvSpPr>
          <p:nvPr/>
        </p:nvSpPr>
        <p:spPr bwMode="auto">
          <a:xfrm>
            <a:off x="6934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34"/>
          <p:cNvSpPr>
            <a:spLocks noChangeShapeType="1"/>
          </p:cNvSpPr>
          <p:nvPr/>
        </p:nvSpPr>
        <p:spPr bwMode="auto">
          <a:xfrm>
            <a:off x="7369404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35"/>
          <p:cNvSpPr>
            <a:spLocks noChangeShapeType="1"/>
          </p:cNvSpPr>
          <p:nvPr/>
        </p:nvSpPr>
        <p:spPr bwMode="auto">
          <a:xfrm>
            <a:off x="6927654" y="4953000"/>
            <a:ext cx="12257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6"/>
          <p:cNvSpPr>
            <a:spLocks noChangeShapeType="1"/>
          </p:cNvSpPr>
          <p:nvPr/>
        </p:nvSpPr>
        <p:spPr bwMode="auto">
          <a:xfrm>
            <a:off x="6927655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Line 37"/>
          <p:cNvSpPr>
            <a:spLocks noChangeShapeType="1"/>
          </p:cNvSpPr>
          <p:nvPr/>
        </p:nvSpPr>
        <p:spPr bwMode="auto">
          <a:xfrm>
            <a:off x="81534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Line 38"/>
          <p:cNvSpPr>
            <a:spLocks noChangeShapeType="1"/>
          </p:cNvSpPr>
          <p:nvPr/>
        </p:nvSpPr>
        <p:spPr bwMode="auto">
          <a:xfrm>
            <a:off x="2803526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5" name="Line 39"/>
          <p:cNvSpPr>
            <a:spLocks noChangeShapeType="1"/>
          </p:cNvSpPr>
          <p:nvPr/>
        </p:nvSpPr>
        <p:spPr bwMode="auto">
          <a:xfrm flipH="1">
            <a:off x="1524000" y="3352800"/>
            <a:ext cx="14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6" name="Line 40"/>
          <p:cNvSpPr>
            <a:spLocks noChangeShapeType="1"/>
          </p:cNvSpPr>
          <p:nvPr/>
        </p:nvSpPr>
        <p:spPr bwMode="auto">
          <a:xfrm flipH="1">
            <a:off x="1524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7" name="Line 41"/>
          <p:cNvSpPr>
            <a:spLocks noChangeShapeType="1"/>
          </p:cNvSpPr>
          <p:nvPr/>
        </p:nvSpPr>
        <p:spPr bwMode="auto">
          <a:xfrm>
            <a:off x="2973600" y="334140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42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Line 43"/>
          <p:cNvSpPr>
            <a:spLocks noChangeShapeType="1"/>
          </p:cNvSpPr>
          <p:nvPr/>
        </p:nvSpPr>
        <p:spPr bwMode="auto">
          <a:xfrm>
            <a:off x="194192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0" name="Line 44"/>
          <p:cNvSpPr>
            <a:spLocks noChangeShapeType="1"/>
          </p:cNvSpPr>
          <p:nvPr/>
        </p:nvSpPr>
        <p:spPr bwMode="auto">
          <a:xfrm>
            <a:off x="1941920" y="49388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1" name="Line 45"/>
          <p:cNvSpPr>
            <a:spLocks noChangeShapeType="1"/>
          </p:cNvSpPr>
          <p:nvPr/>
        </p:nvSpPr>
        <p:spPr bwMode="auto">
          <a:xfrm>
            <a:off x="3372943" y="493185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04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Profile who bought a new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5470623" y="5460952"/>
            <a:ext cx="838200" cy="8048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1 Yes</a:t>
            </a:r>
            <a:endParaRPr lang="en-US" dirty="0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4069884" y="5496516"/>
            <a:ext cx="838200" cy="8048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 No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>
            <a:off x="5300282" y="439550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>
            <a:off x="4346602" y="492890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 flipH="1">
            <a:off x="4340616" y="4914760"/>
            <a:ext cx="5986" cy="546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5777625" y="4907755"/>
            <a:ext cx="10790" cy="5531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79330" y="510220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Gender= </a:t>
            </a:r>
            <a:r>
              <a:rPr lang="en-US" dirty="0"/>
              <a:t>F</a:t>
            </a:r>
          </a:p>
        </p:txBody>
      </p:sp>
      <p:sp>
        <p:nvSpPr>
          <p:cNvPr id="4" name="Rectangle 3"/>
          <p:cNvSpPr/>
          <p:nvPr/>
        </p:nvSpPr>
        <p:spPr>
          <a:xfrm>
            <a:off x="5096632" y="5111083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Gender=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20624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handle a large number of predictor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Easy to understand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Maps nicely to a set of business rules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</a:t>
            </a:r>
            <a:r>
              <a:rPr lang="en-US" sz="2800" dirty="0" smtClean="0"/>
              <a:t>dentifies </a:t>
            </a:r>
            <a:r>
              <a:rPr lang="en-US" sz="2800" dirty="0" smtClean="0"/>
              <a:t>key relationships and thus give insight into the data set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</a:t>
            </a:r>
            <a:r>
              <a:rPr lang="en-US" sz="2800" dirty="0" smtClean="0"/>
              <a:t>process both numeric and category data</a:t>
            </a:r>
          </a:p>
        </p:txBody>
      </p:sp>
    </p:spTree>
    <p:extLst>
      <p:ext uri="{BB962C8B-B14F-4D97-AF65-F5344CB8AC3E}">
        <p14:creationId xmlns:p14="http://schemas.microsoft.com/office/powerpoint/2010/main" val="28475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Method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26419"/>
              </p:ext>
            </p:extLst>
          </p:nvPr>
        </p:nvGraphicFramePr>
        <p:xfrm>
          <a:off x="1066800" y="1600200"/>
          <a:ext cx="6324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78"/>
                <a:gridCol w="2337352"/>
                <a:gridCol w="206237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SPLITS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C5.0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C&amp;RT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Numeric 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Binary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CHAID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Numeric 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6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What Type of Problems?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[We will get to decisions later]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7467600" cy="38100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What occurs at the same time?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What similar groups occur in the data?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What determines the value of a target variable?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Can we predict?  </a:t>
            </a:r>
          </a:p>
        </p:txBody>
      </p:sp>
    </p:spTree>
    <p:extLst>
      <p:ext uri="{BB962C8B-B14F-4D97-AF65-F5344CB8AC3E}">
        <p14:creationId xmlns:p14="http://schemas.microsoft.com/office/powerpoint/2010/main" val="37561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car do I use in an ad in a women’s magazine?</a:t>
            </a:r>
          </a:p>
          <a:p>
            <a:pPr lvl="1"/>
            <a:r>
              <a:rPr lang="en-US" dirty="0" smtClean="0"/>
              <a:t>Run a decision tree with gender as the target and car description variables as inputs</a:t>
            </a:r>
          </a:p>
          <a:p>
            <a:r>
              <a:rPr lang="en-US" dirty="0" smtClean="0"/>
              <a:t>What type of customer is most likely to buy my product?</a:t>
            </a:r>
          </a:p>
          <a:p>
            <a:pPr lvl="1"/>
            <a:r>
              <a:rPr lang="en-US" dirty="0"/>
              <a:t>Run a decision tree with </a:t>
            </a:r>
            <a:r>
              <a:rPr lang="en-US" dirty="0" smtClean="0"/>
              <a:t>purchase-Yes-No </a:t>
            </a:r>
            <a:r>
              <a:rPr lang="en-US" dirty="0"/>
              <a:t>as the target and </a:t>
            </a:r>
            <a:r>
              <a:rPr lang="en-US" dirty="0" smtClean="0"/>
              <a:t>customer </a:t>
            </a:r>
            <a:r>
              <a:rPr lang="en-US" dirty="0"/>
              <a:t>description variables as </a:t>
            </a:r>
            <a:r>
              <a:rPr lang="en-US" dirty="0" smtClean="0"/>
              <a:t>inputs</a:t>
            </a:r>
          </a:p>
          <a:p>
            <a:r>
              <a:rPr lang="en-US" dirty="0" smtClean="0"/>
              <a:t>What are the characteristics of companies that fail?</a:t>
            </a:r>
          </a:p>
          <a:p>
            <a:pPr marL="457200" lvl="2">
              <a:spcBef>
                <a:spcPts val="900"/>
              </a:spcBef>
            </a:pPr>
            <a:r>
              <a:rPr lang="en-US" sz="1600" dirty="0"/>
              <a:t>Run a decision tree with </a:t>
            </a:r>
            <a:r>
              <a:rPr lang="en-US" sz="1600" dirty="0" smtClean="0"/>
              <a:t>Fail-Succeed </a:t>
            </a:r>
            <a:r>
              <a:rPr lang="en-US" sz="1600" dirty="0"/>
              <a:t>as the target and </a:t>
            </a:r>
            <a:r>
              <a:rPr lang="en-US" sz="1600" dirty="0" smtClean="0"/>
              <a:t>company characteristics as </a:t>
            </a:r>
            <a:r>
              <a:rPr lang="en-US" sz="1600" dirty="0"/>
              <a:t>inputs</a:t>
            </a:r>
          </a:p>
          <a:p>
            <a:r>
              <a:rPr lang="en-US" dirty="0" smtClean="0"/>
              <a:t>What dessert will be ordered at the end of a restaurant meal?</a:t>
            </a:r>
          </a:p>
          <a:p>
            <a:pPr lvl="1"/>
            <a:r>
              <a:rPr lang="en-US" dirty="0"/>
              <a:t>Run a decision tree with </a:t>
            </a:r>
            <a:r>
              <a:rPr lang="en-US" dirty="0" smtClean="0"/>
              <a:t>dessert choice </a:t>
            </a:r>
            <a:r>
              <a:rPr lang="en-US" dirty="0"/>
              <a:t>as the target and </a:t>
            </a:r>
            <a:r>
              <a:rPr lang="en-US" dirty="0" smtClean="0"/>
              <a:t>appetizer &amp; entree </a:t>
            </a:r>
            <a:r>
              <a:rPr lang="en-US" dirty="0"/>
              <a:t>variables as inputs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77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743200"/>
            <a:ext cx="5029200" cy="12192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5400" dirty="0" smtClean="0"/>
              <a:t>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12326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Brainmaker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Visit this site for many examples of problems neural networks have been useful for.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http://www.calsci.com/Applications.html</a:t>
            </a:r>
          </a:p>
        </p:txBody>
      </p:sp>
    </p:spTree>
    <p:extLst>
      <p:ext uri="{BB962C8B-B14F-4D97-AF65-F5344CB8AC3E}">
        <p14:creationId xmlns:p14="http://schemas.microsoft.com/office/powerpoint/2010/main" val="911207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Neural Networks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458200" cy="480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A neural network is a simplified model of the way the human brain processes information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It simulates a large number of interconnected simple processing units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most popular kind of neural network is called a feed forward back propagation network</a:t>
            </a:r>
          </a:p>
        </p:txBody>
      </p:sp>
    </p:spTree>
    <p:extLst>
      <p:ext uri="{BB962C8B-B14F-4D97-AF65-F5344CB8AC3E}">
        <p14:creationId xmlns:p14="http://schemas.microsoft.com/office/powerpoint/2010/main" val="13989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The Architecture: Nodes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228600" y="12954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Input Layer</a:t>
            </a:r>
          </a:p>
        </p:txBody>
      </p:sp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3032125" y="2627313"/>
            <a:ext cx="51974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input layer receives information from the external environment.  This layer does not perform any calculation; it just sends information to the next level.</a:t>
            </a:r>
          </a:p>
        </p:txBody>
      </p:sp>
    </p:spTree>
    <p:extLst>
      <p:ext uri="{BB962C8B-B14F-4D97-AF65-F5344CB8AC3E}">
        <p14:creationId xmlns:p14="http://schemas.microsoft.com/office/powerpoint/2010/main" val="27325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0"/>
            <a:ext cx="7772400" cy="879475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Architecture:Nodes</a:t>
            </a:r>
            <a:endParaRPr lang="en-US" dirty="0" smtClean="0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61722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04952" y="1228177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Input Layer</a:t>
            </a: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5851525" y="2708275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Output Layer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3657600" y="4191000"/>
            <a:ext cx="487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output layer produces the final result.  This node corresponds to the variable you are trying to predict.</a:t>
            </a:r>
          </a:p>
        </p:txBody>
      </p:sp>
    </p:spTree>
    <p:extLst>
      <p:ext uri="{BB962C8B-B14F-4D97-AF65-F5344CB8AC3E}">
        <p14:creationId xmlns:p14="http://schemas.microsoft.com/office/powerpoint/2010/main" val="15588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7010400" cy="879475"/>
          </a:xfrm>
        </p:spPr>
        <p:txBody>
          <a:bodyPr/>
          <a:lstStyle/>
          <a:p>
            <a:pPr eaLnBrk="1" hangingPunct="1"/>
            <a:r>
              <a:rPr lang="en-US" dirty="0" smtClean="0"/>
              <a:t>The Architecture:  Nodes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733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7338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733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61722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68300" y="879475"/>
            <a:ext cx="161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Input Layer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76600" y="15240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Hidden Layer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851525" y="2708275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Output Layer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00400" y="5029200"/>
            <a:ext cx="4572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hidden layer takes data from the input variables and adapts it more closely to the data.</a:t>
            </a:r>
          </a:p>
        </p:txBody>
      </p:sp>
    </p:spTree>
    <p:extLst>
      <p:ext uri="{BB962C8B-B14F-4D97-AF65-F5344CB8AC3E}">
        <p14:creationId xmlns:p14="http://schemas.microsoft.com/office/powerpoint/2010/main" val="22232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Architecture:</a:t>
            </a:r>
            <a:br>
              <a:rPr lang="en-US" smtClean="0"/>
            </a:br>
            <a:r>
              <a:rPr lang="en-US" smtClean="0"/>
              <a:t>Nodes &amp; Connections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733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7338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733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61722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267200" y="2438400"/>
            <a:ext cx="1981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267200" y="3657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4267200" y="38100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981200" y="1524000"/>
            <a:ext cx="18288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981200" y="16764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905000" y="1676400"/>
            <a:ext cx="18288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981200" y="2438400"/>
            <a:ext cx="1752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981200" y="2590800"/>
            <a:ext cx="1752600" cy="990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905000" y="2590800"/>
            <a:ext cx="18288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2057400" y="25146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133600" y="34290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057400" y="34290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057400" y="2514600"/>
            <a:ext cx="1752600" cy="1905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1981200" y="3733800"/>
            <a:ext cx="1752600" cy="762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1981200" y="4495800"/>
            <a:ext cx="1752600" cy="381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2057400" y="2590800"/>
            <a:ext cx="1752600" cy="2667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2057400" y="3810000"/>
            <a:ext cx="1676400" cy="1524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1981200" y="4953000"/>
            <a:ext cx="1752600" cy="4572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2057400" y="2590800"/>
            <a:ext cx="1752600" cy="36576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2057400" y="3810000"/>
            <a:ext cx="1676400" cy="25908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1905000" y="4953000"/>
            <a:ext cx="1981200" cy="15240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784725" y="4994275"/>
            <a:ext cx="3521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Each node in one layer is connected to each node in the next layer</a:t>
            </a:r>
          </a:p>
        </p:txBody>
      </p:sp>
    </p:spTree>
    <p:extLst>
      <p:ext uri="{BB962C8B-B14F-4D97-AF65-F5344CB8AC3E}">
        <p14:creationId xmlns:p14="http://schemas.microsoft.com/office/powerpoint/2010/main" val="40779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Architecture:</a:t>
            </a:r>
            <a:br>
              <a:rPr lang="en-US" smtClean="0"/>
            </a:br>
            <a:r>
              <a:rPr lang="en-US" smtClean="0"/>
              <a:t>Nodes, Connections, &amp; Weights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733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7338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3733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1722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67200" y="2438400"/>
            <a:ext cx="1981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267200" y="3657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4267200" y="38100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981200" y="1524000"/>
            <a:ext cx="18288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981200" y="16764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905000" y="1676400"/>
            <a:ext cx="18288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981200" y="2438400"/>
            <a:ext cx="1752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981200" y="2590800"/>
            <a:ext cx="1752600" cy="990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1905000" y="2590800"/>
            <a:ext cx="18288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2057400" y="25146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2133600" y="34290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057400" y="34290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2057400" y="2514600"/>
            <a:ext cx="1752600" cy="1905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V="1">
            <a:off x="1981200" y="3733800"/>
            <a:ext cx="1752600" cy="762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1981200" y="4495800"/>
            <a:ext cx="1752600" cy="381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V="1">
            <a:off x="2057400" y="2590800"/>
            <a:ext cx="1752600" cy="2667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2057400" y="3810000"/>
            <a:ext cx="1676400" cy="1524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V="1">
            <a:off x="1981200" y="4953000"/>
            <a:ext cx="1752600" cy="4572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V="1">
            <a:off x="2057400" y="2590800"/>
            <a:ext cx="1752600" cy="36576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2057400" y="3810000"/>
            <a:ext cx="1676400" cy="25908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1905000" y="4953000"/>
            <a:ext cx="1981200" cy="15240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495800" y="4800600"/>
            <a:ext cx="413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</a:rPr>
              <a:t>Each connection has a weight attached.  The weights are assigned randomly in the beginning.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498725" y="14890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498725" y="19462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422525" y="24034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w3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889125" y="54514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574925" y="52228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w17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2651125" y="56800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w18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708525" y="23272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w19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4479925" y="33178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w20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860925" y="42322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w21</a:t>
            </a:r>
          </a:p>
        </p:txBody>
      </p:sp>
    </p:spTree>
    <p:extLst>
      <p:ext uri="{BB962C8B-B14F-4D97-AF65-F5344CB8AC3E}">
        <p14:creationId xmlns:p14="http://schemas.microsoft.com/office/powerpoint/2010/main" val="2828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Architecture:</a:t>
            </a:r>
            <a:br>
              <a:rPr lang="en-US" smtClean="0"/>
            </a:br>
            <a:r>
              <a:rPr lang="en-US" smtClean="0"/>
              <a:t>Nodes, Connections, &amp; Weights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447800" y="121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447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5240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524000" y="5029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524000" y="601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733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7338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37338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6172200" y="3352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267200" y="2438400"/>
            <a:ext cx="1981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267200" y="3657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4267200" y="38100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1981200" y="1524000"/>
            <a:ext cx="18288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1981200" y="16764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905000" y="1676400"/>
            <a:ext cx="18288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981200" y="2438400"/>
            <a:ext cx="1752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981200" y="2590800"/>
            <a:ext cx="1752600" cy="990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905000" y="2590800"/>
            <a:ext cx="18288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2057400" y="25146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33600" y="34290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057400" y="34290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2057400" y="2514600"/>
            <a:ext cx="1752600" cy="1905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1981200" y="3733800"/>
            <a:ext cx="1752600" cy="762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981200" y="4495800"/>
            <a:ext cx="1752600" cy="381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V="1">
            <a:off x="2057400" y="2590800"/>
            <a:ext cx="1752600" cy="2667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2057400" y="3810000"/>
            <a:ext cx="1676400" cy="15240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1981200" y="4953000"/>
            <a:ext cx="1752600" cy="457200"/>
          </a:xfrm>
          <a:prstGeom prst="line">
            <a:avLst/>
          </a:prstGeom>
          <a:noFill/>
          <a:ln w="349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2057400" y="2590800"/>
            <a:ext cx="1752600" cy="36576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2057400" y="3810000"/>
            <a:ext cx="1676400" cy="25908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1905000" y="4953000"/>
            <a:ext cx="1981200" cy="15240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4784725" y="4724400"/>
            <a:ext cx="413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Times New Roman" pitchFamily="18" charset="0"/>
              </a:rPr>
              <a:t>Each node in the </a:t>
            </a:r>
            <a:r>
              <a:rPr lang="en-US" sz="2800" b="1">
                <a:latin typeface="Times New Roman" pitchFamily="18" charset="0"/>
              </a:rPr>
              <a:t>hidden</a:t>
            </a:r>
            <a:r>
              <a:rPr lang="en-US" sz="2800">
                <a:latin typeface="Times New Roman" pitchFamily="18" charset="0"/>
              </a:rPr>
              <a:t> &amp; </a:t>
            </a:r>
            <a:r>
              <a:rPr lang="en-US" sz="2800" b="1">
                <a:latin typeface="Times New Roman" pitchFamily="18" charset="0"/>
              </a:rPr>
              <a:t>output</a:t>
            </a:r>
            <a:r>
              <a:rPr lang="en-US" sz="2800">
                <a:latin typeface="Times New Roman" pitchFamily="18" charset="0"/>
              </a:rPr>
              <a:t> layers applies a function to the sum of the weighted inputs.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498725" y="14890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2498725" y="19462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422525" y="24034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w3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1889125" y="54514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2574925" y="52228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w17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2651125" y="56800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w18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708525" y="23272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w19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479925" y="33178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w20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860925" y="423227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w21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3717925" y="1641475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F(sum inputs*weights)=node output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181600" y="2819400"/>
            <a:ext cx="393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F(sum inputs*weights)=output</a:t>
            </a:r>
          </a:p>
        </p:txBody>
      </p:sp>
    </p:spTree>
    <p:extLst>
      <p:ext uri="{BB962C8B-B14F-4D97-AF65-F5344CB8AC3E}">
        <p14:creationId xmlns:p14="http://schemas.microsoft.com/office/powerpoint/2010/main" val="7663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</a:t>
            </a:r>
            <a:r>
              <a:rPr lang="en-US" dirty="0"/>
              <a:t>Mining </a:t>
            </a:r>
            <a:r>
              <a:rPr lang="en-US" dirty="0" err="1"/>
              <a:t>vs</a:t>
            </a:r>
            <a:r>
              <a:rPr lang="en-US" dirty="0"/>
              <a:t> Statistics, Origin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738613"/>
              </p:ext>
            </p:extLst>
          </p:nvPr>
        </p:nvGraphicFramePr>
        <p:xfrm>
          <a:off x="304800" y="990600"/>
          <a:ext cx="8458200" cy="5249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"/>
                <a:gridCol w="4038600"/>
                <a:gridCol w="4343400"/>
              </a:tblGrid>
              <a:tr h="565491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Statistics Originally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Data Mining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509">
                <a:tc>
                  <a:txBody>
                    <a:bodyPr/>
                    <a:lstStyle/>
                    <a:p>
                      <a:pPr algn="l" fontAlgn="b"/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Data gathered by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hand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Data gathered by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computer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4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Data hard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get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Data easy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get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4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Not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much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data available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Lots of data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81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800" kern="120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Starting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with no data,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how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much do I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need to get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Starting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with lots of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        data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what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is best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use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131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Method:  generalize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from sample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population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Method:  run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on very large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data sets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and see if results continue to be true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948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Calculated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by hand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Always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done by machine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In order to use a neural network, we make some assumptions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/>
              <a:t>There are inputs that affect the pattern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/>
              <a:t>We know the inputs, we just don’t know exactly how they are related.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</a:t>
            </a:r>
            <a:r>
              <a:rPr lang="en-US" sz="2800" dirty="0"/>
              <a:t>.  The examples of input/output we have contain the pattern we want the neural network to recognize.</a:t>
            </a:r>
          </a:p>
          <a:p>
            <a:pPr marL="514350" indent="-514350" eaLnBrk="1" hangingPunct="1">
              <a:buFontTx/>
              <a:buAutoNum type="arabicPeriod"/>
            </a:pPr>
            <a:endParaRPr lang="en-US" sz="2800" b="1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7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good is your model?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Compare training and validation set results</a:t>
            </a:r>
          </a:p>
          <a:p>
            <a:pPr eaLnBrk="1" hangingPunct="1"/>
            <a:r>
              <a:rPr lang="en-US" sz="2800" dirty="0" smtClean="0"/>
              <a:t>Compare validation set results to some standard benchmark such as</a:t>
            </a:r>
          </a:p>
          <a:p>
            <a:pPr lvl="1" eaLnBrk="1" hangingPunct="1"/>
            <a:r>
              <a:rPr lang="en-US" sz="2800" dirty="0" smtClean="0"/>
              <a:t>Random walk model</a:t>
            </a:r>
          </a:p>
          <a:p>
            <a:pPr lvl="1" eaLnBrk="1" hangingPunct="1"/>
            <a:r>
              <a:rPr lang="en-US" sz="2800" dirty="0" smtClean="0"/>
              <a:t>Regression model</a:t>
            </a:r>
          </a:p>
          <a:p>
            <a:pPr eaLnBrk="1" hangingPunct="1"/>
            <a:r>
              <a:rPr lang="en-US" sz="2800" dirty="0" smtClean="0"/>
              <a:t>Typical measures for numeric data:</a:t>
            </a:r>
          </a:p>
          <a:p>
            <a:pPr lvl="1" eaLnBrk="1" hangingPunct="1"/>
            <a:r>
              <a:rPr lang="en-US" sz="2800" dirty="0" smtClean="0"/>
              <a:t>MSE</a:t>
            </a:r>
          </a:p>
          <a:p>
            <a:pPr lvl="1" eaLnBrk="1" hangingPunct="1"/>
            <a:r>
              <a:rPr lang="en-US" sz="2800" dirty="0" smtClean="0"/>
              <a:t>MAD</a:t>
            </a:r>
          </a:p>
        </p:txBody>
      </p:sp>
    </p:spTree>
    <p:extLst>
      <p:ext uri="{BB962C8B-B14F-4D97-AF65-F5344CB8AC3E}">
        <p14:creationId xmlns:p14="http://schemas.microsoft.com/office/powerpoint/2010/main" val="30132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Association Analysis</a:t>
            </a:r>
          </a:p>
          <a:p>
            <a:r>
              <a:rPr lang="en-US" sz="4000" dirty="0" smtClean="0"/>
              <a:t>Cluster Analysis</a:t>
            </a:r>
          </a:p>
          <a:p>
            <a:r>
              <a:rPr lang="en-US" sz="4000" dirty="0" smtClean="0"/>
              <a:t>Decision Trees</a:t>
            </a:r>
          </a:p>
          <a:p>
            <a:r>
              <a:rPr lang="en-US" sz="4000" dirty="0" smtClean="0"/>
              <a:t>Neural Networks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21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AA</a:t>
            </a:r>
            <a:endParaRPr lang="en-US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8214" y="3276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CA</a:t>
            </a:r>
            <a:endParaRPr lang="en-US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DT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27659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NN</a:t>
            </a:r>
            <a:endParaRPr lang="en-US" sz="32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1524000"/>
            <a:ext cx="1334814" cy="29718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50292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Undirected</a:t>
            </a:r>
          </a:p>
          <a:p>
            <a:r>
              <a:rPr lang="en-US" sz="3200" b="1" dirty="0" smtClean="0"/>
              <a:t>No Single Target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42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AA</a:t>
            </a:r>
            <a:endParaRPr lang="en-US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8214" y="3276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CA</a:t>
            </a:r>
            <a:endParaRPr lang="en-US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DT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27659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NN</a:t>
            </a:r>
            <a:endParaRPr lang="en-US" sz="32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56386" y="1550276"/>
            <a:ext cx="1334814" cy="29718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6200" y="5029199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Directed</a:t>
            </a:r>
          </a:p>
          <a:p>
            <a:r>
              <a:rPr lang="en-US" sz="3200" b="1" dirty="0" smtClean="0"/>
              <a:t>One Target Field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078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AA</a:t>
            </a:r>
            <a:endParaRPr lang="en-US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8214" y="3276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CA</a:t>
            </a:r>
            <a:endParaRPr lang="en-US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DT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27659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NN</a:t>
            </a:r>
            <a:endParaRPr lang="en-US" sz="32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 rot="16200000">
            <a:off x="3066393" y="63787"/>
            <a:ext cx="1334814" cy="457200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430924"/>
            <a:ext cx="5904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Easy to Understand Results</a:t>
            </a:r>
          </a:p>
          <a:p>
            <a:r>
              <a:rPr lang="en-US" sz="3200" b="1" dirty="0" smtClean="0"/>
              <a:t>Clear Rules; Clear Decision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2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AA</a:t>
            </a:r>
            <a:endParaRPr lang="en-US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8214" y="3276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CA</a:t>
            </a:r>
            <a:endParaRPr lang="en-US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DT</a:t>
            </a:r>
            <a:endParaRPr lang="en-US" sz="3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27659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NN</a:t>
            </a:r>
            <a:endParaRPr lang="en-US" sz="3200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 rot="16200000">
            <a:off x="3150475" y="1207375"/>
            <a:ext cx="1334814" cy="4861035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4458736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Gives Result but Reasoning Hidden</a:t>
            </a:r>
          </a:p>
          <a:p>
            <a:pPr algn="ctr"/>
            <a:r>
              <a:rPr lang="en-US" sz="3200" b="1" dirty="0" smtClean="0"/>
              <a:t>You Figure It Out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30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80960" cy="8052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BizEd</a:t>
            </a:r>
            <a:r>
              <a:rPr lang="en-US" dirty="0" smtClean="0"/>
              <a:t> Article recently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“What corporations really want are graduates with…the ability to use data in a persuasive manner and make an immediate impact.”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One employer told us, “We want students who can take a complex data set, review it, identify patterns, use those patterns to develop new business practices, and communicate those practices in a convincing way to senior management.”</a:t>
            </a:r>
          </a:p>
        </p:txBody>
      </p:sp>
    </p:spTree>
    <p:extLst>
      <p:ext uri="{BB962C8B-B14F-4D97-AF65-F5344CB8AC3E}">
        <p14:creationId xmlns:p14="http://schemas.microsoft.com/office/powerpoint/2010/main" val="1804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quinlan_horiz_reverse_color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151130" cy="2020828"/>
          </a:xfrm>
          <a:prstGeom prst="rect">
            <a:avLst/>
          </a:prstGeom>
          <a:solidFill>
            <a:srgbClr val="9E0000"/>
          </a:solidFill>
          <a:ln w="76200">
            <a:solidFill>
              <a:srgbClr val="9E0000"/>
            </a:solidFill>
          </a:ln>
          <a:effectLst>
            <a:softEdge rad="0"/>
          </a:effectLst>
          <a:extLst/>
        </p:spPr>
      </p:pic>
    </p:spTree>
    <p:extLst>
      <p:ext uri="{BB962C8B-B14F-4D97-AF65-F5344CB8AC3E}">
        <p14:creationId xmlns:p14="http://schemas.microsoft.com/office/powerpoint/2010/main" val="331045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67600" cy="579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Mining vs. Statistics, Cont.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84536"/>
              </p:ext>
            </p:extLst>
          </p:nvPr>
        </p:nvGraphicFramePr>
        <p:xfrm>
          <a:off x="304800" y="1189038"/>
          <a:ext cx="8458200" cy="559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57973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Statistics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Mining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Hypothesis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No Hypothesis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Distribution Assumed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 Distribution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Random Sample 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All the Good Data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Conduct a Test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a Technique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Reject Null or Not 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Results Interesting?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7168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Meaning determined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by hypothesis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Meaning determined by results [and application]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716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Test done ONE time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Model may be run many times                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Two Styles of Data Mining</a:t>
            </a:r>
            <a:br>
              <a:rPr lang="en-US" sz="4000" dirty="0" smtClean="0"/>
            </a:br>
            <a:r>
              <a:rPr lang="en-US" sz="4000" dirty="0" smtClean="0"/>
              <a:t>(Each uses different techniques)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u="sng" dirty="0" smtClean="0"/>
              <a:t>Directed</a:t>
            </a:r>
            <a:r>
              <a:rPr lang="en-US" sz="2800" dirty="0" smtClean="0"/>
              <a:t> data mining [also called supervised]</a:t>
            </a:r>
          </a:p>
          <a:p>
            <a:pPr lvl="1"/>
            <a:r>
              <a:rPr lang="en-US" sz="2600" dirty="0" smtClean="0"/>
              <a:t>Has a Target variable</a:t>
            </a:r>
          </a:p>
          <a:p>
            <a:pPr lvl="1" eaLnBrk="1" hangingPunct="1"/>
            <a:r>
              <a:rPr lang="en-US" sz="2800" dirty="0" smtClean="0"/>
              <a:t>Training data has answers included so model can check against them</a:t>
            </a:r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2800" u="sng" dirty="0" smtClean="0"/>
              <a:t>Undirected</a:t>
            </a:r>
            <a:r>
              <a:rPr lang="en-US" sz="2800" dirty="0" smtClean="0"/>
              <a:t> data mining [unsupervised]</a:t>
            </a:r>
          </a:p>
          <a:p>
            <a:pPr lvl="1"/>
            <a:r>
              <a:rPr lang="en-US" sz="2600" dirty="0" smtClean="0"/>
              <a:t>No Target variable</a:t>
            </a:r>
          </a:p>
          <a:p>
            <a:pPr lvl="1" eaLnBrk="1" hangingPunct="1"/>
            <a:r>
              <a:rPr lang="en-US" sz="2800" dirty="0" smtClean="0"/>
              <a:t>Finds common occurrences in the data and leaves it up to the user to interpret</a:t>
            </a:r>
          </a:p>
        </p:txBody>
      </p:sp>
    </p:spTree>
    <p:extLst>
      <p:ext uri="{BB962C8B-B14F-4D97-AF65-F5344CB8AC3E}">
        <p14:creationId xmlns:p14="http://schemas.microsoft.com/office/powerpoint/2010/main" val="41528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133600"/>
            <a:ext cx="6781800" cy="3200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ASSOCIATION ANALYSIS  </a:t>
            </a:r>
          </a:p>
          <a:p>
            <a:pPr eaLnBrk="1" hangingPunct="1"/>
            <a:r>
              <a:rPr lang="en-US" sz="4000" dirty="0" smtClean="0"/>
              <a:t>also called:</a:t>
            </a:r>
          </a:p>
          <a:p>
            <a:pPr eaLnBrk="1" hangingPunct="1"/>
            <a:r>
              <a:rPr lang="en-US" sz="4000" dirty="0" smtClean="0"/>
              <a:t>MARKET BASKET ANALYSIS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r>
              <a:rPr lang="en-US" sz="2400" dirty="0"/>
              <a:t>(</a:t>
            </a:r>
            <a:r>
              <a:rPr lang="en-US" sz="2400" dirty="0" smtClean="0"/>
              <a:t>What Happens Together?)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443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01000" cy="46021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These techniques were developed to analyze consumer shopping patterns</a:t>
            </a:r>
          </a:p>
          <a:p>
            <a:pPr eaLnBrk="1" hangingPunct="1"/>
            <a:r>
              <a:rPr lang="en-US" sz="2800" dirty="0" smtClean="0"/>
              <a:t>Want to find grouping of items that typically occur together</a:t>
            </a:r>
          </a:p>
          <a:p>
            <a:pPr eaLnBrk="1" hangingPunct="1"/>
            <a:r>
              <a:rPr lang="en-US" sz="2800" dirty="0" smtClean="0"/>
              <a:t>Output generates rules and is easy to understand </a:t>
            </a:r>
          </a:p>
          <a:p>
            <a:pPr eaLnBrk="1" hangingPunct="1"/>
            <a:r>
              <a:rPr lang="en-US" sz="2800" dirty="0" smtClean="0"/>
              <a:t>Decisions:  which rules are useful, and how </a:t>
            </a:r>
            <a:r>
              <a:rPr lang="en-US" sz="2800" dirty="0" smtClean="0"/>
              <a:t>do we use </a:t>
            </a:r>
            <a:r>
              <a:rPr lang="en-US" sz="2800" dirty="0" smtClean="0"/>
              <a:t>them?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55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Terms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sz="4600" dirty="0" smtClean="0"/>
              <a:t>Rule  [an if-then statement]</a:t>
            </a:r>
          </a:p>
          <a:p>
            <a:pPr eaLnBrk="1" hangingPunct="1"/>
            <a:endParaRPr lang="en-US" sz="4600" dirty="0" smtClean="0"/>
          </a:p>
          <a:p>
            <a:r>
              <a:rPr lang="en-US" sz="4600" dirty="0"/>
              <a:t>Antecedent  [the “if” part]</a:t>
            </a:r>
          </a:p>
          <a:p>
            <a:pPr marL="0" indent="0" eaLnBrk="1" hangingPunct="1">
              <a:buNone/>
            </a:pPr>
            <a:endParaRPr lang="en-US" sz="4600" dirty="0" smtClean="0"/>
          </a:p>
          <a:p>
            <a:pPr eaLnBrk="1" hangingPunct="1"/>
            <a:r>
              <a:rPr lang="en-US" sz="4600" dirty="0" smtClean="0"/>
              <a:t>Consequent  [the “then” part]</a:t>
            </a:r>
          </a:p>
          <a:p>
            <a:pPr eaLnBrk="1" hangingPunct="1"/>
            <a:endParaRPr lang="en-US" sz="4600" dirty="0" smtClean="0"/>
          </a:p>
          <a:p>
            <a:r>
              <a:rPr lang="en-US" sz="4600" dirty="0"/>
              <a:t>Support is the percent of time the IF part is true</a:t>
            </a:r>
          </a:p>
          <a:p>
            <a:endParaRPr lang="en-US" sz="4600" dirty="0"/>
          </a:p>
          <a:p>
            <a:r>
              <a:rPr lang="en-US" sz="4600" dirty="0"/>
              <a:t>Confidence is the percent of time the THEN part is true </a:t>
            </a:r>
            <a:r>
              <a:rPr lang="en-US" sz="4600" b="1" dirty="0"/>
              <a:t>when we already know </a:t>
            </a:r>
            <a:r>
              <a:rPr lang="en-US" sz="4600" dirty="0"/>
              <a:t>the IF part is true</a:t>
            </a:r>
          </a:p>
          <a:p>
            <a:pPr eaLnBrk="1" hangingPunct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953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265</TotalTime>
  <Words>1715</Words>
  <Application>Microsoft Office PowerPoint</Application>
  <PresentationFormat>On-screen Show (4:3)</PresentationFormat>
  <Paragraphs>343</Paragraphs>
  <Slides>48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Arial Narrow</vt:lpstr>
      <vt:lpstr>Calibri</vt:lpstr>
      <vt:lpstr>Century Gothic</vt:lpstr>
      <vt:lpstr>Garamond</vt:lpstr>
      <vt:lpstr>Monotype Sorts</vt:lpstr>
      <vt:lpstr>Times New Roman</vt:lpstr>
      <vt:lpstr>Savon</vt:lpstr>
      <vt:lpstr>Data Mining for Decision Making</vt:lpstr>
      <vt:lpstr>What is Data Mining?</vt:lpstr>
      <vt:lpstr>What Type of Problems? [We will get to decisions later]</vt:lpstr>
      <vt:lpstr>Data Mining vs Statistics, Origin</vt:lpstr>
      <vt:lpstr>Data Mining vs. Statistics, Cont.</vt:lpstr>
      <vt:lpstr>Two Styles of Data Mining (Each uses different techniques)</vt:lpstr>
      <vt:lpstr>PowerPoint Presentation</vt:lpstr>
      <vt:lpstr>Introduction</vt:lpstr>
      <vt:lpstr>Terms</vt:lpstr>
      <vt:lpstr>Table of Rules</vt:lpstr>
      <vt:lpstr>Data Issues</vt:lpstr>
      <vt:lpstr>Suppose a rule tells us that soy sauce is often purchased when rice is, what decision might we make?</vt:lpstr>
      <vt:lpstr>Soy sauce is often purchased when rice is; what decision might we make?</vt:lpstr>
      <vt:lpstr>PowerPoint Presentation</vt:lpstr>
      <vt:lpstr>Clustering</vt:lpstr>
      <vt:lpstr>Clustering Problems</vt:lpstr>
      <vt:lpstr>Prizm Clusters</vt:lpstr>
      <vt:lpstr>Hierarchical Clustering</vt:lpstr>
      <vt:lpstr>Partitive Clustering</vt:lpstr>
      <vt:lpstr>Decisions Based on Clusters</vt:lpstr>
      <vt:lpstr>The Cluster Viewer</vt:lpstr>
      <vt:lpstr>Cluster Comparison View</vt:lpstr>
      <vt:lpstr>Cell Distribution View</vt:lpstr>
      <vt:lpstr>CLUSTER MEMBERSHIP AND DISTANCE FROM CLUSTER CENTER</vt:lpstr>
      <vt:lpstr>PowerPoint Presentation</vt:lpstr>
      <vt:lpstr>Decision Tree Models </vt:lpstr>
      <vt:lpstr>PowerPoint Presentation</vt:lpstr>
      <vt:lpstr>Advantages </vt:lpstr>
      <vt:lpstr>Method Comparison</vt:lpstr>
      <vt:lpstr>Decision Tree Decisions</vt:lpstr>
      <vt:lpstr>PowerPoint Presentation</vt:lpstr>
      <vt:lpstr>Brainmaker</vt:lpstr>
      <vt:lpstr>Neural Networks</vt:lpstr>
      <vt:lpstr>The Architecture: Nodes</vt:lpstr>
      <vt:lpstr>The Architecture:Nodes</vt:lpstr>
      <vt:lpstr>The Architecture:  Nodes</vt:lpstr>
      <vt:lpstr>The Architecture: Nodes &amp; Connections</vt:lpstr>
      <vt:lpstr>The Architecture: Nodes, Connections, &amp; Weights</vt:lpstr>
      <vt:lpstr>The Architecture: Nodes, Connections, &amp; Weights</vt:lpstr>
      <vt:lpstr>Assumptions</vt:lpstr>
      <vt:lpstr>How good is your model?</vt:lpstr>
      <vt:lpstr>Techniques So Far</vt:lpstr>
      <vt:lpstr>PowerPoint Presentation</vt:lpstr>
      <vt:lpstr>PowerPoint Presentation</vt:lpstr>
      <vt:lpstr>PowerPoint Presentation</vt:lpstr>
      <vt:lpstr>PowerPoint Presentation</vt:lpstr>
      <vt:lpstr>BizEd Article recently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 Malliaris</dc:creator>
  <cp:lastModifiedBy>Mary E Malliaris</cp:lastModifiedBy>
  <cp:revision>24</cp:revision>
  <cp:lastPrinted>2013-11-13T17:55:06Z</cp:lastPrinted>
  <dcterms:created xsi:type="dcterms:W3CDTF">2012-10-10T18:15:34Z</dcterms:created>
  <dcterms:modified xsi:type="dcterms:W3CDTF">2013-11-14T14:16:10Z</dcterms:modified>
</cp:coreProperties>
</file>