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2" r:id="rId18"/>
    <p:sldId id="274" r:id="rId19"/>
  </p:sldIdLst>
  <p:sldSz cx="13003213" cy="9756775"/>
  <p:notesSz cx="6858000" cy="9144000"/>
  <p:custDataLst>
    <p:tags r:id="rId22"/>
  </p:custDataLst>
  <p:defaultTextStyle>
    <a:defPPr>
      <a:defRPr lang="en-US"/>
    </a:defPPr>
    <a:lvl1pPr algn="l" rtl="0" eaLnBrk="0" fontAlgn="base" hangingPunct="0">
      <a:spcBef>
        <a:spcPct val="0"/>
      </a:spcBef>
      <a:spcAft>
        <a:spcPct val="0"/>
      </a:spcAft>
      <a:defRPr sz="2100" kern="1200">
        <a:solidFill>
          <a:schemeClr val="tx1"/>
        </a:solidFill>
        <a:latin typeface="Arial" charset="0"/>
        <a:ea typeface="ＭＳ Ｐゴシック" pitchFamily="34" charset="-128"/>
        <a:cs typeface="+mn-cs"/>
      </a:defRPr>
    </a:lvl1pPr>
    <a:lvl2pPr marL="408177" algn="l" rtl="0" eaLnBrk="0" fontAlgn="base" hangingPunct="0">
      <a:spcBef>
        <a:spcPct val="0"/>
      </a:spcBef>
      <a:spcAft>
        <a:spcPct val="0"/>
      </a:spcAft>
      <a:defRPr sz="2100" kern="1200">
        <a:solidFill>
          <a:schemeClr val="tx1"/>
        </a:solidFill>
        <a:latin typeface="Arial" charset="0"/>
        <a:ea typeface="ＭＳ Ｐゴシック" pitchFamily="34" charset="-128"/>
        <a:cs typeface="+mn-cs"/>
      </a:defRPr>
    </a:lvl2pPr>
    <a:lvl3pPr marL="816356" algn="l" rtl="0" eaLnBrk="0" fontAlgn="base" hangingPunct="0">
      <a:spcBef>
        <a:spcPct val="0"/>
      </a:spcBef>
      <a:spcAft>
        <a:spcPct val="0"/>
      </a:spcAft>
      <a:defRPr sz="2100" kern="1200">
        <a:solidFill>
          <a:schemeClr val="tx1"/>
        </a:solidFill>
        <a:latin typeface="Arial" charset="0"/>
        <a:ea typeface="ＭＳ Ｐゴシック" pitchFamily="34" charset="-128"/>
        <a:cs typeface="+mn-cs"/>
      </a:defRPr>
    </a:lvl3pPr>
    <a:lvl4pPr marL="1224533" algn="l" rtl="0" eaLnBrk="0" fontAlgn="base" hangingPunct="0">
      <a:spcBef>
        <a:spcPct val="0"/>
      </a:spcBef>
      <a:spcAft>
        <a:spcPct val="0"/>
      </a:spcAft>
      <a:defRPr sz="2100" kern="1200">
        <a:solidFill>
          <a:schemeClr val="tx1"/>
        </a:solidFill>
        <a:latin typeface="Arial" charset="0"/>
        <a:ea typeface="ＭＳ Ｐゴシック" pitchFamily="34" charset="-128"/>
        <a:cs typeface="+mn-cs"/>
      </a:defRPr>
    </a:lvl4pPr>
    <a:lvl5pPr marL="1632712" algn="l" rtl="0" eaLnBrk="0" fontAlgn="base" hangingPunct="0">
      <a:spcBef>
        <a:spcPct val="0"/>
      </a:spcBef>
      <a:spcAft>
        <a:spcPct val="0"/>
      </a:spcAft>
      <a:defRPr sz="2100" kern="1200">
        <a:solidFill>
          <a:schemeClr val="tx1"/>
        </a:solidFill>
        <a:latin typeface="Arial" charset="0"/>
        <a:ea typeface="ＭＳ Ｐゴシック" pitchFamily="34" charset="-128"/>
        <a:cs typeface="+mn-cs"/>
      </a:defRPr>
    </a:lvl5pPr>
    <a:lvl6pPr marL="2040890" algn="l" defTabSz="816356" rtl="0" eaLnBrk="1" latinLnBrk="0" hangingPunct="1">
      <a:defRPr sz="2100" kern="1200">
        <a:solidFill>
          <a:schemeClr val="tx1"/>
        </a:solidFill>
        <a:latin typeface="Arial" charset="0"/>
        <a:ea typeface="ＭＳ Ｐゴシック" pitchFamily="34" charset="-128"/>
        <a:cs typeface="+mn-cs"/>
      </a:defRPr>
    </a:lvl6pPr>
    <a:lvl7pPr marL="2449068" algn="l" defTabSz="816356" rtl="0" eaLnBrk="1" latinLnBrk="0" hangingPunct="1">
      <a:defRPr sz="2100" kern="1200">
        <a:solidFill>
          <a:schemeClr val="tx1"/>
        </a:solidFill>
        <a:latin typeface="Arial" charset="0"/>
        <a:ea typeface="ＭＳ Ｐゴシック" pitchFamily="34" charset="-128"/>
        <a:cs typeface="+mn-cs"/>
      </a:defRPr>
    </a:lvl7pPr>
    <a:lvl8pPr marL="2857246" algn="l" defTabSz="816356" rtl="0" eaLnBrk="1" latinLnBrk="0" hangingPunct="1">
      <a:defRPr sz="2100" kern="1200">
        <a:solidFill>
          <a:schemeClr val="tx1"/>
        </a:solidFill>
        <a:latin typeface="Arial" charset="0"/>
        <a:ea typeface="ＭＳ Ｐゴシック" pitchFamily="34" charset="-128"/>
        <a:cs typeface="+mn-cs"/>
      </a:defRPr>
    </a:lvl8pPr>
    <a:lvl9pPr marL="3265424" algn="l" defTabSz="816356" rtl="0" eaLnBrk="1" latinLnBrk="0" hangingPunct="1">
      <a:defRPr sz="21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3073">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232F"/>
    <a:srgbClr val="881423"/>
    <a:srgbClr val="788E43"/>
    <a:srgbClr val="CA7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0" d="100"/>
          <a:sy n="40" d="100"/>
        </p:scale>
        <p:origin x="904" y="20"/>
      </p:cViewPr>
      <p:guideLst>
        <p:guide orient="horz" pos="3073"/>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2508"/>
    </p:cViewPr>
  </p:sorterViewPr>
  <p:notesViewPr>
    <p:cSldViewPr>
      <p:cViewPr>
        <p:scale>
          <a:sx n="125" d="100"/>
          <a:sy n="125" d="100"/>
        </p:scale>
        <p:origin x="1088" y="-21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EC2B9B-9F70-46FA-B8E3-2F00718ACC73}" type="datetimeFigureOut">
              <a:rPr lang="en-US" smtClean="0"/>
              <a:t>11/15/2013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EC19D4-47C2-4A98-8E21-6A68E06D72F8}" type="slidenum">
              <a:rPr lang="en-US" smtClean="0"/>
              <a:t>‹#›</a:t>
            </a:fld>
            <a:endParaRPr lang="en-US"/>
          </a:p>
        </p:txBody>
      </p:sp>
    </p:spTree>
    <p:extLst>
      <p:ext uri="{BB962C8B-B14F-4D97-AF65-F5344CB8AC3E}">
        <p14:creationId xmlns:p14="http://schemas.microsoft.com/office/powerpoint/2010/main" val="497594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65" charset="-128"/>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65" charset="-128"/>
              </a:defRPr>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1144588" y="685800"/>
            <a:ext cx="45688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65" charset="-128"/>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ea typeface="ＭＳ Ｐゴシック" pitchFamily="-65" charset="-128"/>
              </a:defRPr>
            </a:lvl1pPr>
          </a:lstStyle>
          <a:p>
            <a:pPr>
              <a:defRPr/>
            </a:pPr>
            <a:fld id="{52CCC233-20B7-47B4-ACBA-3BF6F9338919}" type="slidenum">
              <a:rPr lang="en-US"/>
              <a:pPr>
                <a:defRPr/>
              </a:pPr>
              <a:t>‹#›</a:t>
            </a:fld>
            <a:endParaRPr lang="en-US" dirty="0"/>
          </a:p>
        </p:txBody>
      </p:sp>
    </p:spTree>
    <p:extLst>
      <p:ext uri="{BB962C8B-B14F-4D97-AF65-F5344CB8AC3E}">
        <p14:creationId xmlns:p14="http://schemas.microsoft.com/office/powerpoint/2010/main" val="41601619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ＭＳ Ｐゴシック" pitchFamily="1" charset="-128"/>
        <a:cs typeface="ＭＳ Ｐゴシック" pitchFamily="100" charset="-128"/>
      </a:defRPr>
    </a:lvl1pPr>
    <a:lvl2pPr marL="408177" algn="l" rtl="0" eaLnBrk="0" fontAlgn="base" hangingPunct="0">
      <a:spcBef>
        <a:spcPct val="30000"/>
      </a:spcBef>
      <a:spcAft>
        <a:spcPct val="0"/>
      </a:spcAft>
      <a:defRPr sz="1100" kern="1200">
        <a:solidFill>
          <a:schemeClr val="tx1"/>
        </a:solidFill>
        <a:latin typeface="Arial" charset="0"/>
        <a:ea typeface="ＭＳ Ｐゴシック" pitchFamily="1" charset="-128"/>
        <a:cs typeface="+mn-cs"/>
      </a:defRPr>
    </a:lvl2pPr>
    <a:lvl3pPr marL="816356" algn="l" rtl="0" eaLnBrk="0" fontAlgn="base" hangingPunct="0">
      <a:spcBef>
        <a:spcPct val="30000"/>
      </a:spcBef>
      <a:spcAft>
        <a:spcPct val="0"/>
      </a:spcAft>
      <a:defRPr sz="1100" kern="1200">
        <a:solidFill>
          <a:schemeClr val="tx1"/>
        </a:solidFill>
        <a:latin typeface="Arial" charset="0"/>
        <a:ea typeface="ＭＳ Ｐゴシック" pitchFamily="1" charset="-128"/>
        <a:cs typeface="+mn-cs"/>
      </a:defRPr>
    </a:lvl3pPr>
    <a:lvl4pPr marL="1224533" algn="l" rtl="0" eaLnBrk="0" fontAlgn="base" hangingPunct="0">
      <a:spcBef>
        <a:spcPct val="30000"/>
      </a:spcBef>
      <a:spcAft>
        <a:spcPct val="0"/>
      </a:spcAft>
      <a:defRPr sz="1100" kern="1200">
        <a:solidFill>
          <a:schemeClr val="tx1"/>
        </a:solidFill>
        <a:latin typeface="Arial" charset="0"/>
        <a:ea typeface="ＭＳ Ｐゴシック" pitchFamily="1" charset="-128"/>
        <a:cs typeface="+mn-cs"/>
      </a:defRPr>
    </a:lvl4pPr>
    <a:lvl5pPr marL="1632712" algn="l" rtl="0" eaLnBrk="0" fontAlgn="base" hangingPunct="0">
      <a:spcBef>
        <a:spcPct val="30000"/>
      </a:spcBef>
      <a:spcAft>
        <a:spcPct val="0"/>
      </a:spcAft>
      <a:defRPr sz="1100" kern="1200">
        <a:solidFill>
          <a:schemeClr val="tx1"/>
        </a:solidFill>
        <a:latin typeface="Arial" charset="0"/>
        <a:ea typeface="ＭＳ Ｐゴシック" pitchFamily="1" charset="-128"/>
        <a:cs typeface="+mn-cs"/>
      </a:defRPr>
    </a:lvl5pPr>
    <a:lvl6pPr marL="2040890" algn="l" defTabSz="816356" rtl="0" eaLnBrk="1" latinLnBrk="0" hangingPunct="1">
      <a:defRPr sz="1100" kern="1200">
        <a:solidFill>
          <a:schemeClr val="tx1"/>
        </a:solidFill>
        <a:latin typeface="+mn-lt"/>
        <a:ea typeface="+mn-ea"/>
        <a:cs typeface="+mn-cs"/>
      </a:defRPr>
    </a:lvl6pPr>
    <a:lvl7pPr marL="2449068" algn="l" defTabSz="816356" rtl="0" eaLnBrk="1" latinLnBrk="0" hangingPunct="1">
      <a:defRPr sz="1100" kern="1200">
        <a:solidFill>
          <a:schemeClr val="tx1"/>
        </a:solidFill>
        <a:latin typeface="+mn-lt"/>
        <a:ea typeface="+mn-ea"/>
        <a:cs typeface="+mn-cs"/>
      </a:defRPr>
    </a:lvl7pPr>
    <a:lvl8pPr marL="2857246" algn="l" defTabSz="816356" rtl="0" eaLnBrk="1" latinLnBrk="0" hangingPunct="1">
      <a:defRPr sz="1100" kern="1200">
        <a:solidFill>
          <a:schemeClr val="tx1"/>
        </a:solidFill>
        <a:latin typeface="+mn-lt"/>
        <a:ea typeface="+mn-ea"/>
        <a:cs typeface="+mn-cs"/>
      </a:defRPr>
    </a:lvl8pPr>
    <a:lvl9pPr marL="3265424" algn="l" defTabSz="81635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7318AA3-875E-4B0B-A33F-196D83016513}" type="slidenum">
              <a:rPr lang="en-US" sz="1200" smtClean="0"/>
              <a:pPr/>
              <a:t>1</a:t>
            </a:fld>
            <a:endParaRPr lang="en-US" sz="1200" dirty="0" smtClean="0"/>
          </a:p>
        </p:txBody>
      </p:sp>
      <p:sp>
        <p:nvSpPr>
          <p:cNvPr id="23555" name="Rectangle 2"/>
          <p:cNvSpPr>
            <a:spLocks noGrp="1" noRot="1" noChangeAspect="1" noChangeArrowheads="1" noTextEdit="1"/>
          </p:cNvSpPr>
          <p:nvPr>
            <p:ph type="sldImg"/>
          </p:nvPr>
        </p:nvSpPr>
        <p:spPr>
          <a:xfrm>
            <a:off x="1144588" y="685800"/>
            <a:ext cx="4568825"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ＭＳ Ｐゴシック" pitchFamily="34" charset="-128"/>
              </a:rPr>
              <a:t>Directions here:</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Red Color Value: R=151, G=27, B=30</a:t>
            </a:r>
          </a:p>
        </p:txBody>
      </p:sp>
    </p:spTree>
    <p:extLst>
      <p:ext uri="{BB962C8B-B14F-4D97-AF65-F5344CB8AC3E}">
        <p14:creationId xmlns:p14="http://schemas.microsoft.com/office/powerpoint/2010/main" val="365826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2CCC233-20B7-47B4-ACBA-3BF6F9338919}" type="slidenum">
              <a:rPr lang="en-US" smtClean="0"/>
              <a:pPr>
                <a:defRPr/>
              </a:pPr>
              <a:t>3</a:t>
            </a:fld>
            <a:endParaRPr lang="en-US" dirty="0"/>
          </a:p>
        </p:txBody>
      </p:sp>
    </p:spTree>
    <p:extLst>
      <p:ext uri="{BB962C8B-B14F-4D97-AF65-F5344CB8AC3E}">
        <p14:creationId xmlns:p14="http://schemas.microsoft.com/office/powerpoint/2010/main" val="2383829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78_239_Red_Cover.png"/>
          <p:cNvPicPr>
            <a:picLocks noChangeAspect="1"/>
          </p:cNvPicPr>
          <p:nvPr userDrawn="1"/>
        </p:nvPicPr>
        <p:blipFill rotWithShape="1">
          <a:blip r:embed="rId2">
            <a:extLst>
              <a:ext uri="{28A0092B-C50C-407E-A947-70E740481C1C}">
                <a14:useLocalDpi xmlns:a14="http://schemas.microsoft.com/office/drawing/2010/main" val="0"/>
              </a:ext>
            </a:extLst>
          </a:blip>
          <a:srcRect l="2209" t="3423" r="2094" b="11928"/>
          <a:stretch/>
        </p:blipFill>
        <p:spPr bwMode="auto">
          <a:xfrm>
            <a:off x="288758" y="336884"/>
            <a:ext cx="12440653" cy="825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141415" y="3200402"/>
            <a:ext cx="10741025" cy="2776537"/>
          </a:xfrm>
        </p:spPr>
        <p:txBody>
          <a:bodyPr anchor="b"/>
          <a:lstStyle>
            <a:lvl1pPr>
              <a:defRPr sz="63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1141415" y="6194429"/>
            <a:ext cx="10741025" cy="1654175"/>
          </a:xfrm>
        </p:spPr>
        <p:txBody>
          <a:bodyPr/>
          <a:lstStyle>
            <a:lvl1pPr marL="0" indent="0">
              <a:buFont typeface="Times" pitchFamily="1" charset="0"/>
              <a:buNone/>
              <a:defRPr sz="4300">
                <a:solidFill>
                  <a:schemeClr val="bg1"/>
                </a:solidFill>
              </a:defRPr>
            </a:lvl1pPr>
          </a:lstStyle>
          <a:p>
            <a:r>
              <a:rPr lang="en-US"/>
              <a:t>Click to edit Master subtitle style</a:t>
            </a: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99384" y="8582251"/>
            <a:ext cx="2819400" cy="1174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683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4453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1415" y="761999"/>
            <a:ext cx="10741025"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41415" y="2133600"/>
            <a:ext cx="107410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99384" y="8582251"/>
            <a:ext cx="2819400" cy="1174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25" r:id="rId1"/>
    <p:sldLayoutId id="2147483726" r:id="rId2"/>
  </p:sldLayoutIdLst>
  <p:timing>
    <p:tnLst>
      <p:par>
        <p:cTn id="1" dur="indefinite" restart="never" nodeType="tmRoot"/>
      </p:par>
    </p:tnLst>
  </p:timing>
  <p:hf sldNum="0" hdr="0" dt="0"/>
  <p:txStyles>
    <p:titleStyle>
      <a:lvl1pPr algn="l" defTabSz="1160756" rtl="0" eaLnBrk="0" fontAlgn="base" hangingPunct="0">
        <a:spcBef>
          <a:spcPct val="0"/>
        </a:spcBef>
        <a:spcAft>
          <a:spcPct val="0"/>
        </a:spcAft>
        <a:defRPr sz="4800" b="1">
          <a:solidFill>
            <a:srgbClr val="96232F"/>
          </a:solidFill>
          <a:latin typeface="+mj-lt"/>
          <a:ea typeface="+mj-ea"/>
          <a:cs typeface="ＭＳ Ｐゴシック" pitchFamily="100" charset="-128"/>
        </a:defRPr>
      </a:lvl1pPr>
      <a:lvl2pPr algn="l" defTabSz="1160756" rtl="0" eaLnBrk="0" fontAlgn="base" hangingPunct="0">
        <a:spcBef>
          <a:spcPct val="0"/>
        </a:spcBef>
        <a:spcAft>
          <a:spcPct val="0"/>
        </a:spcAft>
        <a:defRPr sz="4800" b="1">
          <a:solidFill>
            <a:srgbClr val="96232F"/>
          </a:solidFill>
          <a:latin typeface="Arial" charset="0"/>
          <a:ea typeface="ＭＳ Ｐゴシック" pitchFamily="1" charset="-128"/>
          <a:cs typeface="ＭＳ Ｐゴシック" pitchFamily="100" charset="-128"/>
        </a:defRPr>
      </a:lvl2pPr>
      <a:lvl3pPr algn="l" defTabSz="1160756" rtl="0" eaLnBrk="0" fontAlgn="base" hangingPunct="0">
        <a:spcBef>
          <a:spcPct val="0"/>
        </a:spcBef>
        <a:spcAft>
          <a:spcPct val="0"/>
        </a:spcAft>
        <a:defRPr sz="4800" b="1">
          <a:solidFill>
            <a:srgbClr val="96232F"/>
          </a:solidFill>
          <a:latin typeface="Arial" charset="0"/>
          <a:ea typeface="ＭＳ Ｐゴシック" pitchFamily="1" charset="-128"/>
          <a:cs typeface="ＭＳ Ｐゴシック" pitchFamily="100" charset="-128"/>
        </a:defRPr>
      </a:lvl3pPr>
      <a:lvl4pPr algn="l" defTabSz="1160756" rtl="0" eaLnBrk="0" fontAlgn="base" hangingPunct="0">
        <a:spcBef>
          <a:spcPct val="0"/>
        </a:spcBef>
        <a:spcAft>
          <a:spcPct val="0"/>
        </a:spcAft>
        <a:defRPr sz="4800" b="1">
          <a:solidFill>
            <a:srgbClr val="96232F"/>
          </a:solidFill>
          <a:latin typeface="Arial" charset="0"/>
          <a:ea typeface="ＭＳ Ｐゴシック" pitchFamily="1" charset="-128"/>
          <a:cs typeface="ＭＳ Ｐゴシック" pitchFamily="100" charset="-128"/>
        </a:defRPr>
      </a:lvl4pPr>
      <a:lvl5pPr algn="l" defTabSz="1160756" rtl="0" eaLnBrk="0" fontAlgn="base" hangingPunct="0">
        <a:spcBef>
          <a:spcPct val="0"/>
        </a:spcBef>
        <a:spcAft>
          <a:spcPct val="0"/>
        </a:spcAft>
        <a:defRPr sz="4800" b="1">
          <a:solidFill>
            <a:srgbClr val="96232F"/>
          </a:solidFill>
          <a:latin typeface="Arial" charset="0"/>
          <a:ea typeface="ＭＳ Ｐゴシック" pitchFamily="1" charset="-128"/>
          <a:cs typeface="ＭＳ Ｐゴシック" pitchFamily="100" charset="-128"/>
        </a:defRPr>
      </a:lvl5pPr>
      <a:lvl6pPr marL="408177" algn="l" defTabSz="1160756" rtl="0" fontAlgn="base">
        <a:spcBef>
          <a:spcPct val="0"/>
        </a:spcBef>
        <a:spcAft>
          <a:spcPct val="0"/>
        </a:spcAft>
        <a:defRPr sz="4800" b="1">
          <a:solidFill>
            <a:srgbClr val="96232F"/>
          </a:solidFill>
          <a:latin typeface="Arial" charset="0"/>
          <a:ea typeface="ＭＳ Ｐゴシック" pitchFamily="1" charset="-128"/>
        </a:defRPr>
      </a:lvl6pPr>
      <a:lvl7pPr marL="816356" algn="l" defTabSz="1160756" rtl="0" fontAlgn="base">
        <a:spcBef>
          <a:spcPct val="0"/>
        </a:spcBef>
        <a:spcAft>
          <a:spcPct val="0"/>
        </a:spcAft>
        <a:defRPr sz="4800" b="1">
          <a:solidFill>
            <a:srgbClr val="96232F"/>
          </a:solidFill>
          <a:latin typeface="Arial" charset="0"/>
          <a:ea typeface="ＭＳ Ｐゴシック" pitchFamily="1" charset="-128"/>
        </a:defRPr>
      </a:lvl7pPr>
      <a:lvl8pPr marL="1224533" algn="l" defTabSz="1160756" rtl="0" fontAlgn="base">
        <a:spcBef>
          <a:spcPct val="0"/>
        </a:spcBef>
        <a:spcAft>
          <a:spcPct val="0"/>
        </a:spcAft>
        <a:defRPr sz="4800" b="1">
          <a:solidFill>
            <a:srgbClr val="96232F"/>
          </a:solidFill>
          <a:latin typeface="Arial" charset="0"/>
          <a:ea typeface="ＭＳ Ｐゴシック" pitchFamily="1" charset="-128"/>
        </a:defRPr>
      </a:lvl8pPr>
      <a:lvl9pPr marL="1632712" algn="l" defTabSz="1160756" rtl="0" fontAlgn="base">
        <a:spcBef>
          <a:spcPct val="0"/>
        </a:spcBef>
        <a:spcAft>
          <a:spcPct val="0"/>
        </a:spcAft>
        <a:defRPr sz="4800" b="1">
          <a:solidFill>
            <a:srgbClr val="96232F"/>
          </a:solidFill>
          <a:latin typeface="Arial" charset="0"/>
          <a:ea typeface="ＭＳ Ｐゴシック" pitchFamily="1" charset="-128"/>
        </a:defRPr>
      </a:lvl9pPr>
    </p:titleStyle>
    <p:bodyStyle>
      <a:lvl1pPr marL="435107" indent="-435107" algn="l" defTabSz="1160756" rtl="0" eaLnBrk="0" fontAlgn="base" hangingPunct="0">
        <a:spcBef>
          <a:spcPct val="20000"/>
        </a:spcBef>
        <a:spcAft>
          <a:spcPct val="0"/>
        </a:spcAft>
        <a:buFont typeface="Times" pitchFamily="-65" charset="0"/>
        <a:buChar char="•"/>
        <a:defRPr sz="4000">
          <a:solidFill>
            <a:schemeClr val="tx1"/>
          </a:solidFill>
          <a:latin typeface="+mn-lt"/>
          <a:ea typeface="+mn-ea"/>
          <a:cs typeface="ＭＳ Ｐゴシック" pitchFamily="100" charset="-128"/>
        </a:defRPr>
      </a:lvl1pPr>
      <a:lvl2pPr marL="943912" indent="-362824" algn="l" defTabSz="1160756" rtl="0" eaLnBrk="0" fontAlgn="base" hangingPunct="0">
        <a:spcBef>
          <a:spcPct val="20000"/>
        </a:spcBef>
        <a:spcAft>
          <a:spcPct val="0"/>
        </a:spcAft>
        <a:buFont typeface="Times" pitchFamily="-65" charset="0"/>
        <a:buChar char="•"/>
        <a:defRPr sz="3300">
          <a:solidFill>
            <a:schemeClr val="tx1"/>
          </a:solidFill>
          <a:latin typeface="+mn-lt"/>
          <a:ea typeface="+mn-ea"/>
        </a:defRPr>
      </a:lvl2pPr>
      <a:lvl3pPr marL="1451299" indent="-290543" algn="l" defTabSz="1160756" rtl="0" eaLnBrk="0" fontAlgn="base" hangingPunct="0">
        <a:spcBef>
          <a:spcPct val="20000"/>
        </a:spcBef>
        <a:spcAft>
          <a:spcPct val="0"/>
        </a:spcAft>
        <a:buFont typeface="Times" pitchFamily="-65" charset="0"/>
        <a:buChar char="•"/>
        <a:defRPr sz="3000">
          <a:solidFill>
            <a:schemeClr val="tx1"/>
          </a:solidFill>
          <a:latin typeface="+mn-lt"/>
          <a:ea typeface="+mn-ea"/>
        </a:defRPr>
      </a:lvl3pPr>
      <a:lvl4pPr marL="2032386" indent="-290543" algn="l" defTabSz="1160756" rtl="0" eaLnBrk="0" fontAlgn="base" hangingPunct="0">
        <a:spcBef>
          <a:spcPct val="20000"/>
        </a:spcBef>
        <a:spcAft>
          <a:spcPct val="0"/>
        </a:spcAft>
        <a:buFont typeface="Times" pitchFamily="-65" charset="0"/>
        <a:buChar char="•"/>
        <a:defRPr sz="2600">
          <a:solidFill>
            <a:schemeClr val="tx1"/>
          </a:solidFill>
          <a:latin typeface="+mn-lt"/>
          <a:ea typeface="+mn-ea"/>
        </a:defRPr>
      </a:lvl4pPr>
      <a:lvl5pPr marL="2612055" indent="-290543" algn="l" defTabSz="1160756" rtl="0" eaLnBrk="0" fontAlgn="base" hangingPunct="0">
        <a:spcBef>
          <a:spcPct val="20000"/>
        </a:spcBef>
        <a:spcAft>
          <a:spcPct val="0"/>
        </a:spcAft>
        <a:buFont typeface="Times" pitchFamily="-65" charset="0"/>
        <a:buChar char="•"/>
        <a:defRPr sz="2600">
          <a:solidFill>
            <a:schemeClr val="tx1"/>
          </a:solidFill>
          <a:latin typeface="+mn-lt"/>
          <a:ea typeface="+mn-ea"/>
        </a:defRPr>
      </a:lvl5pPr>
      <a:lvl6pPr marL="3020234" indent="-290543" algn="l" defTabSz="1160756" rtl="0" fontAlgn="base">
        <a:spcBef>
          <a:spcPct val="20000"/>
        </a:spcBef>
        <a:spcAft>
          <a:spcPct val="0"/>
        </a:spcAft>
        <a:buFont typeface="Times" pitchFamily="1" charset="0"/>
        <a:buChar char="•"/>
        <a:defRPr sz="2600">
          <a:solidFill>
            <a:schemeClr val="tx1"/>
          </a:solidFill>
          <a:latin typeface="+mn-lt"/>
          <a:ea typeface="+mn-ea"/>
        </a:defRPr>
      </a:lvl6pPr>
      <a:lvl7pPr marL="3428411" indent="-290543" algn="l" defTabSz="1160756" rtl="0" fontAlgn="base">
        <a:spcBef>
          <a:spcPct val="20000"/>
        </a:spcBef>
        <a:spcAft>
          <a:spcPct val="0"/>
        </a:spcAft>
        <a:buFont typeface="Times" pitchFamily="1" charset="0"/>
        <a:buChar char="•"/>
        <a:defRPr sz="2600">
          <a:solidFill>
            <a:schemeClr val="tx1"/>
          </a:solidFill>
          <a:latin typeface="+mn-lt"/>
          <a:ea typeface="+mn-ea"/>
        </a:defRPr>
      </a:lvl7pPr>
      <a:lvl8pPr marL="3836590" indent="-290543" algn="l" defTabSz="1160756" rtl="0" fontAlgn="base">
        <a:spcBef>
          <a:spcPct val="20000"/>
        </a:spcBef>
        <a:spcAft>
          <a:spcPct val="0"/>
        </a:spcAft>
        <a:buFont typeface="Times" pitchFamily="1" charset="0"/>
        <a:buChar char="•"/>
        <a:defRPr sz="2600">
          <a:solidFill>
            <a:schemeClr val="tx1"/>
          </a:solidFill>
          <a:latin typeface="+mn-lt"/>
          <a:ea typeface="+mn-ea"/>
        </a:defRPr>
      </a:lvl8pPr>
      <a:lvl9pPr marL="4244768" indent="-290543" algn="l" defTabSz="1160756" rtl="0" fontAlgn="base">
        <a:spcBef>
          <a:spcPct val="20000"/>
        </a:spcBef>
        <a:spcAft>
          <a:spcPct val="0"/>
        </a:spcAft>
        <a:buFont typeface="Times" pitchFamily="1" charset="0"/>
        <a:buChar char="•"/>
        <a:defRPr sz="2600">
          <a:solidFill>
            <a:schemeClr val="tx1"/>
          </a:solidFill>
          <a:latin typeface="+mn-lt"/>
          <a:ea typeface="+mn-ea"/>
        </a:defRPr>
      </a:lvl9pPr>
    </p:bodyStyle>
    <p:otherStyle>
      <a:defPPr>
        <a:defRPr lang="en-US"/>
      </a:defPPr>
      <a:lvl1pPr marL="0" algn="l" defTabSz="816356" rtl="0" eaLnBrk="1" latinLnBrk="0" hangingPunct="1">
        <a:defRPr sz="1600" kern="1200">
          <a:solidFill>
            <a:schemeClr val="tx1"/>
          </a:solidFill>
          <a:latin typeface="+mn-lt"/>
          <a:ea typeface="+mn-ea"/>
          <a:cs typeface="+mn-cs"/>
        </a:defRPr>
      </a:lvl1pPr>
      <a:lvl2pPr marL="408177" algn="l" defTabSz="816356" rtl="0" eaLnBrk="1" latinLnBrk="0" hangingPunct="1">
        <a:defRPr sz="1600" kern="1200">
          <a:solidFill>
            <a:schemeClr val="tx1"/>
          </a:solidFill>
          <a:latin typeface="+mn-lt"/>
          <a:ea typeface="+mn-ea"/>
          <a:cs typeface="+mn-cs"/>
        </a:defRPr>
      </a:lvl2pPr>
      <a:lvl3pPr marL="816356" algn="l" defTabSz="816356" rtl="0" eaLnBrk="1" latinLnBrk="0" hangingPunct="1">
        <a:defRPr sz="1600" kern="1200">
          <a:solidFill>
            <a:schemeClr val="tx1"/>
          </a:solidFill>
          <a:latin typeface="+mn-lt"/>
          <a:ea typeface="+mn-ea"/>
          <a:cs typeface="+mn-cs"/>
        </a:defRPr>
      </a:lvl3pPr>
      <a:lvl4pPr marL="1224533" algn="l" defTabSz="816356" rtl="0" eaLnBrk="1" latinLnBrk="0" hangingPunct="1">
        <a:defRPr sz="1600" kern="1200">
          <a:solidFill>
            <a:schemeClr val="tx1"/>
          </a:solidFill>
          <a:latin typeface="+mn-lt"/>
          <a:ea typeface="+mn-ea"/>
          <a:cs typeface="+mn-cs"/>
        </a:defRPr>
      </a:lvl4pPr>
      <a:lvl5pPr marL="1632712" algn="l" defTabSz="816356" rtl="0" eaLnBrk="1" latinLnBrk="0" hangingPunct="1">
        <a:defRPr sz="1600" kern="1200">
          <a:solidFill>
            <a:schemeClr val="tx1"/>
          </a:solidFill>
          <a:latin typeface="+mn-lt"/>
          <a:ea typeface="+mn-ea"/>
          <a:cs typeface="+mn-cs"/>
        </a:defRPr>
      </a:lvl5pPr>
      <a:lvl6pPr marL="2040890" algn="l" defTabSz="816356" rtl="0" eaLnBrk="1" latinLnBrk="0" hangingPunct="1">
        <a:defRPr sz="1600" kern="1200">
          <a:solidFill>
            <a:schemeClr val="tx1"/>
          </a:solidFill>
          <a:latin typeface="+mn-lt"/>
          <a:ea typeface="+mn-ea"/>
          <a:cs typeface="+mn-cs"/>
        </a:defRPr>
      </a:lvl6pPr>
      <a:lvl7pPr marL="2449068" algn="l" defTabSz="816356" rtl="0" eaLnBrk="1" latinLnBrk="0" hangingPunct="1">
        <a:defRPr sz="1600" kern="1200">
          <a:solidFill>
            <a:schemeClr val="tx1"/>
          </a:solidFill>
          <a:latin typeface="+mn-lt"/>
          <a:ea typeface="+mn-ea"/>
          <a:cs typeface="+mn-cs"/>
        </a:defRPr>
      </a:lvl7pPr>
      <a:lvl8pPr marL="2857246" algn="l" defTabSz="816356" rtl="0" eaLnBrk="1" latinLnBrk="0" hangingPunct="1">
        <a:defRPr sz="1600" kern="1200">
          <a:solidFill>
            <a:schemeClr val="tx1"/>
          </a:solidFill>
          <a:latin typeface="+mn-lt"/>
          <a:ea typeface="+mn-ea"/>
          <a:cs typeface="+mn-cs"/>
        </a:defRPr>
      </a:lvl8pPr>
      <a:lvl9pPr marL="3265424" algn="l" defTabSz="81635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tmp"/><Relationship Id="rId7" Type="http://schemas.openxmlformats.org/officeDocument/2006/relationships/image" Target="../media/image15.tmp"/><Relationship Id="rId2" Type="http://schemas.openxmlformats.org/officeDocument/2006/relationships/image" Target="../media/image10.tmp"/><Relationship Id="rId1" Type="http://schemas.openxmlformats.org/officeDocument/2006/relationships/slideLayout" Target="../slideLayouts/slideLayout2.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12.tmp"/></Relationships>
</file>

<file path=ppt/slides/_rels/slide11.xml.rels><?xml version="1.0" encoding="UTF-8" standalone="yes"?>
<Relationships xmlns="http://schemas.openxmlformats.org/package/2006/relationships"><Relationship Id="rId8" Type="http://schemas.openxmlformats.org/officeDocument/2006/relationships/image" Target="../media/image22.tmp"/><Relationship Id="rId3" Type="http://schemas.openxmlformats.org/officeDocument/2006/relationships/image" Target="../media/image17.tmp"/><Relationship Id="rId7" Type="http://schemas.openxmlformats.org/officeDocument/2006/relationships/image" Target="../media/image21.tmp"/><Relationship Id="rId2" Type="http://schemas.openxmlformats.org/officeDocument/2006/relationships/image" Target="../media/image16.tmp"/><Relationship Id="rId1" Type="http://schemas.openxmlformats.org/officeDocument/2006/relationships/slideLayout" Target="../slideLayouts/slideLayout2.xml"/><Relationship Id="rId6" Type="http://schemas.openxmlformats.org/officeDocument/2006/relationships/image" Target="../media/image20.tmp"/><Relationship Id="rId5" Type="http://schemas.openxmlformats.org/officeDocument/2006/relationships/image" Target="../media/image19.tmp"/><Relationship Id="rId10" Type="http://schemas.openxmlformats.org/officeDocument/2006/relationships/image" Target="../media/image24.tmp"/><Relationship Id="rId4" Type="http://schemas.openxmlformats.org/officeDocument/2006/relationships/image" Target="../media/image18.tmp"/><Relationship Id="rId9" Type="http://schemas.openxmlformats.org/officeDocument/2006/relationships/image" Target="../media/image23.tmp"/></Relationships>
</file>

<file path=ppt/slides/_rels/slide12.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extendedresults.com/products/twitteranalytic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090615" y="686590"/>
            <a:ext cx="11278391" cy="1829597"/>
          </a:xfrm>
        </p:spPr>
        <p:txBody>
          <a:bodyPr/>
          <a:lstStyle/>
          <a:p>
            <a:pPr eaLnBrk="1" hangingPunct="1"/>
            <a:r>
              <a:rPr lang="en-US" sz="5400" dirty="0" smtClean="0"/>
              <a:t>Introducing Students to the Analysis of Text Data</a:t>
            </a:r>
            <a:endParaRPr lang="en-US" sz="5400" dirty="0" smtClean="0"/>
          </a:p>
        </p:txBody>
      </p:sp>
      <p:sp>
        <p:nvSpPr>
          <p:cNvPr id="4099" name="Rectangle 3"/>
          <p:cNvSpPr>
            <a:spLocks noGrp="1" noChangeArrowheads="1"/>
          </p:cNvSpPr>
          <p:nvPr>
            <p:ph type="subTitle" idx="1"/>
          </p:nvPr>
        </p:nvSpPr>
        <p:spPr>
          <a:xfrm>
            <a:off x="1141415" y="2668587"/>
            <a:ext cx="10741025" cy="4418011"/>
          </a:xfrm>
        </p:spPr>
        <p:txBody>
          <a:bodyPr/>
          <a:lstStyle/>
          <a:p>
            <a:pPr eaLnBrk="1" hangingPunct="1"/>
            <a:r>
              <a:rPr lang="en-US" sz="4000" b="1" dirty="0">
                <a:latin typeface="Arial" panose="020B0604020202020204" pitchFamily="34" charset="0"/>
              </a:rPr>
              <a:t>Increase Relevance by Shifting Focus Away from Classical Statistical Mechanics &amp; Hypothesis Testing</a:t>
            </a:r>
            <a:endParaRPr lang="en-US" sz="4000" dirty="0">
              <a:latin typeface="Arial" panose="020B0604020202020204" pitchFamily="34" charset="0"/>
            </a:endParaRPr>
          </a:p>
          <a:p>
            <a:pPr eaLnBrk="1" hangingPunct="1"/>
            <a:r>
              <a:rPr lang="en-US" dirty="0" smtClean="0"/>
              <a:t>Making </a:t>
            </a:r>
            <a:r>
              <a:rPr lang="en-US" dirty="0"/>
              <a:t>Statistics More Effective in Schools of Business </a:t>
            </a:r>
            <a:r>
              <a:rPr lang="en-US" dirty="0" smtClean="0"/>
              <a:t>Mini-Conference</a:t>
            </a:r>
          </a:p>
          <a:p>
            <a:pPr eaLnBrk="1" hangingPunct="1"/>
            <a:endParaRPr lang="en-US" dirty="0" smtClean="0"/>
          </a:p>
          <a:p>
            <a:pPr eaLnBrk="1" hangingPunct="1"/>
            <a:r>
              <a:rPr lang="en-US" dirty="0" smtClean="0"/>
              <a:t>Kellie </a:t>
            </a:r>
            <a:r>
              <a:rPr lang="en-US" dirty="0" smtClean="0"/>
              <a:t>B. Keeling</a:t>
            </a:r>
          </a:p>
          <a:p>
            <a:pPr eaLnBrk="1" hangingPunct="1">
              <a:buFont typeface="Times" pitchFamily="-65" charset="0"/>
              <a:buNone/>
            </a:pPr>
            <a:r>
              <a:rPr lang="en-US" sz="3300" dirty="0" smtClean="0"/>
              <a:t>Business </a:t>
            </a:r>
            <a:r>
              <a:rPr lang="en-US" sz="3300" dirty="0"/>
              <a:t>Information &amp; </a:t>
            </a:r>
            <a:r>
              <a:rPr lang="en-US" sz="3300" dirty="0" smtClean="0"/>
              <a:t>Analytics, University </a:t>
            </a:r>
            <a:r>
              <a:rPr lang="en-US" sz="3300" dirty="0"/>
              <a:t>of </a:t>
            </a:r>
            <a:r>
              <a:rPr lang="en-US" sz="3300" dirty="0" smtClean="0"/>
              <a:t>Denver</a:t>
            </a:r>
            <a:endParaRPr lang="en-US" sz="28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from Burger King!</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0406" y="3078781"/>
            <a:ext cx="14438309" cy="738059"/>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06" y="1601787"/>
            <a:ext cx="7889626" cy="1027767"/>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06" y="7316788"/>
            <a:ext cx="12192000" cy="1012830"/>
          </a:xfrm>
          <a:prstGeom prst="rect">
            <a:avLst/>
          </a:prstGeom>
        </p:spPr>
      </p:pic>
      <p:grpSp>
        <p:nvGrpSpPr>
          <p:cNvPr id="10" name="Group 9"/>
          <p:cNvGrpSpPr/>
          <p:nvPr/>
        </p:nvGrpSpPr>
        <p:grpSpPr>
          <a:xfrm>
            <a:off x="126602" y="5585028"/>
            <a:ext cx="12750007" cy="1607022"/>
            <a:chOff x="-17577594" y="7392987"/>
            <a:chExt cx="23029724" cy="1447799"/>
          </a:xfrm>
        </p:grpSpPr>
        <p:pic>
          <p:nvPicPr>
            <p:cNvPr id="8" name="Picture 7" descr="Screen Clipping"/>
            <p:cNvPicPr>
              <a:picLocks noChangeAspect="1"/>
            </p:cNvPicPr>
            <p:nvPr/>
          </p:nvPicPr>
          <p:blipFill rotWithShape="1">
            <a:blip r:embed="rId5">
              <a:extLst>
                <a:ext uri="{28A0092B-C50C-407E-A947-70E740481C1C}">
                  <a14:useLocalDpi xmlns:a14="http://schemas.microsoft.com/office/drawing/2010/main" val="0"/>
                </a:ext>
              </a:extLst>
            </a:blip>
            <a:srcRect l="54688" t="13885"/>
            <a:stretch/>
          </p:blipFill>
          <p:spPr>
            <a:xfrm>
              <a:off x="-15339539" y="7392987"/>
              <a:ext cx="19018714" cy="761999"/>
            </a:xfrm>
            <a:prstGeom prst="rect">
              <a:avLst/>
            </a:prstGeom>
          </p:spPr>
        </p:pic>
        <p:pic>
          <p:nvPicPr>
            <p:cNvPr id="9" name="Picture 8" descr="Screen Clipping"/>
            <p:cNvPicPr>
              <a:picLocks noChangeAspect="1"/>
            </p:cNvPicPr>
            <p:nvPr/>
          </p:nvPicPr>
          <p:blipFill rotWithShape="1">
            <a:blip r:embed="rId5">
              <a:extLst>
                <a:ext uri="{28A0092B-C50C-407E-A947-70E740481C1C}">
                  <a14:useLocalDpi xmlns:a14="http://schemas.microsoft.com/office/drawing/2010/main" val="0"/>
                </a:ext>
              </a:extLst>
            </a:blip>
            <a:srcRect t="13885" r="45131"/>
            <a:stretch/>
          </p:blipFill>
          <p:spPr>
            <a:xfrm>
              <a:off x="-17577594" y="8078787"/>
              <a:ext cx="23029724" cy="761999"/>
            </a:xfrm>
            <a:prstGeom prst="rect">
              <a:avLst/>
            </a:prstGeom>
          </p:spPr>
        </p:pic>
      </p:grpSp>
      <p:grpSp>
        <p:nvGrpSpPr>
          <p:cNvPr id="14" name="Group 13"/>
          <p:cNvGrpSpPr/>
          <p:nvPr/>
        </p:nvGrpSpPr>
        <p:grpSpPr>
          <a:xfrm>
            <a:off x="1348094" y="3989179"/>
            <a:ext cx="6277704" cy="1575008"/>
            <a:chOff x="1348094" y="3989179"/>
            <a:chExt cx="6277704" cy="1575008"/>
          </a:xfrm>
        </p:grpSpPr>
        <p:pic>
          <p:nvPicPr>
            <p:cNvPr id="11" name="Picture 10"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8094" y="3989179"/>
              <a:ext cx="6277704" cy="896238"/>
            </a:xfrm>
            <a:prstGeom prst="rect">
              <a:avLst/>
            </a:prstGeom>
          </p:spPr>
        </p:pic>
        <p:pic>
          <p:nvPicPr>
            <p:cNvPr id="12" name="Picture 11" descr="Screen Clipping"/>
            <p:cNvPicPr>
              <a:picLocks noChangeAspect="1"/>
            </p:cNvPicPr>
            <p:nvPr/>
          </p:nvPicPr>
          <p:blipFill rotWithShape="1">
            <a:blip r:embed="rId7">
              <a:extLst>
                <a:ext uri="{28A0092B-C50C-407E-A947-70E740481C1C}">
                  <a14:useLocalDpi xmlns:a14="http://schemas.microsoft.com/office/drawing/2010/main" val="0"/>
                </a:ext>
              </a:extLst>
            </a:blip>
            <a:srcRect t="21155" r="67525"/>
            <a:stretch/>
          </p:blipFill>
          <p:spPr>
            <a:xfrm>
              <a:off x="3055019" y="4857546"/>
              <a:ext cx="2438400" cy="706641"/>
            </a:xfrm>
            <a:prstGeom prst="rect">
              <a:avLst/>
            </a:prstGeom>
          </p:spPr>
        </p:pic>
      </p:grpSp>
    </p:spTree>
    <p:extLst>
      <p:ext uri="{BB962C8B-B14F-4D97-AF65-F5344CB8AC3E}">
        <p14:creationId xmlns:p14="http://schemas.microsoft.com/office/powerpoint/2010/main" val="164923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from McDonalds</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06" y="6173787"/>
            <a:ext cx="12171498" cy="930210"/>
          </a:xfrm>
          <a:prstGeom prst="rect">
            <a:avLst/>
          </a:prstGeom>
        </p:spPr>
      </p:pic>
      <p:grpSp>
        <p:nvGrpSpPr>
          <p:cNvPr id="10" name="Group 9"/>
          <p:cNvGrpSpPr/>
          <p:nvPr/>
        </p:nvGrpSpPr>
        <p:grpSpPr>
          <a:xfrm>
            <a:off x="3301207" y="1656165"/>
            <a:ext cx="6918697" cy="1164820"/>
            <a:chOff x="4560291" y="4559086"/>
            <a:chExt cx="2921346" cy="612042"/>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837" y="4559086"/>
              <a:ext cx="2914800" cy="438173"/>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0291" y="4993319"/>
              <a:ext cx="2730640" cy="177809"/>
            </a:xfrm>
            <a:prstGeom prst="rect">
              <a:avLst/>
            </a:prstGeom>
          </p:spPr>
        </p:pic>
      </p:grpSp>
      <p:grpSp>
        <p:nvGrpSpPr>
          <p:cNvPr id="9" name="Group 8"/>
          <p:cNvGrpSpPr/>
          <p:nvPr/>
        </p:nvGrpSpPr>
        <p:grpSpPr>
          <a:xfrm>
            <a:off x="1701007" y="4616659"/>
            <a:ext cx="10363200" cy="1228150"/>
            <a:chOff x="4447275" y="5870567"/>
            <a:chExt cx="4273770" cy="323866"/>
          </a:xfrm>
        </p:grpSpPr>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7275" y="5870567"/>
              <a:ext cx="4108661" cy="158758"/>
            </a:xfrm>
            <a:prstGeom prst="rect">
              <a:avLst/>
            </a:prstGeom>
          </p:spPr>
        </p:pic>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7275" y="6029325"/>
              <a:ext cx="4273770" cy="165108"/>
            </a:xfrm>
            <a:prstGeom prst="rect">
              <a:avLst/>
            </a:prstGeom>
          </p:spPr>
        </p:pic>
      </p:grpSp>
      <p:grpSp>
        <p:nvGrpSpPr>
          <p:cNvPr id="16" name="Group 15"/>
          <p:cNvGrpSpPr/>
          <p:nvPr/>
        </p:nvGrpSpPr>
        <p:grpSpPr>
          <a:xfrm>
            <a:off x="1243806" y="2988959"/>
            <a:ext cx="11049000" cy="1303731"/>
            <a:chOff x="4139406" y="4095275"/>
            <a:chExt cx="4921503" cy="370372"/>
          </a:xfrm>
        </p:grpSpPr>
        <p:pic>
          <p:nvPicPr>
            <p:cNvPr id="11" name="Picture 10"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9406" y="4095275"/>
              <a:ext cx="4921503" cy="228612"/>
            </a:xfrm>
            <a:prstGeom prst="rect">
              <a:avLst/>
            </a:prstGeom>
          </p:spPr>
        </p:pic>
        <p:pic>
          <p:nvPicPr>
            <p:cNvPr id="12" name="Picture 11"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5206" y="4268787"/>
              <a:ext cx="3035456" cy="196860"/>
            </a:xfrm>
            <a:prstGeom prst="rect">
              <a:avLst/>
            </a:prstGeom>
          </p:spPr>
        </p:pic>
      </p:grpSp>
      <p:grpSp>
        <p:nvGrpSpPr>
          <p:cNvPr id="15" name="Group 14"/>
          <p:cNvGrpSpPr/>
          <p:nvPr/>
        </p:nvGrpSpPr>
        <p:grpSpPr>
          <a:xfrm>
            <a:off x="1264449" y="7696368"/>
            <a:ext cx="10617991" cy="962342"/>
            <a:chOff x="4151984" y="5386394"/>
            <a:chExt cx="4699242" cy="315116"/>
          </a:xfrm>
        </p:grpSpPr>
        <p:pic>
          <p:nvPicPr>
            <p:cNvPr id="13" name="Picture 12"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98078" y="5386394"/>
              <a:ext cx="4172164" cy="133357"/>
            </a:xfrm>
            <a:prstGeom prst="rect">
              <a:avLst/>
            </a:prstGeom>
          </p:spPr>
        </p:pic>
        <p:pic>
          <p:nvPicPr>
            <p:cNvPr id="14" name="Picture 13"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51984" y="5530051"/>
              <a:ext cx="4699242" cy="171459"/>
            </a:xfrm>
            <a:prstGeom prst="rect">
              <a:avLst/>
            </a:prstGeom>
          </p:spPr>
        </p:pic>
      </p:grpSp>
    </p:spTree>
    <p:extLst>
      <p:ext uri="{BB962C8B-B14F-4D97-AF65-F5344CB8AC3E}">
        <p14:creationId xmlns:p14="http://schemas.microsoft.com/office/powerpoint/2010/main" val="282832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Tone Dictionary</a:t>
            </a:r>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8206" y="306386"/>
            <a:ext cx="5029200" cy="9034491"/>
          </a:xfrm>
          <a:prstGeom prst="rect">
            <a:avLst/>
          </a:prstGeom>
        </p:spPr>
      </p:pic>
    </p:spTree>
    <p:extLst>
      <p:ext uri="{BB962C8B-B14F-4D97-AF65-F5344CB8AC3E}">
        <p14:creationId xmlns:p14="http://schemas.microsoft.com/office/powerpoint/2010/main" val="273083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Tone/Valence</a:t>
            </a:r>
            <a:endParaRPr lang="en-US" dirty="0"/>
          </a:p>
        </p:txBody>
      </p:sp>
      <p:sp>
        <p:nvSpPr>
          <p:cNvPr id="3" name="Content Placeholder 2"/>
          <p:cNvSpPr>
            <a:spLocks noGrp="1"/>
          </p:cNvSpPr>
          <p:nvPr>
            <p:ph idx="1"/>
          </p:nvPr>
        </p:nvSpPr>
        <p:spPr/>
        <p:txBody>
          <a:bodyPr/>
          <a:lstStyle/>
          <a:p>
            <a:pPr marL="0" lvl="0" indent="0">
              <a:buNone/>
            </a:pPr>
            <a:r>
              <a:rPr lang="en-US" dirty="0"/>
              <a:t>For the page with the dashboard of charts, the Tone is noted as either “Neutral”, “Positive”, or “Negative.”  To rate the tweets, the Tone Dictionary on the next page was used.  Using the list of sample tweets, </a:t>
            </a:r>
            <a:r>
              <a:rPr lang="en-US" b="1" dirty="0">
                <a:solidFill>
                  <a:srgbClr val="96232F"/>
                </a:solidFill>
              </a:rPr>
              <a:t>what other words do you think should be added</a:t>
            </a:r>
            <a:r>
              <a:rPr lang="en-US" dirty="0" smtClean="0"/>
              <a:t>?</a:t>
            </a:r>
          </a:p>
          <a:p>
            <a:pPr marL="0" lvl="0" indent="0">
              <a:buNone/>
            </a:pPr>
            <a:endParaRPr lang="en-US" dirty="0"/>
          </a:p>
          <a:p>
            <a:pPr marL="0" indent="0">
              <a:buNone/>
            </a:pPr>
            <a:r>
              <a:rPr lang="en-US" dirty="0"/>
              <a:t>POSITIVE	</a:t>
            </a:r>
            <a:r>
              <a:rPr lang="en-US" dirty="0" smtClean="0"/>
              <a:t>	</a:t>
            </a:r>
            <a:r>
              <a:rPr lang="en-US" dirty="0"/>
              <a:t>	</a:t>
            </a:r>
            <a:r>
              <a:rPr lang="en-US" dirty="0" smtClean="0"/>
              <a:t>	NEGATIVE</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666223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Tone/Valence</a:t>
            </a:r>
            <a:endParaRPr lang="en-US" dirty="0"/>
          </a:p>
        </p:txBody>
      </p:sp>
      <p:sp>
        <p:nvSpPr>
          <p:cNvPr id="3" name="Content Placeholder 2"/>
          <p:cNvSpPr>
            <a:spLocks noGrp="1"/>
          </p:cNvSpPr>
          <p:nvPr>
            <p:ph idx="1"/>
          </p:nvPr>
        </p:nvSpPr>
        <p:spPr/>
        <p:txBody>
          <a:bodyPr/>
          <a:lstStyle/>
          <a:p>
            <a:pPr marL="0" indent="0">
              <a:buNone/>
            </a:pPr>
            <a:r>
              <a:rPr lang="en-US" dirty="0"/>
              <a:t>What are some </a:t>
            </a:r>
            <a:r>
              <a:rPr lang="en-US" b="1" dirty="0">
                <a:solidFill>
                  <a:srgbClr val="881423"/>
                </a:solidFill>
              </a:rPr>
              <a:t>words that aren’t in these tweets that you think should be added </a:t>
            </a:r>
            <a:r>
              <a:rPr lang="en-US" dirty="0"/>
              <a:t>to the Tone dictionary</a:t>
            </a:r>
            <a:r>
              <a:rPr lang="en-US" dirty="0" smtClean="0"/>
              <a:t>?</a:t>
            </a:r>
          </a:p>
          <a:p>
            <a:pPr marL="0" indent="0">
              <a:buNone/>
            </a:pPr>
            <a:endParaRPr lang="en-US" dirty="0"/>
          </a:p>
          <a:p>
            <a:pPr marL="0" indent="0">
              <a:buNone/>
            </a:pPr>
            <a:r>
              <a:rPr lang="en-US" dirty="0" smtClean="0"/>
              <a:t>POSITIVE</a:t>
            </a:r>
            <a:r>
              <a:rPr lang="en-US" dirty="0"/>
              <a:t>	</a:t>
            </a:r>
            <a:r>
              <a:rPr lang="en-US" dirty="0" smtClean="0"/>
              <a:t>	</a:t>
            </a:r>
            <a:r>
              <a:rPr lang="en-US" dirty="0"/>
              <a:t>	NEGATIVE</a:t>
            </a:r>
          </a:p>
          <a:p>
            <a:pPr marL="0" indent="0">
              <a:buNone/>
            </a:pPr>
            <a:endParaRPr lang="en-US" dirty="0"/>
          </a:p>
          <a:p>
            <a:endParaRPr lang="en-US" dirty="0"/>
          </a:p>
        </p:txBody>
      </p:sp>
    </p:spTree>
    <p:extLst>
      <p:ext uri="{BB962C8B-B14F-4D97-AF65-F5344CB8AC3E}">
        <p14:creationId xmlns:p14="http://schemas.microsoft.com/office/powerpoint/2010/main" val="3602621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Words</a:t>
            </a:r>
            <a:endParaRPr lang="en-US" dirty="0"/>
          </a:p>
        </p:txBody>
      </p:sp>
      <p:sp>
        <p:nvSpPr>
          <p:cNvPr id="3" name="Content Placeholder 2"/>
          <p:cNvSpPr>
            <a:spLocks noGrp="1"/>
          </p:cNvSpPr>
          <p:nvPr>
            <p:ph idx="1"/>
          </p:nvPr>
        </p:nvSpPr>
        <p:spPr/>
        <p:txBody>
          <a:bodyPr/>
          <a:lstStyle/>
          <a:p>
            <a:pPr marL="0" lvl="0" indent="0">
              <a:buNone/>
            </a:pPr>
            <a:r>
              <a:rPr lang="en-US" dirty="0"/>
              <a:t>When a computer program or software tries to determine the meaning of a “tweet,” it uses a set of </a:t>
            </a:r>
            <a:r>
              <a:rPr lang="en-US" b="1" dirty="0">
                <a:solidFill>
                  <a:srgbClr val="96232F"/>
                </a:solidFill>
              </a:rPr>
              <a:t>“stop words” that the computer skips over</a:t>
            </a:r>
            <a:r>
              <a:rPr lang="en-US" dirty="0"/>
              <a:t> when interpreting the meaning.  </a:t>
            </a:r>
            <a:r>
              <a:rPr lang="en-US" b="1" dirty="0">
                <a:solidFill>
                  <a:srgbClr val="881423"/>
                </a:solidFill>
              </a:rPr>
              <a:t>Fill in possible Stop Words</a:t>
            </a:r>
            <a:r>
              <a:rPr lang="en-US" dirty="0"/>
              <a:t>:</a:t>
            </a:r>
          </a:p>
          <a:p>
            <a:pPr marL="0" indent="0">
              <a:buNone/>
            </a:pPr>
            <a:r>
              <a:rPr lang="en-US" dirty="0"/>
              <a:t>STOP WORDS</a:t>
            </a:r>
          </a:p>
          <a:p>
            <a:pPr marL="0" indent="0">
              <a:buNone/>
            </a:pPr>
            <a:r>
              <a:rPr lang="en-US" dirty="0"/>
              <a:t>a</a:t>
            </a:r>
          </a:p>
          <a:p>
            <a:pPr marL="0" indent="0">
              <a:buNone/>
            </a:pPr>
            <a:r>
              <a:rPr lang="en-US" dirty="0"/>
              <a:t>an</a:t>
            </a:r>
          </a:p>
          <a:p>
            <a:pPr marL="0" indent="0">
              <a:buNone/>
            </a:pPr>
            <a:r>
              <a:rPr lang="en-US" dirty="0"/>
              <a:t>the</a:t>
            </a:r>
          </a:p>
          <a:p>
            <a:endParaRPr lang="en-US" dirty="0"/>
          </a:p>
        </p:txBody>
      </p:sp>
    </p:spTree>
    <p:extLst>
      <p:ext uri="{BB962C8B-B14F-4D97-AF65-F5344CB8AC3E}">
        <p14:creationId xmlns:p14="http://schemas.microsoft.com/office/powerpoint/2010/main" val="2581727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Dashboard of Tweets</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217" y="1350852"/>
            <a:ext cx="12590996" cy="3581400"/>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06" y="4932252"/>
            <a:ext cx="12812879" cy="4518135"/>
          </a:xfrm>
          <a:prstGeom prst="rect">
            <a:avLst/>
          </a:prstGeom>
        </p:spPr>
      </p:pic>
    </p:spTree>
    <p:extLst>
      <p:ext uri="{BB962C8B-B14F-4D97-AF65-F5344CB8AC3E}">
        <p14:creationId xmlns:p14="http://schemas.microsoft.com/office/powerpoint/2010/main" val="338569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Dashboard Summary</a:t>
            </a:r>
            <a:endParaRPr lang="en-US" dirty="0"/>
          </a:p>
        </p:txBody>
      </p:sp>
      <p:sp>
        <p:nvSpPr>
          <p:cNvPr id="3" name="Content Placeholder 2"/>
          <p:cNvSpPr>
            <a:spLocks noGrp="1"/>
          </p:cNvSpPr>
          <p:nvPr>
            <p:ph idx="1"/>
          </p:nvPr>
        </p:nvSpPr>
        <p:spPr>
          <a:xfrm>
            <a:off x="1170781" y="2133600"/>
            <a:ext cx="10741025" cy="5867400"/>
          </a:xfrm>
        </p:spPr>
        <p:txBody>
          <a:bodyPr/>
          <a:lstStyle/>
          <a:p>
            <a:pPr marL="520700" lvl="1" indent="-520700">
              <a:buFont typeface="Arial" panose="020B0604020202020204" pitchFamily="34" charset="0"/>
              <a:buChar char="•"/>
            </a:pPr>
            <a:r>
              <a:rPr lang="en-US" sz="3600" dirty="0" smtClean="0"/>
              <a:t>Which </a:t>
            </a:r>
            <a:r>
              <a:rPr lang="en-US" sz="3600" dirty="0"/>
              <a:t>company has </a:t>
            </a:r>
            <a:r>
              <a:rPr lang="en-US" sz="3600" b="1" dirty="0">
                <a:solidFill>
                  <a:srgbClr val="96232F"/>
                </a:solidFill>
              </a:rPr>
              <a:t>more tweets</a:t>
            </a:r>
            <a:r>
              <a:rPr lang="en-US" sz="3600" dirty="0"/>
              <a:t>?</a:t>
            </a:r>
          </a:p>
          <a:p>
            <a:pPr marL="520700" indent="-520700">
              <a:buFont typeface="Arial" panose="020B0604020202020204" pitchFamily="34" charset="0"/>
              <a:buChar char="•"/>
            </a:pPr>
            <a:r>
              <a:rPr lang="en-US" sz="3600" dirty="0" smtClean="0"/>
              <a:t>What </a:t>
            </a:r>
            <a:r>
              <a:rPr lang="en-US" sz="3600" b="1" dirty="0">
                <a:solidFill>
                  <a:srgbClr val="96232F"/>
                </a:solidFill>
              </a:rPr>
              <a:t>time of day</a:t>
            </a:r>
            <a:r>
              <a:rPr lang="en-US" sz="3600" dirty="0"/>
              <a:t> does each company have the most tweets?</a:t>
            </a:r>
          </a:p>
          <a:p>
            <a:pPr marL="520700" indent="-520700">
              <a:buFont typeface="Arial" panose="020B0604020202020204" pitchFamily="34" charset="0"/>
              <a:buChar char="•"/>
            </a:pPr>
            <a:r>
              <a:rPr lang="en-US" sz="3600" dirty="0" smtClean="0"/>
              <a:t>What </a:t>
            </a:r>
            <a:r>
              <a:rPr lang="en-US" sz="3600" dirty="0"/>
              <a:t>can you say about the </a:t>
            </a:r>
            <a:r>
              <a:rPr lang="en-US" sz="3600" b="1" dirty="0">
                <a:solidFill>
                  <a:srgbClr val="881423"/>
                </a:solidFill>
              </a:rPr>
              <a:t>tone of the tweets</a:t>
            </a:r>
            <a:r>
              <a:rPr lang="en-US" sz="3600" dirty="0"/>
              <a:t> over the time period? </a:t>
            </a:r>
          </a:p>
          <a:p>
            <a:pPr marL="520700" indent="-520700">
              <a:buFont typeface="Arial" panose="020B0604020202020204" pitchFamily="34" charset="0"/>
              <a:buChar char="•"/>
            </a:pPr>
            <a:r>
              <a:rPr lang="en-US" dirty="0" smtClean="0"/>
              <a:t>C</a:t>
            </a:r>
            <a:r>
              <a:rPr lang="en-US" sz="3600" dirty="0" smtClean="0"/>
              <a:t>omment </a:t>
            </a:r>
            <a:r>
              <a:rPr lang="en-US" sz="3600" dirty="0"/>
              <a:t>on the number of </a:t>
            </a:r>
            <a:r>
              <a:rPr lang="en-US" sz="3600" b="1" dirty="0">
                <a:solidFill>
                  <a:srgbClr val="96232F"/>
                </a:solidFill>
              </a:rPr>
              <a:t>retweets versus tweets </a:t>
            </a:r>
            <a:r>
              <a:rPr lang="en-US" sz="3600" dirty="0"/>
              <a:t>by company.</a:t>
            </a:r>
          </a:p>
          <a:p>
            <a:pPr marL="520700" indent="-520700">
              <a:buFont typeface="Arial" panose="020B0604020202020204" pitchFamily="34" charset="0"/>
              <a:buChar char="•"/>
            </a:pPr>
            <a:r>
              <a:rPr lang="en-US" sz="3600" dirty="0" smtClean="0"/>
              <a:t>Summarize </a:t>
            </a:r>
            <a:r>
              <a:rPr lang="en-US" sz="3600" dirty="0"/>
              <a:t>what you have learned that you could </a:t>
            </a:r>
            <a:r>
              <a:rPr lang="en-US" sz="3600" b="1" dirty="0">
                <a:solidFill>
                  <a:srgbClr val="C00000"/>
                </a:solidFill>
              </a:rPr>
              <a:t>tell an executive</a:t>
            </a:r>
            <a:r>
              <a:rPr lang="en-US" sz="3600" dirty="0"/>
              <a:t> at Burger King or McDonalds.</a:t>
            </a:r>
          </a:p>
          <a:p>
            <a:endParaRPr lang="en-US" dirty="0"/>
          </a:p>
        </p:txBody>
      </p:sp>
    </p:spTree>
    <p:extLst>
      <p:ext uri="{BB962C8B-B14F-4D97-AF65-F5344CB8AC3E}">
        <p14:creationId xmlns:p14="http://schemas.microsoft.com/office/powerpoint/2010/main" val="874738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 feel this is a great way to introduce the ideas of text analysis. </a:t>
            </a:r>
          </a:p>
          <a:p>
            <a:r>
              <a:rPr lang="en-US" dirty="0" smtClean="0"/>
              <a:t>Worked very well as tool to introduce text analytics to middle school girls!</a:t>
            </a:r>
          </a:p>
          <a:p>
            <a:r>
              <a:rPr lang="en-US" dirty="0" smtClean="0"/>
              <a:t>I plan to create a lesson similar to this for my “Statistics II” course (probability through simple regression) starting in January.</a:t>
            </a:r>
            <a:endParaRPr lang="en-US" dirty="0"/>
          </a:p>
        </p:txBody>
      </p:sp>
    </p:spTree>
    <p:extLst>
      <p:ext uri="{BB962C8B-B14F-4D97-AF65-F5344CB8AC3E}">
        <p14:creationId xmlns:p14="http://schemas.microsoft.com/office/powerpoint/2010/main" val="593968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1415" y="458787"/>
            <a:ext cx="10741025" cy="1143001"/>
          </a:xfrm>
        </p:spPr>
        <p:txBody>
          <a:bodyPr/>
          <a:lstStyle/>
          <a:p>
            <a:r>
              <a:rPr lang="en-US" dirty="0" smtClean="0"/>
              <a:t>An Example of Text Analysis </a:t>
            </a:r>
            <a:br>
              <a:rPr lang="en-US" dirty="0" smtClean="0"/>
            </a:br>
            <a:r>
              <a:rPr lang="en-US" dirty="0" smtClean="0"/>
              <a:t>Twitter Data</a:t>
            </a:r>
            <a:endParaRPr lang="en-US" dirty="0" smtClean="0"/>
          </a:p>
        </p:txBody>
      </p:sp>
      <p:sp>
        <p:nvSpPr>
          <p:cNvPr id="7171" name="Rectangle 3"/>
          <p:cNvSpPr>
            <a:spLocks noGrp="1" noChangeArrowheads="1"/>
          </p:cNvSpPr>
          <p:nvPr>
            <p:ph type="body" idx="1"/>
          </p:nvPr>
        </p:nvSpPr>
        <p:spPr>
          <a:xfrm>
            <a:off x="1141415" y="2058987"/>
            <a:ext cx="11684791" cy="5103813"/>
          </a:xfrm>
        </p:spPr>
        <p:txBody>
          <a:bodyPr/>
          <a:lstStyle/>
          <a:p>
            <a:r>
              <a:rPr lang="en-US" dirty="0" smtClean="0">
                <a:sym typeface="IBM techexplorer Symbol A"/>
              </a:rPr>
              <a:t>Analyze the Tweets from Panera Bread and Compare Tweets from McDonalds and Burger King</a:t>
            </a:r>
          </a:p>
          <a:p>
            <a:pPr lvl="1"/>
            <a:r>
              <a:rPr lang="en-US" dirty="0" smtClean="0">
                <a:sym typeface="IBM techexplorer Symbol A"/>
              </a:rPr>
              <a:t>I used this free tool to pull down tweets </a:t>
            </a:r>
            <a:r>
              <a:rPr lang="en-US" sz="2800" dirty="0" smtClean="0">
                <a:sym typeface="IBM techexplorer Symbol A"/>
              </a:rPr>
              <a:t>(uses Power Pivot)</a:t>
            </a:r>
            <a:r>
              <a:rPr lang="en-US" dirty="0" smtClean="0">
                <a:sym typeface="IBM techexplorer Symbol A"/>
              </a:rPr>
              <a:t>: </a:t>
            </a:r>
          </a:p>
          <a:p>
            <a:pPr lvl="2"/>
            <a:r>
              <a:rPr lang="en-US" b="1" dirty="0" smtClean="0">
                <a:solidFill>
                  <a:srgbClr val="96232F"/>
                </a:solidFill>
              </a:rPr>
              <a:t>Analytics </a:t>
            </a:r>
            <a:r>
              <a:rPr lang="en-US" b="1" dirty="0">
                <a:solidFill>
                  <a:srgbClr val="96232F"/>
                </a:solidFill>
              </a:rPr>
              <a:t>for Twitter.xlsx</a:t>
            </a:r>
            <a:r>
              <a:rPr lang="en-US" dirty="0"/>
              <a:t> </a:t>
            </a:r>
            <a:endParaRPr lang="en-US" dirty="0" smtClean="0"/>
          </a:p>
          <a:p>
            <a:pPr lvl="2"/>
            <a:r>
              <a:rPr lang="en-US" sz="2800" u="sng" dirty="0" smtClean="0">
                <a:hlinkClick r:id="rId2"/>
              </a:rPr>
              <a:t>http</a:t>
            </a:r>
            <a:r>
              <a:rPr lang="en-US" sz="2800" u="sng" dirty="0">
                <a:hlinkClick r:id="rId2"/>
              </a:rPr>
              <a:t>://www.extendedresults.com/products/twitteranalytics/</a:t>
            </a:r>
            <a:endParaRPr lang="en-US" dirty="0" smtClean="0">
              <a:sym typeface="IBM techexplorer Symbol A"/>
            </a:endParaRPr>
          </a:p>
          <a:p>
            <a:pPr lvl="1"/>
            <a:r>
              <a:rPr lang="en-US" u="sng" dirty="0" smtClean="0">
                <a:sym typeface="IBM techexplorer Symbol A"/>
              </a:rPr>
              <a:t>First Portion</a:t>
            </a:r>
            <a:r>
              <a:rPr lang="en-US" dirty="0" smtClean="0">
                <a:sym typeface="IBM techexplorer Symbol A"/>
              </a:rPr>
              <a:t>: Use </a:t>
            </a:r>
            <a:r>
              <a:rPr lang="en-US" b="1" dirty="0" smtClean="0">
                <a:solidFill>
                  <a:srgbClr val="881423"/>
                </a:solidFill>
                <a:sym typeface="IBM techexplorer Symbol A"/>
              </a:rPr>
              <a:t>Pivot Tables</a:t>
            </a:r>
            <a:r>
              <a:rPr lang="en-US" dirty="0" smtClean="0">
                <a:sym typeface="IBM techexplorer Symbol A"/>
              </a:rPr>
              <a:t> to Summarize Tweets from Panera Bread</a:t>
            </a:r>
          </a:p>
          <a:p>
            <a:pPr lvl="1"/>
            <a:r>
              <a:rPr lang="en-US" u="sng" dirty="0" smtClean="0">
                <a:sym typeface="IBM techexplorer Symbol A"/>
              </a:rPr>
              <a:t>Second Portion</a:t>
            </a:r>
            <a:r>
              <a:rPr lang="en-US" dirty="0" smtClean="0">
                <a:sym typeface="IBM techexplorer Symbol A"/>
              </a:rPr>
              <a:t>: Discuss </a:t>
            </a:r>
            <a:r>
              <a:rPr lang="en-US" b="1" dirty="0" smtClean="0">
                <a:solidFill>
                  <a:srgbClr val="881423"/>
                </a:solidFill>
                <a:sym typeface="IBM techexplorer Symbol A"/>
              </a:rPr>
              <a:t>Text Analytic terms (</a:t>
            </a:r>
            <a:r>
              <a:rPr lang="en-US" b="1" dirty="0">
                <a:solidFill>
                  <a:srgbClr val="881423"/>
                </a:solidFill>
                <a:sym typeface="IBM techexplorer Symbol A"/>
              </a:rPr>
              <a:t>stop words, valence/tone</a:t>
            </a:r>
            <a:r>
              <a:rPr lang="en-US" dirty="0" smtClean="0">
                <a:solidFill>
                  <a:srgbClr val="96232F"/>
                </a:solidFill>
                <a:sym typeface="IBM techexplorer Symbol A"/>
              </a:rPr>
              <a:t>) </a:t>
            </a:r>
            <a:r>
              <a:rPr lang="en-US" dirty="0" smtClean="0">
                <a:sym typeface="IBM techexplorer Symbol A"/>
              </a:rPr>
              <a:t>and compare dashboards of McDonalds and Burger King Tweets</a:t>
            </a:r>
          </a:p>
          <a:p>
            <a:pPr lvl="1"/>
            <a:endParaRPr lang="en-US" dirty="0" smtClean="0">
              <a:sym typeface="IBM techexplorer Symbol A"/>
            </a:endParaRPr>
          </a:p>
          <a:p>
            <a:endParaRPr lang="en-US" dirty="0" smtClean="0">
              <a:sym typeface="IBM techexplorer Symbol A"/>
            </a:endParaRPr>
          </a:p>
        </p:txBody>
      </p:sp>
    </p:spTree>
    <p:extLst>
      <p:ext uri="{BB962C8B-B14F-4D97-AF65-F5344CB8AC3E}">
        <p14:creationId xmlns:p14="http://schemas.microsoft.com/office/powerpoint/2010/main" val="391735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Panera Tweets Data</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206" y="1906587"/>
            <a:ext cx="13707395" cy="1447799"/>
          </a:xfr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06" y="3582986"/>
            <a:ext cx="12486896" cy="1187134"/>
          </a:xfrm>
          <a:prstGeom prst="rect">
            <a:avLst/>
          </a:prstGeom>
        </p:spPr>
      </p:pic>
      <p:sp>
        <p:nvSpPr>
          <p:cNvPr id="7" name="Content Placeholder 2"/>
          <p:cNvSpPr txBox="1">
            <a:spLocks/>
          </p:cNvSpPr>
          <p:nvPr/>
        </p:nvSpPr>
        <p:spPr bwMode="auto">
          <a:xfrm>
            <a:off x="7106903" y="5337174"/>
            <a:ext cx="4957303"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435107" indent="-435107" algn="l" defTabSz="1160756" rtl="0" eaLnBrk="0" fontAlgn="base" hangingPunct="0">
              <a:spcBef>
                <a:spcPct val="20000"/>
              </a:spcBef>
              <a:spcAft>
                <a:spcPct val="0"/>
              </a:spcAft>
              <a:buFont typeface="Times" pitchFamily="-65" charset="0"/>
              <a:buChar char="•"/>
              <a:defRPr sz="4000">
                <a:solidFill>
                  <a:schemeClr val="tx1"/>
                </a:solidFill>
                <a:latin typeface="+mn-lt"/>
                <a:ea typeface="+mn-ea"/>
                <a:cs typeface="ＭＳ Ｐゴシック" pitchFamily="100" charset="-128"/>
              </a:defRPr>
            </a:lvl1pPr>
            <a:lvl2pPr marL="943912" indent="-362824" algn="l" defTabSz="1160756" rtl="0" eaLnBrk="0" fontAlgn="base" hangingPunct="0">
              <a:spcBef>
                <a:spcPct val="20000"/>
              </a:spcBef>
              <a:spcAft>
                <a:spcPct val="0"/>
              </a:spcAft>
              <a:buFont typeface="Times" pitchFamily="-65" charset="0"/>
              <a:buChar char="•"/>
              <a:defRPr sz="3300">
                <a:solidFill>
                  <a:schemeClr val="tx1"/>
                </a:solidFill>
                <a:latin typeface="+mn-lt"/>
                <a:ea typeface="+mn-ea"/>
              </a:defRPr>
            </a:lvl2pPr>
            <a:lvl3pPr marL="1451299" indent="-290543" algn="l" defTabSz="1160756" rtl="0" eaLnBrk="0" fontAlgn="base" hangingPunct="0">
              <a:spcBef>
                <a:spcPct val="20000"/>
              </a:spcBef>
              <a:spcAft>
                <a:spcPct val="0"/>
              </a:spcAft>
              <a:buFont typeface="Times" pitchFamily="-65" charset="0"/>
              <a:buChar char="•"/>
              <a:defRPr sz="3000">
                <a:solidFill>
                  <a:schemeClr val="tx1"/>
                </a:solidFill>
                <a:latin typeface="+mn-lt"/>
                <a:ea typeface="+mn-ea"/>
              </a:defRPr>
            </a:lvl3pPr>
            <a:lvl4pPr marL="2032386" indent="-290543" algn="l" defTabSz="1160756" rtl="0" eaLnBrk="0" fontAlgn="base" hangingPunct="0">
              <a:spcBef>
                <a:spcPct val="20000"/>
              </a:spcBef>
              <a:spcAft>
                <a:spcPct val="0"/>
              </a:spcAft>
              <a:buFont typeface="Times" pitchFamily="-65" charset="0"/>
              <a:buChar char="•"/>
              <a:defRPr sz="2600">
                <a:solidFill>
                  <a:schemeClr val="tx1"/>
                </a:solidFill>
                <a:latin typeface="+mn-lt"/>
                <a:ea typeface="+mn-ea"/>
              </a:defRPr>
            </a:lvl4pPr>
            <a:lvl5pPr marL="2612055" indent="-290543" algn="l" defTabSz="1160756" rtl="0" eaLnBrk="0" fontAlgn="base" hangingPunct="0">
              <a:spcBef>
                <a:spcPct val="20000"/>
              </a:spcBef>
              <a:spcAft>
                <a:spcPct val="0"/>
              </a:spcAft>
              <a:buFont typeface="Times" pitchFamily="-65" charset="0"/>
              <a:buChar char="•"/>
              <a:defRPr sz="2600">
                <a:solidFill>
                  <a:schemeClr val="tx1"/>
                </a:solidFill>
                <a:latin typeface="+mn-lt"/>
                <a:ea typeface="+mn-ea"/>
              </a:defRPr>
            </a:lvl5pPr>
            <a:lvl6pPr marL="3020234" indent="-290543" algn="l" defTabSz="1160756" rtl="0" fontAlgn="base">
              <a:spcBef>
                <a:spcPct val="20000"/>
              </a:spcBef>
              <a:spcAft>
                <a:spcPct val="0"/>
              </a:spcAft>
              <a:buFont typeface="Times" pitchFamily="1" charset="0"/>
              <a:buChar char="•"/>
              <a:defRPr sz="2600">
                <a:solidFill>
                  <a:schemeClr val="tx1"/>
                </a:solidFill>
                <a:latin typeface="+mn-lt"/>
                <a:ea typeface="+mn-ea"/>
              </a:defRPr>
            </a:lvl6pPr>
            <a:lvl7pPr marL="3428411" indent="-290543" algn="l" defTabSz="1160756" rtl="0" fontAlgn="base">
              <a:spcBef>
                <a:spcPct val="20000"/>
              </a:spcBef>
              <a:spcAft>
                <a:spcPct val="0"/>
              </a:spcAft>
              <a:buFont typeface="Times" pitchFamily="1" charset="0"/>
              <a:buChar char="•"/>
              <a:defRPr sz="2600">
                <a:solidFill>
                  <a:schemeClr val="tx1"/>
                </a:solidFill>
                <a:latin typeface="+mn-lt"/>
                <a:ea typeface="+mn-ea"/>
              </a:defRPr>
            </a:lvl7pPr>
            <a:lvl8pPr marL="3836590" indent="-290543" algn="l" defTabSz="1160756" rtl="0" fontAlgn="base">
              <a:spcBef>
                <a:spcPct val="20000"/>
              </a:spcBef>
              <a:spcAft>
                <a:spcPct val="0"/>
              </a:spcAft>
              <a:buFont typeface="Times" pitchFamily="1" charset="0"/>
              <a:buChar char="•"/>
              <a:defRPr sz="2600">
                <a:solidFill>
                  <a:schemeClr val="tx1"/>
                </a:solidFill>
                <a:latin typeface="+mn-lt"/>
                <a:ea typeface="+mn-ea"/>
              </a:defRPr>
            </a:lvl8pPr>
            <a:lvl9pPr marL="4244768" indent="-290543" algn="l" defTabSz="1160756" rtl="0" fontAlgn="base">
              <a:spcBef>
                <a:spcPct val="20000"/>
              </a:spcBef>
              <a:spcAft>
                <a:spcPct val="0"/>
              </a:spcAft>
              <a:buFont typeface="Times" pitchFamily="1" charset="0"/>
              <a:buChar char="•"/>
              <a:defRPr sz="2600">
                <a:solidFill>
                  <a:schemeClr val="tx1"/>
                </a:solidFill>
                <a:latin typeface="+mn-lt"/>
                <a:ea typeface="+mn-ea"/>
              </a:defRPr>
            </a:lvl9pPr>
          </a:lstStyle>
          <a:p>
            <a:r>
              <a:rPr lang="en-US" kern="0" dirty="0" smtClean="0"/>
              <a:t>Retweet</a:t>
            </a:r>
          </a:p>
          <a:p>
            <a:r>
              <a:rPr lang="en-US" kern="0" dirty="0" smtClean="0"/>
              <a:t>Tweeter</a:t>
            </a:r>
          </a:p>
          <a:p>
            <a:r>
              <a:rPr lang="en-US" kern="0" dirty="0" smtClean="0"/>
              <a:t>Tone Score/Tone</a:t>
            </a:r>
          </a:p>
          <a:p>
            <a:r>
              <a:rPr lang="en-US" kern="0" dirty="0" smtClean="0"/>
              <a:t>Hashtag</a:t>
            </a:r>
          </a:p>
        </p:txBody>
      </p:sp>
      <p:sp>
        <p:nvSpPr>
          <p:cNvPr id="8" name="TextBox 7"/>
          <p:cNvSpPr txBox="1"/>
          <p:nvPr/>
        </p:nvSpPr>
        <p:spPr>
          <a:xfrm>
            <a:off x="3606006" y="7621587"/>
            <a:ext cx="184731" cy="415498"/>
          </a:xfrm>
          <a:prstGeom prst="rect">
            <a:avLst/>
          </a:prstGeom>
          <a:noFill/>
        </p:spPr>
        <p:txBody>
          <a:bodyPr wrap="none" rtlCol="0">
            <a:spAutoFit/>
          </a:bodyPr>
          <a:lstStyle/>
          <a:p>
            <a:endParaRPr lang="en-US" dirty="0"/>
          </a:p>
        </p:txBody>
      </p:sp>
      <p:sp>
        <p:nvSpPr>
          <p:cNvPr id="9" name="Content Placeholder 2"/>
          <p:cNvSpPr txBox="1">
            <a:spLocks/>
          </p:cNvSpPr>
          <p:nvPr/>
        </p:nvSpPr>
        <p:spPr bwMode="auto">
          <a:xfrm>
            <a:off x="1141415" y="5335586"/>
            <a:ext cx="4064791"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435107" indent="-435107" algn="l" defTabSz="1160756" rtl="0" eaLnBrk="0" fontAlgn="base" hangingPunct="0">
              <a:spcBef>
                <a:spcPct val="20000"/>
              </a:spcBef>
              <a:spcAft>
                <a:spcPct val="0"/>
              </a:spcAft>
              <a:buFont typeface="Times" pitchFamily="-65" charset="0"/>
              <a:buChar char="•"/>
              <a:defRPr sz="4000">
                <a:solidFill>
                  <a:schemeClr val="tx1"/>
                </a:solidFill>
                <a:latin typeface="+mn-lt"/>
                <a:ea typeface="+mn-ea"/>
                <a:cs typeface="ＭＳ Ｐゴシック" pitchFamily="100" charset="-128"/>
              </a:defRPr>
            </a:lvl1pPr>
            <a:lvl2pPr marL="943912" indent="-362824" algn="l" defTabSz="1160756" rtl="0" eaLnBrk="0" fontAlgn="base" hangingPunct="0">
              <a:spcBef>
                <a:spcPct val="20000"/>
              </a:spcBef>
              <a:spcAft>
                <a:spcPct val="0"/>
              </a:spcAft>
              <a:buFont typeface="Times" pitchFamily="-65" charset="0"/>
              <a:buChar char="•"/>
              <a:defRPr sz="3300">
                <a:solidFill>
                  <a:schemeClr val="tx1"/>
                </a:solidFill>
                <a:latin typeface="+mn-lt"/>
                <a:ea typeface="+mn-ea"/>
              </a:defRPr>
            </a:lvl2pPr>
            <a:lvl3pPr marL="1451299" indent="-290543" algn="l" defTabSz="1160756" rtl="0" eaLnBrk="0" fontAlgn="base" hangingPunct="0">
              <a:spcBef>
                <a:spcPct val="20000"/>
              </a:spcBef>
              <a:spcAft>
                <a:spcPct val="0"/>
              </a:spcAft>
              <a:buFont typeface="Times" pitchFamily="-65" charset="0"/>
              <a:buChar char="•"/>
              <a:defRPr sz="3000">
                <a:solidFill>
                  <a:schemeClr val="tx1"/>
                </a:solidFill>
                <a:latin typeface="+mn-lt"/>
                <a:ea typeface="+mn-ea"/>
              </a:defRPr>
            </a:lvl3pPr>
            <a:lvl4pPr marL="2032386" indent="-290543" algn="l" defTabSz="1160756" rtl="0" eaLnBrk="0" fontAlgn="base" hangingPunct="0">
              <a:spcBef>
                <a:spcPct val="20000"/>
              </a:spcBef>
              <a:spcAft>
                <a:spcPct val="0"/>
              </a:spcAft>
              <a:buFont typeface="Times" pitchFamily="-65" charset="0"/>
              <a:buChar char="•"/>
              <a:defRPr sz="2600">
                <a:solidFill>
                  <a:schemeClr val="tx1"/>
                </a:solidFill>
                <a:latin typeface="+mn-lt"/>
                <a:ea typeface="+mn-ea"/>
              </a:defRPr>
            </a:lvl4pPr>
            <a:lvl5pPr marL="2612055" indent="-290543" algn="l" defTabSz="1160756" rtl="0" eaLnBrk="0" fontAlgn="base" hangingPunct="0">
              <a:spcBef>
                <a:spcPct val="20000"/>
              </a:spcBef>
              <a:spcAft>
                <a:spcPct val="0"/>
              </a:spcAft>
              <a:buFont typeface="Times" pitchFamily="-65" charset="0"/>
              <a:buChar char="•"/>
              <a:defRPr sz="2600">
                <a:solidFill>
                  <a:schemeClr val="tx1"/>
                </a:solidFill>
                <a:latin typeface="+mn-lt"/>
                <a:ea typeface="+mn-ea"/>
              </a:defRPr>
            </a:lvl5pPr>
            <a:lvl6pPr marL="3020234" indent="-290543" algn="l" defTabSz="1160756" rtl="0" fontAlgn="base">
              <a:spcBef>
                <a:spcPct val="20000"/>
              </a:spcBef>
              <a:spcAft>
                <a:spcPct val="0"/>
              </a:spcAft>
              <a:buFont typeface="Times" pitchFamily="1" charset="0"/>
              <a:buChar char="•"/>
              <a:defRPr sz="2600">
                <a:solidFill>
                  <a:schemeClr val="tx1"/>
                </a:solidFill>
                <a:latin typeface="+mn-lt"/>
                <a:ea typeface="+mn-ea"/>
              </a:defRPr>
            </a:lvl6pPr>
            <a:lvl7pPr marL="3428411" indent="-290543" algn="l" defTabSz="1160756" rtl="0" fontAlgn="base">
              <a:spcBef>
                <a:spcPct val="20000"/>
              </a:spcBef>
              <a:spcAft>
                <a:spcPct val="0"/>
              </a:spcAft>
              <a:buFont typeface="Times" pitchFamily="1" charset="0"/>
              <a:buChar char="•"/>
              <a:defRPr sz="2600">
                <a:solidFill>
                  <a:schemeClr val="tx1"/>
                </a:solidFill>
                <a:latin typeface="+mn-lt"/>
                <a:ea typeface="+mn-ea"/>
              </a:defRPr>
            </a:lvl7pPr>
            <a:lvl8pPr marL="3836590" indent="-290543" algn="l" defTabSz="1160756" rtl="0" fontAlgn="base">
              <a:spcBef>
                <a:spcPct val="20000"/>
              </a:spcBef>
              <a:spcAft>
                <a:spcPct val="0"/>
              </a:spcAft>
              <a:buFont typeface="Times" pitchFamily="1" charset="0"/>
              <a:buChar char="•"/>
              <a:defRPr sz="2600">
                <a:solidFill>
                  <a:schemeClr val="tx1"/>
                </a:solidFill>
                <a:latin typeface="+mn-lt"/>
                <a:ea typeface="+mn-ea"/>
              </a:defRPr>
            </a:lvl8pPr>
            <a:lvl9pPr marL="4244768" indent="-290543" algn="l" defTabSz="1160756" rtl="0" fontAlgn="base">
              <a:spcBef>
                <a:spcPct val="20000"/>
              </a:spcBef>
              <a:spcAft>
                <a:spcPct val="0"/>
              </a:spcAft>
              <a:buFont typeface="Times" pitchFamily="1" charset="0"/>
              <a:buChar char="•"/>
              <a:defRPr sz="2600">
                <a:solidFill>
                  <a:schemeClr val="tx1"/>
                </a:solidFill>
                <a:latin typeface="+mn-lt"/>
                <a:ea typeface="+mn-ea"/>
              </a:defRPr>
            </a:lvl9pPr>
          </a:lstStyle>
          <a:p>
            <a:r>
              <a:rPr lang="en-US" kern="0" dirty="0" smtClean="0"/>
              <a:t>Date/Hour/Time of Day</a:t>
            </a:r>
          </a:p>
          <a:p>
            <a:r>
              <a:rPr lang="en-US" kern="0" dirty="0" smtClean="0"/>
              <a:t>Author</a:t>
            </a:r>
          </a:p>
          <a:p>
            <a:r>
              <a:rPr lang="en-US" kern="0" dirty="0" smtClean="0"/>
              <a:t>Title (Text)</a:t>
            </a:r>
          </a:p>
        </p:txBody>
      </p:sp>
    </p:spTree>
    <p:extLst>
      <p:ext uri="{BB962C8B-B14F-4D97-AF65-F5344CB8AC3E}">
        <p14:creationId xmlns:p14="http://schemas.microsoft.com/office/powerpoint/2010/main" val="1612707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Panera Tweets Data</a:t>
            </a:r>
            <a:endParaRPr lang="en-US" dirty="0"/>
          </a:p>
        </p:txBody>
      </p:sp>
      <p:sp>
        <p:nvSpPr>
          <p:cNvPr id="3" name="Content Placeholder 2"/>
          <p:cNvSpPr>
            <a:spLocks noGrp="1"/>
          </p:cNvSpPr>
          <p:nvPr>
            <p:ph idx="1"/>
          </p:nvPr>
        </p:nvSpPr>
        <p:spPr/>
        <p:txBody>
          <a:bodyPr/>
          <a:lstStyle/>
          <a:p>
            <a:r>
              <a:rPr lang="en-US" dirty="0" smtClean="0"/>
              <a:t>Had them create 4 Pivot Charts from the data</a:t>
            </a:r>
          </a:p>
          <a:p>
            <a:r>
              <a:rPr lang="en-US" dirty="0" smtClean="0"/>
              <a:t>Discuss what </a:t>
            </a:r>
            <a:r>
              <a:rPr lang="en-US" dirty="0"/>
              <a:t>Panera Bread can learn from their </a:t>
            </a:r>
            <a:r>
              <a:rPr lang="en-US" dirty="0" smtClean="0"/>
              <a:t>Tweets based on your charts.</a:t>
            </a:r>
          </a:p>
          <a:p>
            <a:r>
              <a:rPr lang="en-US" dirty="0" smtClean="0"/>
              <a:t>Goal: </a:t>
            </a:r>
            <a:r>
              <a:rPr lang="en-US" b="1" dirty="0" smtClean="0">
                <a:solidFill>
                  <a:srgbClr val="96232F"/>
                </a:solidFill>
              </a:rPr>
              <a:t>See how you can turn “text” data into something quantitative that can be “analyzed</a:t>
            </a:r>
            <a:r>
              <a:rPr lang="en-US" dirty="0" smtClean="0"/>
              <a:t>.</a:t>
            </a:r>
            <a:endParaRPr lang="en-US" dirty="0"/>
          </a:p>
        </p:txBody>
      </p:sp>
    </p:spTree>
    <p:extLst>
      <p:ext uri="{BB962C8B-B14F-4D97-AF65-F5344CB8AC3E}">
        <p14:creationId xmlns:p14="http://schemas.microsoft.com/office/powerpoint/2010/main" val="231196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86606" y="534987"/>
            <a:ext cx="10591800" cy="7924800"/>
          </a:xfrm>
          <a:prstGeom prst="rect">
            <a:avLst/>
          </a:prstGeom>
          <a:ln>
            <a:solidFill>
              <a:schemeClr val="tx1"/>
            </a:solidFill>
          </a:ln>
        </p:spPr>
      </p:pic>
    </p:spTree>
    <p:extLst>
      <p:ext uri="{BB962C8B-B14F-4D97-AF65-F5344CB8AC3E}">
        <p14:creationId xmlns:p14="http://schemas.microsoft.com/office/powerpoint/2010/main" val="3805709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62806" y="992187"/>
            <a:ext cx="11201400" cy="6781800"/>
          </a:xfrm>
          <a:prstGeom prst="rect">
            <a:avLst/>
          </a:prstGeom>
          <a:ln>
            <a:solidFill>
              <a:schemeClr val="tx1"/>
            </a:solidFill>
          </a:ln>
        </p:spPr>
      </p:pic>
    </p:spTree>
    <p:extLst>
      <p:ext uri="{BB962C8B-B14F-4D97-AF65-F5344CB8AC3E}">
        <p14:creationId xmlns:p14="http://schemas.microsoft.com/office/powerpoint/2010/main" val="512610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167606" y="839787"/>
            <a:ext cx="10439400" cy="7772400"/>
          </a:xfrm>
          <a:prstGeom prst="rect">
            <a:avLst/>
          </a:prstGeom>
          <a:ln>
            <a:solidFill>
              <a:schemeClr val="tx1"/>
            </a:solidFill>
          </a:ln>
        </p:spPr>
      </p:pic>
    </p:spTree>
    <p:extLst>
      <p:ext uri="{BB962C8B-B14F-4D97-AF65-F5344CB8AC3E}">
        <p14:creationId xmlns:p14="http://schemas.microsoft.com/office/powerpoint/2010/main" val="3806049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396206" y="611187"/>
            <a:ext cx="9372600" cy="7467600"/>
          </a:xfrm>
          <a:prstGeom prst="rect">
            <a:avLst/>
          </a:prstGeom>
          <a:ln>
            <a:solidFill>
              <a:schemeClr val="tx1"/>
            </a:solidFill>
          </a:ln>
        </p:spPr>
      </p:pic>
    </p:spTree>
    <p:extLst>
      <p:ext uri="{BB962C8B-B14F-4D97-AF65-F5344CB8AC3E}">
        <p14:creationId xmlns:p14="http://schemas.microsoft.com/office/powerpoint/2010/main" val="438905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McDonalds Vs. Burger King Tweets</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101556" y="1601787"/>
            <a:ext cx="6419850" cy="6797675"/>
          </a:xfrm>
          <a:prstGeom prst="rect">
            <a:avLst/>
          </a:prstGeom>
        </p:spPr>
      </p:pic>
      <p:sp>
        <p:nvSpPr>
          <p:cNvPr id="5" name="Rectangle 3"/>
          <p:cNvSpPr txBox="1">
            <a:spLocks noChangeArrowheads="1"/>
          </p:cNvSpPr>
          <p:nvPr/>
        </p:nvSpPr>
        <p:spPr bwMode="auto">
          <a:xfrm>
            <a:off x="1141415" y="2058987"/>
            <a:ext cx="4674391"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435107" indent="-435107" algn="l" defTabSz="1160756" rtl="0" eaLnBrk="0" fontAlgn="base" hangingPunct="0">
              <a:spcBef>
                <a:spcPct val="20000"/>
              </a:spcBef>
              <a:spcAft>
                <a:spcPct val="0"/>
              </a:spcAft>
              <a:buFont typeface="Times" pitchFamily="-65" charset="0"/>
              <a:buChar char="•"/>
              <a:defRPr sz="4000">
                <a:solidFill>
                  <a:schemeClr val="tx1"/>
                </a:solidFill>
                <a:latin typeface="+mn-lt"/>
                <a:ea typeface="+mn-ea"/>
                <a:cs typeface="ＭＳ Ｐゴシック" pitchFamily="100" charset="-128"/>
              </a:defRPr>
            </a:lvl1pPr>
            <a:lvl2pPr marL="943912" indent="-362824" algn="l" defTabSz="1160756" rtl="0" eaLnBrk="0" fontAlgn="base" hangingPunct="0">
              <a:spcBef>
                <a:spcPct val="20000"/>
              </a:spcBef>
              <a:spcAft>
                <a:spcPct val="0"/>
              </a:spcAft>
              <a:buFont typeface="Times" pitchFamily="-65" charset="0"/>
              <a:buChar char="•"/>
              <a:defRPr sz="3300">
                <a:solidFill>
                  <a:schemeClr val="tx1"/>
                </a:solidFill>
                <a:latin typeface="+mn-lt"/>
                <a:ea typeface="+mn-ea"/>
              </a:defRPr>
            </a:lvl2pPr>
            <a:lvl3pPr marL="1451299" indent="-290543" algn="l" defTabSz="1160756" rtl="0" eaLnBrk="0" fontAlgn="base" hangingPunct="0">
              <a:spcBef>
                <a:spcPct val="20000"/>
              </a:spcBef>
              <a:spcAft>
                <a:spcPct val="0"/>
              </a:spcAft>
              <a:buFont typeface="Times" pitchFamily="-65" charset="0"/>
              <a:buChar char="•"/>
              <a:defRPr sz="3000">
                <a:solidFill>
                  <a:schemeClr val="tx1"/>
                </a:solidFill>
                <a:latin typeface="+mn-lt"/>
                <a:ea typeface="+mn-ea"/>
              </a:defRPr>
            </a:lvl3pPr>
            <a:lvl4pPr marL="2032386" indent="-290543" algn="l" defTabSz="1160756" rtl="0" eaLnBrk="0" fontAlgn="base" hangingPunct="0">
              <a:spcBef>
                <a:spcPct val="20000"/>
              </a:spcBef>
              <a:spcAft>
                <a:spcPct val="0"/>
              </a:spcAft>
              <a:buFont typeface="Times" pitchFamily="-65" charset="0"/>
              <a:buChar char="•"/>
              <a:defRPr sz="2600">
                <a:solidFill>
                  <a:schemeClr val="tx1"/>
                </a:solidFill>
                <a:latin typeface="+mn-lt"/>
                <a:ea typeface="+mn-ea"/>
              </a:defRPr>
            </a:lvl4pPr>
            <a:lvl5pPr marL="2612055" indent="-290543" algn="l" defTabSz="1160756" rtl="0" eaLnBrk="0" fontAlgn="base" hangingPunct="0">
              <a:spcBef>
                <a:spcPct val="20000"/>
              </a:spcBef>
              <a:spcAft>
                <a:spcPct val="0"/>
              </a:spcAft>
              <a:buFont typeface="Times" pitchFamily="-65" charset="0"/>
              <a:buChar char="•"/>
              <a:defRPr sz="2600">
                <a:solidFill>
                  <a:schemeClr val="tx1"/>
                </a:solidFill>
                <a:latin typeface="+mn-lt"/>
                <a:ea typeface="+mn-ea"/>
              </a:defRPr>
            </a:lvl5pPr>
            <a:lvl6pPr marL="3020234" indent="-290543" algn="l" defTabSz="1160756" rtl="0" fontAlgn="base">
              <a:spcBef>
                <a:spcPct val="20000"/>
              </a:spcBef>
              <a:spcAft>
                <a:spcPct val="0"/>
              </a:spcAft>
              <a:buFont typeface="Times" pitchFamily="1" charset="0"/>
              <a:buChar char="•"/>
              <a:defRPr sz="2600">
                <a:solidFill>
                  <a:schemeClr val="tx1"/>
                </a:solidFill>
                <a:latin typeface="+mn-lt"/>
                <a:ea typeface="+mn-ea"/>
              </a:defRPr>
            </a:lvl6pPr>
            <a:lvl7pPr marL="3428411" indent="-290543" algn="l" defTabSz="1160756" rtl="0" fontAlgn="base">
              <a:spcBef>
                <a:spcPct val="20000"/>
              </a:spcBef>
              <a:spcAft>
                <a:spcPct val="0"/>
              </a:spcAft>
              <a:buFont typeface="Times" pitchFamily="1" charset="0"/>
              <a:buChar char="•"/>
              <a:defRPr sz="2600">
                <a:solidFill>
                  <a:schemeClr val="tx1"/>
                </a:solidFill>
                <a:latin typeface="+mn-lt"/>
                <a:ea typeface="+mn-ea"/>
              </a:defRPr>
            </a:lvl7pPr>
            <a:lvl8pPr marL="3836590" indent="-290543" algn="l" defTabSz="1160756" rtl="0" fontAlgn="base">
              <a:spcBef>
                <a:spcPct val="20000"/>
              </a:spcBef>
              <a:spcAft>
                <a:spcPct val="0"/>
              </a:spcAft>
              <a:buFont typeface="Times" pitchFamily="1" charset="0"/>
              <a:buChar char="•"/>
              <a:defRPr sz="2600">
                <a:solidFill>
                  <a:schemeClr val="tx1"/>
                </a:solidFill>
                <a:latin typeface="+mn-lt"/>
                <a:ea typeface="+mn-ea"/>
              </a:defRPr>
            </a:lvl8pPr>
            <a:lvl9pPr marL="4244768" indent="-290543" algn="l" defTabSz="1160756" rtl="0" fontAlgn="base">
              <a:spcBef>
                <a:spcPct val="20000"/>
              </a:spcBef>
              <a:spcAft>
                <a:spcPct val="0"/>
              </a:spcAft>
              <a:buFont typeface="Times" pitchFamily="1" charset="0"/>
              <a:buChar char="•"/>
              <a:defRPr sz="2600">
                <a:solidFill>
                  <a:schemeClr val="tx1"/>
                </a:solidFill>
                <a:latin typeface="+mn-lt"/>
                <a:ea typeface="+mn-ea"/>
              </a:defRPr>
            </a:lvl9pPr>
          </a:lstStyle>
          <a:p>
            <a:r>
              <a:rPr lang="en-US" kern="0" dirty="0" smtClean="0">
                <a:sym typeface="IBM techexplorer Symbol A"/>
              </a:rPr>
              <a:t>Goal: Discuss </a:t>
            </a:r>
            <a:r>
              <a:rPr lang="en-US" b="1" kern="0" dirty="0" smtClean="0">
                <a:solidFill>
                  <a:srgbClr val="881423"/>
                </a:solidFill>
                <a:sym typeface="IBM techexplorer Symbol A"/>
              </a:rPr>
              <a:t>Text Analytic terms “stop words” and, “valence/tone</a:t>
            </a:r>
            <a:r>
              <a:rPr lang="en-US" kern="0" dirty="0" smtClean="0">
                <a:solidFill>
                  <a:srgbClr val="96232F"/>
                </a:solidFill>
                <a:sym typeface="IBM techexplorer Symbol A"/>
              </a:rPr>
              <a:t>” </a:t>
            </a:r>
            <a:r>
              <a:rPr lang="en-US" kern="0" dirty="0" smtClean="0">
                <a:sym typeface="IBM techexplorer Symbol A"/>
              </a:rPr>
              <a:t>see ways this data can be displayed and interpreted.</a:t>
            </a:r>
          </a:p>
          <a:p>
            <a:pPr lvl="1"/>
            <a:endParaRPr lang="en-US" kern="0" dirty="0" smtClean="0">
              <a:sym typeface="IBM techexplorer Symbol A"/>
            </a:endParaRPr>
          </a:p>
          <a:p>
            <a:endParaRPr lang="en-US" kern="0" dirty="0" smtClean="0">
              <a:sym typeface="IBM techexplorer Symbol A"/>
            </a:endParaRPr>
          </a:p>
        </p:txBody>
      </p:sp>
    </p:spTree>
    <p:extLst>
      <p:ext uri="{BB962C8B-B14F-4D97-AF65-F5344CB8AC3E}">
        <p14:creationId xmlns:p14="http://schemas.microsoft.com/office/powerpoint/2010/main" val="23592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2"/>
  <p:tag name="COUNTDOWNSECONDS" val="5"/>
  <p:tag name="BACKUPSESSIONS" val="True"/>
  <p:tag name="REVIEWONLY" val="False"/>
  <p:tag name="RACEENDPOINTS" val="100"/>
  <p:tag name="PARTICIPANTSINLEADERBOARD" val="5"/>
  <p:tag name="BUBBLESIZEVISIBLE" val="True"/>
  <p:tag name="CUSTOMGRIDBACKCOLOR" val="-2830136"/>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3fbbbc79-081e-4f43-a1a4-4ca21d2ba4e3"/>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4047</TotalTime>
  <Words>484</Words>
  <Application>Microsoft Office PowerPoint</Application>
  <PresentationFormat>Custom</PresentationFormat>
  <Paragraphs>60</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MS PGothic</vt:lpstr>
      <vt:lpstr>Arial</vt:lpstr>
      <vt:lpstr>IBM techexplorer Symbol A</vt:lpstr>
      <vt:lpstr>Times</vt:lpstr>
      <vt:lpstr>Blank Presentation</vt:lpstr>
      <vt:lpstr>Introducing Students to the Analysis of Text Data</vt:lpstr>
      <vt:lpstr>An Example of Text Analysis  Twitter Data</vt:lpstr>
      <vt:lpstr>Panera Tweets Data</vt:lpstr>
      <vt:lpstr>Panera Tweets Data</vt:lpstr>
      <vt:lpstr>PowerPoint Presentation</vt:lpstr>
      <vt:lpstr>PowerPoint Presentation</vt:lpstr>
      <vt:lpstr>PowerPoint Presentation</vt:lpstr>
      <vt:lpstr>PowerPoint Presentation</vt:lpstr>
      <vt:lpstr>McDonalds Vs. Burger King Tweets</vt:lpstr>
      <vt:lpstr>Sample from Burger King!</vt:lpstr>
      <vt:lpstr>Sample from McDonalds</vt:lpstr>
      <vt:lpstr>Tone Dictionary</vt:lpstr>
      <vt:lpstr>Tone/Valence</vt:lpstr>
      <vt:lpstr>Tone/Valence</vt:lpstr>
      <vt:lpstr>Stop Words</vt:lpstr>
      <vt:lpstr>Dashboard of Tweets</vt:lpstr>
      <vt:lpstr>Dashboard Summary</vt:lpstr>
      <vt:lpstr>Conclusion</vt:lpstr>
    </vt:vector>
  </TitlesOfParts>
  <Company>University of Denver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University of Denver | Daniels College of Business</dc:creator>
  <cp:lastModifiedBy>Kellie Keeling</cp:lastModifiedBy>
  <cp:revision>204</cp:revision>
  <dcterms:created xsi:type="dcterms:W3CDTF">2007-12-17T22:49:37Z</dcterms:created>
  <dcterms:modified xsi:type="dcterms:W3CDTF">2013-11-15T18:25:51Z</dcterms:modified>
</cp:coreProperties>
</file>