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2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62"/>
    <a:srgbClr val="778C88"/>
    <a:srgbClr val="477E27"/>
    <a:srgbClr val="D5E0D3"/>
    <a:srgbClr val="F1E48E"/>
    <a:srgbClr val="9E0927"/>
    <a:srgbClr val="9D8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7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8" d="100"/>
        <a:sy n="14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A063FD37-9779-4B3B-B044-AEAB08EC4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7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4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7" y="8843646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8325A757-90AA-4AC2-9174-D66269362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36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8255" indent="-291636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6546" indent="-23330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3164" indent="-23330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9782" indent="-23330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38873CB6-1FDE-4D7C-8777-CFCA8331822F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8010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25A757-90AA-4AC2-9174-D662693621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49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12A87-1BE7-4016-B716-AE9CF179AF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7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 userDrawn="1"/>
        </p:nvSpPr>
        <p:spPr bwMode="auto">
          <a:xfrm>
            <a:off x="0" y="669925"/>
            <a:ext cx="9144000" cy="476250"/>
          </a:xfrm>
          <a:prstGeom prst="rect">
            <a:avLst/>
          </a:prstGeom>
          <a:solidFill>
            <a:srgbClr val="9D8D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3" name="Rectangle 17"/>
          <p:cNvSpPr>
            <a:spLocks noChangeArrowheads="1"/>
          </p:cNvSpPr>
          <p:nvPr userDrawn="1"/>
        </p:nvSpPr>
        <p:spPr bwMode="auto">
          <a:xfrm rot="5400000">
            <a:off x="1504950" y="681038"/>
            <a:ext cx="476250" cy="450850"/>
          </a:xfrm>
          <a:prstGeom prst="rect">
            <a:avLst/>
          </a:prstGeom>
          <a:solidFill>
            <a:schemeClr val="bg1">
              <a:alpha val="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4" name="Rectangle 19"/>
          <p:cNvSpPr>
            <a:spLocks noChangeArrowheads="1"/>
          </p:cNvSpPr>
          <p:nvPr userDrawn="1"/>
        </p:nvSpPr>
        <p:spPr bwMode="auto">
          <a:xfrm rot="5400000">
            <a:off x="1054100" y="681038"/>
            <a:ext cx="476250" cy="45085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5" name="Rectangle 22"/>
          <p:cNvSpPr>
            <a:spLocks noChangeArrowheads="1"/>
          </p:cNvSpPr>
          <p:nvPr userDrawn="1"/>
        </p:nvSpPr>
        <p:spPr bwMode="auto">
          <a:xfrm rot="5400000">
            <a:off x="1504950" y="1158875"/>
            <a:ext cx="476250" cy="450850"/>
          </a:xfrm>
          <a:prstGeom prst="rect">
            <a:avLst/>
          </a:prstGeom>
          <a:solidFill>
            <a:schemeClr val="bg1">
              <a:alpha val="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6" name="Rectangle 23"/>
          <p:cNvSpPr>
            <a:spLocks noChangeArrowheads="1"/>
          </p:cNvSpPr>
          <p:nvPr userDrawn="1"/>
        </p:nvSpPr>
        <p:spPr bwMode="auto">
          <a:xfrm rot="5400000">
            <a:off x="1054100" y="1158875"/>
            <a:ext cx="476250" cy="45085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pic>
        <p:nvPicPr>
          <p:cNvPr id="7" name="Picture 5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105400"/>
            <a:ext cx="15240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0" y="1144588"/>
            <a:ext cx="9144000" cy="476250"/>
          </a:xfrm>
          <a:prstGeom prst="rect">
            <a:avLst/>
          </a:prstGeom>
          <a:solidFill>
            <a:srgbClr val="002E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grpSp>
        <p:nvGrpSpPr>
          <p:cNvPr id="9" name="Group 54"/>
          <p:cNvGrpSpPr>
            <a:grpSpLocks/>
          </p:cNvGrpSpPr>
          <p:nvPr userDrawn="1"/>
        </p:nvGrpSpPr>
        <p:grpSpPr bwMode="auto">
          <a:xfrm>
            <a:off x="1066800" y="0"/>
            <a:ext cx="901700" cy="6858000"/>
            <a:chOff x="672" y="238"/>
            <a:chExt cx="568" cy="3811"/>
          </a:xfrm>
        </p:grpSpPr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 rot="5400000">
              <a:off x="-808" y="2002"/>
              <a:ext cx="3811" cy="284"/>
            </a:xfrm>
            <a:prstGeom prst="rect">
              <a:avLst/>
            </a:prstGeom>
            <a:solidFill>
              <a:srgbClr val="9D8D85">
                <a:alpha val="2509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>
                <a:ea typeface="ヒラギノ角ゴ Pro W3" pitchFamily="1" charset="-128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 rot="5400000">
              <a:off x="-1089" y="1999"/>
              <a:ext cx="3805" cy="283"/>
            </a:xfrm>
            <a:prstGeom prst="rect">
              <a:avLst/>
            </a:prstGeom>
            <a:solidFill>
              <a:srgbClr val="9D8D8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28"/>
          <p:cNvSpPr>
            <a:spLocks noChangeArrowheads="1"/>
          </p:cNvSpPr>
          <p:nvPr userDrawn="1"/>
        </p:nvSpPr>
        <p:spPr bwMode="auto">
          <a:xfrm flipV="1">
            <a:off x="0" y="1606550"/>
            <a:ext cx="9144000" cy="2965450"/>
          </a:xfrm>
          <a:prstGeom prst="rect">
            <a:avLst/>
          </a:prstGeom>
          <a:solidFill>
            <a:srgbClr val="778C88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2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391400" cy="609600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305800" cy="3352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34150"/>
            <a:ext cx="3683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2B37B-2FB5-4FEC-99DF-2FBE7E012B03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0343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0132-6F8C-4ECC-869C-FB09E292B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7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34150"/>
            <a:ext cx="368300" cy="1714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CDCC4-E94E-4DF0-BE07-FD39B8C3018E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0709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7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2E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47800"/>
            <a:ext cx="8305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34150"/>
            <a:ext cx="3683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bg1"/>
                </a:solidFill>
                <a:ea typeface="ＭＳ Ｐゴシック" pitchFamily="1" charset="-128"/>
              </a:defRPr>
            </a:lvl1pPr>
          </a:lstStyle>
          <a:p>
            <a:pPr>
              <a:defRPr/>
            </a:pPr>
            <a:fld id="{536509AA-F8DD-4615-AC5C-BB44BA698BA5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1029" name="Rectangle 52"/>
          <p:cNvSpPr>
            <a:spLocks noChangeArrowheads="1"/>
          </p:cNvSpPr>
          <p:nvPr/>
        </p:nvSpPr>
        <p:spPr bwMode="auto">
          <a:xfrm rot="5400000">
            <a:off x="438150" y="12700"/>
            <a:ext cx="476250" cy="450850"/>
          </a:xfrm>
          <a:prstGeom prst="rect">
            <a:avLst/>
          </a:prstGeom>
          <a:solidFill>
            <a:schemeClr val="bg1">
              <a:alpha val="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1030" name="Rectangle 53"/>
          <p:cNvSpPr>
            <a:spLocks noChangeArrowheads="1"/>
          </p:cNvSpPr>
          <p:nvPr/>
        </p:nvSpPr>
        <p:spPr bwMode="auto">
          <a:xfrm rot="5400000">
            <a:off x="-12700" y="12700"/>
            <a:ext cx="476250" cy="45085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391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2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0800"/>
            <a:ext cx="9286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54"/>
          <p:cNvSpPr>
            <a:spLocks noChangeArrowheads="1"/>
          </p:cNvSpPr>
          <p:nvPr/>
        </p:nvSpPr>
        <p:spPr bwMode="auto">
          <a:xfrm rot="5400000">
            <a:off x="-2752725" y="3203575"/>
            <a:ext cx="6858000" cy="450850"/>
          </a:xfrm>
          <a:prstGeom prst="rect">
            <a:avLst/>
          </a:prstGeom>
          <a:solidFill>
            <a:schemeClr val="bg1">
              <a:alpha val="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1034" name="Rectangle 55"/>
          <p:cNvSpPr>
            <a:spLocks noChangeArrowheads="1"/>
          </p:cNvSpPr>
          <p:nvPr/>
        </p:nvSpPr>
        <p:spPr bwMode="auto">
          <a:xfrm rot="5400000">
            <a:off x="-3203575" y="3203575"/>
            <a:ext cx="6858000" cy="45085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4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  <a:cs typeface="+mn-cs"/>
        </a:defRPr>
      </a:lvl1pPr>
      <a:lvl2pPr marL="635000" indent="-1778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2pPr>
      <a:lvl3pPr marL="1092200" indent="-1778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2E62"/>
          </a:solidFill>
          <a:latin typeface="+mn-lt"/>
          <a:ea typeface="+mn-ea"/>
        </a:defRPr>
      </a:lvl3pPr>
      <a:lvl4pPr marL="1549400" indent="-1778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2E62"/>
          </a:solidFill>
          <a:latin typeface="+mn-lt"/>
          <a:ea typeface="+mn-ea"/>
        </a:defRPr>
      </a:lvl4pPr>
      <a:lvl5pPr marL="2006600" indent="-1778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2E62"/>
          </a:solidFill>
          <a:latin typeface="+mn-lt"/>
          <a:ea typeface="+mn-ea"/>
        </a:defRPr>
      </a:lvl5pPr>
      <a:lvl6pPr marL="2463800" indent="-1778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6pPr>
      <a:lvl7pPr marL="2921000" indent="-1778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7pPr>
      <a:lvl8pPr marL="3378200" indent="-1778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8pPr>
      <a:lvl9pPr marL="3835400" indent="-1778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838200"/>
            <a:ext cx="7391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8305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534150"/>
            <a:ext cx="3683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2E62"/>
                </a:solidFill>
                <a:ea typeface="ＭＳ Ｐゴシック" pitchFamily="1" charset="-128"/>
              </a:defRPr>
            </a:lvl1pPr>
          </a:lstStyle>
          <a:p>
            <a:pPr>
              <a:defRPr/>
            </a:pPr>
            <a:fld id="{EB358F51-A2C8-4740-8870-87791DC66E3E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2053" name="Rectangle 47"/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solidFill>
            <a:srgbClr val="9D8D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2054" name="Rectangle 48"/>
          <p:cNvSpPr>
            <a:spLocks noChangeArrowheads="1"/>
          </p:cNvSpPr>
          <p:nvPr/>
        </p:nvSpPr>
        <p:spPr bwMode="auto">
          <a:xfrm>
            <a:off x="0" y="476250"/>
            <a:ext cx="9144000" cy="476250"/>
          </a:xfrm>
          <a:prstGeom prst="rect">
            <a:avLst/>
          </a:prstGeom>
          <a:solidFill>
            <a:srgbClr val="002E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52"/>
          <p:cNvSpPr>
            <a:spLocks noChangeArrowheads="1"/>
          </p:cNvSpPr>
          <p:nvPr/>
        </p:nvSpPr>
        <p:spPr bwMode="auto">
          <a:xfrm rot="5400000">
            <a:off x="438150" y="12700"/>
            <a:ext cx="476250" cy="450850"/>
          </a:xfrm>
          <a:prstGeom prst="rect">
            <a:avLst/>
          </a:prstGeom>
          <a:solidFill>
            <a:schemeClr val="bg1">
              <a:alpha val="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2056" name="Rectangle 53"/>
          <p:cNvSpPr>
            <a:spLocks noChangeArrowheads="1"/>
          </p:cNvSpPr>
          <p:nvPr/>
        </p:nvSpPr>
        <p:spPr bwMode="auto">
          <a:xfrm rot="5400000">
            <a:off x="-12700" y="12700"/>
            <a:ext cx="476250" cy="45085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2057" name="Rectangle 54"/>
          <p:cNvSpPr>
            <a:spLocks noChangeArrowheads="1"/>
          </p:cNvSpPr>
          <p:nvPr/>
        </p:nvSpPr>
        <p:spPr bwMode="auto">
          <a:xfrm rot="5400000">
            <a:off x="438150" y="490538"/>
            <a:ext cx="476250" cy="450850"/>
          </a:xfrm>
          <a:prstGeom prst="rect">
            <a:avLst/>
          </a:prstGeom>
          <a:solidFill>
            <a:schemeClr val="bg1">
              <a:alpha val="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sp>
        <p:nvSpPr>
          <p:cNvPr id="2058" name="Rectangle 55"/>
          <p:cNvSpPr>
            <a:spLocks noChangeArrowheads="1"/>
          </p:cNvSpPr>
          <p:nvPr/>
        </p:nvSpPr>
        <p:spPr bwMode="auto">
          <a:xfrm rot="5400000">
            <a:off x="-12700" y="490538"/>
            <a:ext cx="476250" cy="45085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ea typeface="ヒラギノ角ゴ Pro W3" pitchFamily="1" charset="-128"/>
            </a:endParaRPr>
          </a:p>
        </p:txBody>
      </p:sp>
      <p:pic>
        <p:nvPicPr>
          <p:cNvPr id="2059" name="Picture 12" descr="GU_MSOB.Horz1_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248400"/>
            <a:ext cx="314007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9D8D85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2E62"/>
          </a:solidFill>
          <a:latin typeface="+mn-lt"/>
          <a:ea typeface="+mn-ea"/>
          <a:cs typeface="+mn-cs"/>
        </a:defRPr>
      </a:lvl1pPr>
      <a:lvl2pPr marL="635000" indent="-1778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E62"/>
          </a:solidFill>
          <a:latin typeface="+mn-lt"/>
          <a:ea typeface="+mn-ea"/>
        </a:defRPr>
      </a:lvl2pPr>
      <a:lvl3pPr marL="1092200" indent="-1778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2E62"/>
          </a:solidFill>
          <a:latin typeface="+mn-lt"/>
          <a:ea typeface="+mn-ea"/>
        </a:defRPr>
      </a:lvl3pPr>
      <a:lvl4pPr marL="1549400" indent="-1778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4pPr>
      <a:lvl5pPr marL="2006600" indent="-1778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5pPr>
      <a:lvl6pPr marL="2463800" indent="-1778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6pPr>
      <a:lvl7pPr marL="2921000" indent="-1778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7pPr>
      <a:lvl8pPr marL="3378200" indent="-1778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8pPr>
      <a:lvl9pPr marL="3835400" indent="-1778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E6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ChangeArrowheads="1"/>
          </p:cNvSpPr>
          <p:nvPr/>
        </p:nvSpPr>
        <p:spPr bwMode="auto">
          <a:xfrm>
            <a:off x="2286000" y="1828800"/>
            <a:ext cx="6477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2E62"/>
                </a:solidFill>
              </a:rPr>
              <a:t>What is AP Statistics?</a:t>
            </a:r>
            <a:endParaRPr lang="en-US" sz="3200" dirty="0">
              <a:solidFill>
                <a:srgbClr val="002E62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en-US" sz="3200" dirty="0">
              <a:solidFill>
                <a:srgbClr val="002E62"/>
              </a:solidFill>
            </a:endParaRPr>
          </a:p>
        </p:txBody>
      </p:sp>
      <p:sp>
        <p:nvSpPr>
          <p:cNvPr id="6147" name="Text Box 12"/>
          <p:cNvSpPr txBox="1">
            <a:spLocks noChangeArrowheads="1"/>
          </p:cNvSpPr>
          <p:nvPr/>
        </p:nvSpPr>
        <p:spPr bwMode="auto">
          <a:xfrm>
            <a:off x="2286000" y="4068763"/>
            <a:ext cx="6477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2E62"/>
                </a:solidFill>
              </a:rPr>
              <a:t>November 16, 2013</a:t>
            </a:r>
            <a:endParaRPr lang="en-US" sz="1600" dirty="0">
              <a:solidFill>
                <a:srgbClr val="002E62"/>
              </a:solidFill>
            </a:endParaRP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2286000" y="3733800"/>
            <a:ext cx="6477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2E62"/>
                </a:solidFill>
              </a:rPr>
              <a:t>Keith </a:t>
            </a:r>
            <a:r>
              <a:rPr lang="en-US" sz="1600" dirty="0" err="1" smtClean="0">
                <a:solidFill>
                  <a:srgbClr val="002E62"/>
                </a:solidFill>
              </a:rPr>
              <a:t>Ord</a:t>
            </a:r>
            <a:endParaRPr lang="en-US" sz="1800" dirty="0">
              <a:solidFill>
                <a:srgbClr val="002E6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Analysis of Top 30 Schools in Business Week Rankings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200" dirty="0" smtClean="0"/>
              <a:t>[Guidelines refer to institutions, not necessarily their B-Schools; </a:t>
            </a:r>
            <a:br>
              <a:rPr lang="en-US" sz="2200" dirty="0" smtClean="0"/>
            </a:br>
            <a:r>
              <a:rPr lang="en-US" sz="2200" dirty="0" smtClean="0"/>
              <a:t>Source:  data collected from AP website]</a:t>
            </a:r>
            <a:endParaRPr lang="en-US" sz="2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17525" y="1600200"/>
          <a:ext cx="8337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4581483" imgH="962012" progId="Excel.Sheet.12">
                  <p:embed/>
                </p:oleObj>
              </mc:Choice>
              <mc:Fallback>
                <p:oleObj name="Worksheet" r:id="rId3" imgW="4581483" imgH="9620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525" y="1600200"/>
                        <a:ext cx="83375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838200" y="3657600"/>
          <a:ext cx="7579260" cy="2063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5" imgW="3533663" imgH="962012" progId="Excel.Sheet.12">
                  <p:embed/>
                </p:oleObj>
              </mc:Choice>
              <mc:Fallback>
                <p:oleObj name="Worksheet" r:id="rId5" imgW="3533663" imgH="9620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657600"/>
                        <a:ext cx="7579260" cy="2063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3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Questions for Discussion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Should we give credit for AP Statistics?</a:t>
            </a:r>
          </a:p>
          <a:p>
            <a:r>
              <a:rPr lang="en-US" sz="2400" dirty="0" smtClean="0"/>
              <a:t>If so, what is the minimum grade that we should accept in order to give students credit for their AP Statistics?</a:t>
            </a:r>
          </a:p>
          <a:p>
            <a:r>
              <a:rPr lang="en-US" sz="2400" dirty="0" smtClean="0"/>
              <a:t>How many semester-length credits should be awarded?</a:t>
            </a:r>
          </a:p>
          <a:p>
            <a:r>
              <a:rPr lang="en-US" sz="2400" dirty="0" smtClean="0"/>
              <a:t>Are the College Board claims justified with respect to AP Statistics?</a:t>
            </a:r>
          </a:p>
          <a:p>
            <a:pPr lvl="1"/>
            <a:r>
              <a:rPr lang="en-US" sz="2000" dirty="0"/>
              <a:t>Perform well in subsequent courses within the same discipline</a:t>
            </a:r>
          </a:p>
          <a:p>
            <a:pPr lvl="1"/>
            <a:r>
              <a:rPr lang="en-US" sz="2000" dirty="0"/>
              <a:t>Take more, not fewer, courses in the discipline for which they’ve received AP credit</a:t>
            </a:r>
          </a:p>
          <a:p>
            <a:pPr lvl="1"/>
            <a:r>
              <a:rPr lang="en-US" sz="2000" dirty="0"/>
              <a:t>Tend to earn higher GPAs than non-AP students.</a:t>
            </a:r>
          </a:p>
          <a:p>
            <a:pPr lvl="1"/>
            <a:r>
              <a:rPr lang="en-US" sz="2000" dirty="0"/>
              <a:t>Are more likely to graduate from college in four or five </a:t>
            </a:r>
            <a:r>
              <a:rPr lang="en-US" sz="2000" dirty="0" smtClean="0"/>
              <a:t>years</a:t>
            </a:r>
          </a:p>
          <a:p>
            <a:r>
              <a:rPr lang="en-US" sz="2400" dirty="0" smtClean="0"/>
              <a:t>Even if justified, can we identify ‘cause and effect’?</a:t>
            </a: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87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AP Philosophy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676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The AP® Program unequivocally supports the principle that each individual school must develop its own curriculum for courses labeled “AP.” </a:t>
            </a:r>
          </a:p>
          <a:p>
            <a:r>
              <a:rPr lang="en-US" dirty="0" smtClean="0"/>
              <a:t>The AP Course Audit provides each AP teacher with </a:t>
            </a:r>
            <a:br>
              <a:rPr lang="en-US" dirty="0" smtClean="0"/>
            </a:br>
            <a:r>
              <a:rPr lang="en-US" dirty="0" smtClean="0"/>
              <a:t>a set of expectations that college and secondary school faculty nationwide have established for college-level courses. </a:t>
            </a:r>
          </a:p>
          <a:p>
            <a:r>
              <a:rPr lang="en-US" dirty="0" smtClean="0"/>
              <a:t>AP teachers are encouraged to develop or maintain their own curriculum that either includes or exceeds each of these expectations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0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3152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Cause and Effect?? </a:t>
            </a:r>
            <a:r>
              <a:rPr lang="en-US" sz="2400" dirty="0" smtClean="0"/>
              <a:t>[Source AP Website]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Multiple research studies have shown that  AP students who earn credit and advanced placement for the corresponding introductory college course:</a:t>
            </a:r>
          </a:p>
          <a:p>
            <a:pPr lvl="1"/>
            <a:r>
              <a:rPr lang="en-US" dirty="0" smtClean="0"/>
              <a:t>Perform well in subsequent courses within the same discipline</a:t>
            </a:r>
          </a:p>
          <a:p>
            <a:pPr lvl="1"/>
            <a:r>
              <a:rPr lang="en-US" dirty="0" smtClean="0"/>
              <a:t>Take more, not fewer, courses in the discipline for which they’ve received AP credit</a:t>
            </a:r>
          </a:p>
          <a:p>
            <a:pPr lvl="1"/>
            <a:r>
              <a:rPr lang="en-US" dirty="0" smtClean="0"/>
              <a:t>Tend to earn higher GPAs than non-AP students.</a:t>
            </a:r>
          </a:p>
          <a:p>
            <a:pPr lvl="1"/>
            <a:r>
              <a:rPr lang="en-US" dirty="0" smtClean="0"/>
              <a:t>Are more likely to graduate from college in four or five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AP Statistics?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The purpose of the course should be to introduce students to the major concepts and tools for collecting, analyzing and drawing conclusions from data.</a:t>
            </a:r>
          </a:p>
          <a:p>
            <a:r>
              <a:rPr lang="en-US" dirty="0" smtClean="0"/>
              <a:t>Students enrolling in AP Statistics should have completed second-year algebra or its equivalent.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More Than 1 Million and Counting: The Growth of Advanced Placement Statistics</a:t>
            </a:r>
          </a:p>
          <a:p>
            <a:pPr lvl="1" indent="-342900"/>
            <a:r>
              <a:rPr lang="en-US" dirty="0"/>
              <a:t>Robert Rodriguez, ASA President in </a:t>
            </a:r>
            <a:r>
              <a:rPr lang="en-US" dirty="0" err="1"/>
              <a:t>AmStat</a:t>
            </a:r>
            <a:r>
              <a:rPr lang="en-US" dirty="0"/>
              <a:t> </a:t>
            </a:r>
            <a:r>
              <a:rPr lang="en-US" dirty="0" smtClean="0"/>
              <a:t>News, </a:t>
            </a:r>
            <a:r>
              <a:rPr lang="en-US" dirty="0"/>
              <a:t>September 2012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29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Growth of AP Programs</a:t>
            </a:r>
            <a:endParaRPr lang="en-US" sz="3600" dirty="0"/>
          </a:p>
        </p:txBody>
      </p:sp>
      <p:pic>
        <p:nvPicPr>
          <p:cNvPr id="3" name="Picture 2" descr="http://higherlogicdownload.s3.amazonaws.com/AMSTAT/UploadedImages/49ecf7cf-cb26-4c1b-8380-3dea3b7d8a9d/AP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417639"/>
            <a:ext cx="5486400" cy="33829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4876799"/>
          <a:ext cx="7924798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21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   </a:t>
                      </a:r>
                      <a:r>
                        <a:rPr lang="en-US" sz="1200" dirty="0" smtClean="0">
                          <a:effectLst/>
                        </a:rPr>
                        <a:t>Student</a:t>
                      </a:r>
                      <a:r>
                        <a:rPr lang="en-US" sz="1200" baseline="0" dirty="0" smtClean="0">
                          <a:effectLst/>
                        </a:rPr>
                        <a:t> Numbers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Statistics 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err="1" smtClean="0">
                          <a:effectLst/>
                        </a:rPr>
                        <a:t>Calc</a:t>
                      </a:r>
                      <a:r>
                        <a:rPr lang="en-US" sz="1200" dirty="0" smtClean="0">
                          <a:effectLst/>
                        </a:rPr>
                        <a:t> AB 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 </a:t>
                      </a:r>
                      <a:r>
                        <a:rPr lang="en-US" sz="1200" dirty="0" err="1" smtClean="0">
                          <a:effectLst/>
                        </a:rPr>
                        <a:t>Calc</a:t>
                      </a:r>
                      <a:r>
                        <a:rPr lang="en-US" sz="1200" dirty="0" smtClean="0">
                          <a:effectLst/>
                        </a:rPr>
                        <a:t> BC 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Comp </a:t>
                      </a:r>
                      <a:r>
                        <a:rPr lang="en-US" sz="1200" dirty="0" err="1" smtClean="0">
                          <a:effectLst/>
                        </a:rPr>
                        <a:t>Sci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Physics B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Physics C </a:t>
                      </a:r>
                      <a:r>
                        <a:rPr lang="en-US" sz="1200" dirty="0" err="1">
                          <a:effectLst/>
                        </a:rPr>
                        <a:t>Mech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  2012 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  152,750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266,994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  94,403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  26,103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  80,584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     38,630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08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5532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 Statistics: Topical Coverage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Exploring Data</a:t>
            </a:r>
            <a:r>
              <a:rPr lang="en-US" sz="2400" dirty="0" smtClean="0"/>
              <a:t>: Describing patterns and departures from patterns (</a:t>
            </a:r>
            <a:r>
              <a:rPr lang="en-US" sz="2400" dirty="0" smtClean="0"/>
              <a:t>20–30</a:t>
            </a:r>
            <a:r>
              <a:rPr lang="en-US" sz="2400" dirty="0" smtClean="0"/>
              <a:t>%)</a:t>
            </a:r>
          </a:p>
          <a:p>
            <a:pPr lvl="1"/>
            <a:r>
              <a:rPr lang="en-US" sz="2400" dirty="0" smtClean="0"/>
              <a:t>Exploratory analysis of data makes use of graphical and numerical techniques to study patterns and departures from patterns. 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Sampling and Experimentation</a:t>
            </a:r>
            <a:r>
              <a:rPr lang="en-US" sz="2400" dirty="0"/>
              <a:t>: Planning and conducting a study (</a:t>
            </a:r>
            <a:r>
              <a:rPr lang="en-US" sz="2400" dirty="0" smtClean="0"/>
              <a:t>10–15</a:t>
            </a:r>
            <a:r>
              <a:rPr lang="en-US" sz="2400" dirty="0"/>
              <a:t>%)</a:t>
            </a:r>
          </a:p>
          <a:p>
            <a:pPr lvl="1"/>
            <a:r>
              <a:rPr lang="en-US" sz="2400" dirty="0"/>
              <a:t>Data must be collected according to a well-developed plan. This plan includes clarifying the question and deciding upon a method of data collection and </a:t>
            </a:r>
            <a:r>
              <a:rPr lang="en-US" sz="2400" dirty="0" smtClean="0"/>
              <a:t>analysis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Anticipating Patterns</a:t>
            </a:r>
            <a:r>
              <a:rPr lang="en-US" sz="2400" dirty="0"/>
              <a:t>: Exploring random phenomena using probability and simulation (</a:t>
            </a:r>
            <a:r>
              <a:rPr lang="en-US" sz="2400" dirty="0" smtClean="0"/>
              <a:t>20–30</a:t>
            </a:r>
            <a:r>
              <a:rPr lang="en-US" sz="2400" dirty="0"/>
              <a:t>%)</a:t>
            </a:r>
          </a:p>
          <a:p>
            <a:pPr lvl="1"/>
            <a:r>
              <a:rPr lang="en-US" sz="2400" dirty="0"/>
              <a:t>Probability is the tool used for anticipating what the distribution of data should look like under a given </a:t>
            </a:r>
            <a:r>
              <a:rPr lang="en-US" sz="2400" dirty="0" smtClean="0"/>
              <a:t>model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Statistical Inference</a:t>
            </a:r>
            <a:r>
              <a:rPr lang="en-US" sz="2400" dirty="0"/>
              <a:t>: Estimating population parameters and testing hypotheses (</a:t>
            </a:r>
            <a:r>
              <a:rPr lang="en-US" sz="2400" dirty="0" smtClean="0"/>
              <a:t>30–40</a:t>
            </a:r>
            <a:r>
              <a:rPr lang="en-US" sz="2400" dirty="0"/>
              <a:t>%)</a:t>
            </a:r>
          </a:p>
          <a:p>
            <a:pPr lvl="1"/>
            <a:r>
              <a:rPr lang="en-US" sz="2400" dirty="0"/>
              <a:t>Statistical inference guides the selection of appropriate models.</a:t>
            </a:r>
          </a:p>
          <a:p>
            <a:pPr lvl="1"/>
            <a:endParaRPr lang="en-US" sz="2400" dirty="0"/>
          </a:p>
          <a:p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AP Examination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4800" cy="3352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The AP Statistics Exam is 3 hours long and </a:t>
            </a:r>
            <a:r>
              <a:rPr lang="en-US" sz="2800" dirty="0" smtClean="0"/>
              <a:t>consists </a:t>
            </a:r>
            <a:r>
              <a:rPr lang="en-US" sz="2800" dirty="0"/>
              <a:t>of </a:t>
            </a:r>
            <a:r>
              <a:rPr lang="en-US" sz="2800" dirty="0" smtClean="0"/>
              <a:t>two equally weighted components: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dirty="0"/>
              <a:t>90-minute multiple-choice section testing </a:t>
            </a:r>
            <a:r>
              <a:rPr lang="en-US" sz="2400" dirty="0" smtClean="0"/>
              <a:t>proficiency </a:t>
            </a:r>
            <a:r>
              <a:rPr lang="en-US" sz="2400" dirty="0"/>
              <a:t>in a wide variety of topics, and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dirty="0"/>
              <a:t>90-minute free-response section </a:t>
            </a:r>
            <a:r>
              <a:rPr lang="en-US" sz="2400" dirty="0" smtClean="0"/>
              <a:t>requiring </a:t>
            </a:r>
            <a:r>
              <a:rPr lang="en-US" sz="2400" dirty="0"/>
              <a:t>the student to answer open-ended questions and to complete an </a:t>
            </a:r>
            <a:r>
              <a:rPr lang="en-US" sz="2400" dirty="0" smtClean="0"/>
              <a:t>investigative </a:t>
            </a:r>
            <a:r>
              <a:rPr lang="en-US" sz="2400" dirty="0"/>
              <a:t>task involving more extended </a:t>
            </a:r>
            <a:r>
              <a:rPr lang="en-US" sz="2400" dirty="0" smtClean="0"/>
              <a:t>reasoning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Students are provided with an extensive formula sheet and may use a “graphing calculator”. They are expected to use computers for data analysis during the course.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200" dirty="0"/>
              <a:t>AP </a:t>
            </a:r>
            <a:r>
              <a:rPr lang="en-US" sz="3200" dirty="0" smtClean="0"/>
              <a:t>Score Qualification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8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 smtClean="0"/>
              <a:t>Extremely </a:t>
            </a:r>
            <a:r>
              <a:rPr lang="en-US" dirty="0"/>
              <a:t>well </a:t>
            </a:r>
            <a:r>
              <a:rPr lang="en-US" dirty="0" smtClean="0"/>
              <a:t>qualified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 </a:t>
            </a:r>
            <a:r>
              <a:rPr lang="en-US" dirty="0" smtClean="0"/>
              <a:t>Well qualified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 </a:t>
            </a:r>
            <a:r>
              <a:rPr lang="en-US" dirty="0" smtClean="0"/>
              <a:t>Qualified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 </a:t>
            </a:r>
            <a:r>
              <a:rPr lang="en-US" dirty="0" smtClean="0"/>
              <a:t>Possibly qualified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 </a:t>
            </a:r>
            <a:r>
              <a:rPr lang="en-US" dirty="0" smtClean="0"/>
              <a:t>No recommendation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 Exam scores of 5 are equivalent to A grades in the corresponding college course. </a:t>
            </a:r>
          </a:p>
          <a:p>
            <a:r>
              <a:rPr lang="en-US" dirty="0"/>
              <a:t>AP Exam scores of 4 are equivalent to grades of A–, B+ and B in college. </a:t>
            </a:r>
            <a:endParaRPr lang="en-US" dirty="0" smtClean="0"/>
          </a:p>
          <a:p>
            <a:r>
              <a:rPr lang="en-US" dirty="0" smtClean="0"/>
              <a:t>AP </a:t>
            </a:r>
            <a:r>
              <a:rPr lang="en-US" dirty="0"/>
              <a:t>Exam </a:t>
            </a:r>
            <a:r>
              <a:rPr lang="en-US" dirty="0" smtClean="0"/>
              <a:t>scores </a:t>
            </a:r>
            <a:r>
              <a:rPr lang="en-US" dirty="0"/>
              <a:t>of 3 are equivalent to grades of B–, C+ and C in </a:t>
            </a:r>
            <a:r>
              <a:rPr lang="en-US" dirty="0" smtClean="0"/>
              <a:t>college.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6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Grade Distributions </a:t>
            </a:r>
            <a:r>
              <a:rPr lang="en-US" sz="2000" dirty="0" smtClean="0"/>
              <a:t>[Source: Wikipedia]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524608"/>
              </p:ext>
            </p:extLst>
          </p:nvPr>
        </p:nvGraphicFramePr>
        <p:xfrm>
          <a:off x="533398" y="1219192"/>
          <a:ext cx="7924805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115"/>
                <a:gridCol w="1132115"/>
                <a:gridCol w="1132115"/>
                <a:gridCol w="1132115"/>
                <a:gridCol w="1132115"/>
                <a:gridCol w="1132115"/>
                <a:gridCol w="1132115"/>
              </a:tblGrid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Grade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Mean Grade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Year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19.1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19.2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26.4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19.5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19.8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19.2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19.1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21.3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12.2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2.80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Means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12.3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22.0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24.9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18.7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21.9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2.84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06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blue template">
  <a:themeElements>
    <a:clrScheme name="GT_ppt_rnd2_light_gr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T_ppt_rnd2_light_gr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GT_ppt_rnd2_light_gr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T_ppt_rnd2_light_gray">
  <a:themeElements>
    <a:clrScheme name="GT_ppt_rnd2_light_gr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T_ppt_rnd2_light_gr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GT_ppt_rnd2_light_gr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_ppt_rnd2_light_gra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_ppt_rnd2_light_gra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blue template</Template>
  <TotalTime>23</TotalTime>
  <Words>715</Words>
  <Application>Microsoft Office PowerPoint</Application>
  <PresentationFormat>On-screen Show (4:3)</PresentationFormat>
  <Paragraphs>185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Times New Roman</vt:lpstr>
      <vt:lpstr>ヒラギノ角ゴ Pro W3</vt:lpstr>
      <vt:lpstr>PPT blue template</vt:lpstr>
      <vt:lpstr>1_GT_ppt_rnd2_light_gray</vt:lpstr>
      <vt:lpstr>Worksheet</vt:lpstr>
      <vt:lpstr>PowerPoint Presentation</vt:lpstr>
      <vt:lpstr>The AP Philosophy</vt:lpstr>
      <vt:lpstr>Cause and Effect?? [Source AP Website]</vt:lpstr>
      <vt:lpstr>What is AP Statistics?</vt:lpstr>
      <vt:lpstr>Growth of AP Programs</vt:lpstr>
      <vt:lpstr>AP Statistics: Topical Coverage </vt:lpstr>
      <vt:lpstr>The AP Examination</vt:lpstr>
      <vt:lpstr>AP Score Qualification</vt:lpstr>
      <vt:lpstr>Grade Distributions [Source: Wikipedia]</vt:lpstr>
      <vt:lpstr>Analysis of Top 30 Schools in Business Week Rankings [Guidelines refer to institutions, not necessarily their B-Schools;  Source:  data collected from AP website]</vt:lpstr>
      <vt:lpstr>Questions for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cmk68</dc:creator>
  <cp:lastModifiedBy>ordk</cp:lastModifiedBy>
  <cp:revision>5</cp:revision>
  <cp:lastPrinted>2013-11-07T21:29:20Z</cp:lastPrinted>
  <dcterms:created xsi:type="dcterms:W3CDTF">2012-02-13T18:30:46Z</dcterms:created>
  <dcterms:modified xsi:type="dcterms:W3CDTF">2013-11-07T21:29:57Z</dcterms:modified>
</cp:coreProperties>
</file>