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4" r:id="rId5"/>
    <p:sldId id="267" r:id="rId6"/>
    <p:sldId id="258" r:id="rId7"/>
    <p:sldId id="259" r:id="rId8"/>
    <p:sldId id="265" r:id="rId9"/>
    <p:sldId id="266" r:id="rId10"/>
    <p:sldId id="260" r:id="rId11"/>
    <p:sldId id="261" r:id="rId12"/>
    <p:sldId id="263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55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%20and%20Susan\Documents\2023\Projects%20Spring%202013\Data%20Set%20TS13%20soluti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%20and%20Susan\Documents\2023\Projects%20Spring%202013\Data%20Set%20TS13%20solutio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%20and%20Susan\Documents\2023\Projects%20Spring%202013\Data%20Set%20TS13%20solutio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%20and%20Susan\Documents\2023\Take-home%20assignment\THA_scatter%20diagram%20racetrack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%20and%20Susan\Documents\2023\Take-home%20assignment\THA_scatter%20diagram%20racetrack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%20and%20Susan\Documents\2023\Take-home%20assignment\THA_scatter%20diagram%20racetrac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chemeClr val="accent1"/>
              </a:solidFill>
              <a:ln>
                <a:noFill/>
              </a:ln>
            </c:spPr>
          </c:marker>
          <c:xVal>
            <c:numRef>
              <c:f>'Data Set TS13'!$F$2:$F$89</c:f>
              <c:numCache>
                <c:formatCode>#,##0.00</c:formatCode>
                <c:ptCount val="88"/>
                <c:pt idx="0">
                  <c:v>130.88000000000014</c:v>
                </c:pt>
                <c:pt idx="1">
                  <c:v>115.34</c:v>
                </c:pt>
                <c:pt idx="2">
                  <c:v>121.64</c:v>
                </c:pt>
                <c:pt idx="3">
                  <c:v>139.28</c:v>
                </c:pt>
                <c:pt idx="4">
                  <c:v>115.34</c:v>
                </c:pt>
                <c:pt idx="5">
                  <c:v>130.04</c:v>
                </c:pt>
                <c:pt idx="6">
                  <c:v>118.28</c:v>
                </c:pt>
                <c:pt idx="7">
                  <c:v>132.13999999999999</c:v>
                </c:pt>
                <c:pt idx="8">
                  <c:v>130.04</c:v>
                </c:pt>
                <c:pt idx="9">
                  <c:v>135.91999999999999</c:v>
                </c:pt>
                <c:pt idx="10">
                  <c:v>139.28</c:v>
                </c:pt>
                <c:pt idx="11">
                  <c:v>124.58000000000001</c:v>
                </c:pt>
                <c:pt idx="12">
                  <c:v>123.74000000000002</c:v>
                </c:pt>
                <c:pt idx="13">
                  <c:v>138.86000000000001</c:v>
                </c:pt>
                <c:pt idx="14">
                  <c:v>134.66</c:v>
                </c:pt>
                <c:pt idx="15">
                  <c:v>114.92</c:v>
                </c:pt>
                <c:pt idx="16">
                  <c:v>135.91999999999999</c:v>
                </c:pt>
                <c:pt idx="17">
                  <c:v>123.74000000000002</c:v>
                </c:pt>
                <c:pt idx="18">
                  <c:v>136.76</c:v>
                </c:pt>
                <c:pt idx="19">
                  <c:v>140.54</c:v>
                </c:pt>
                <c:pt idx="20">
                  <c:v>119.54</c:v>
                </c:pt>
                <c:pt idx="21">
                  <c:v>112.82</c:v>
                </c:pt>
                <c:pt idx="22">
                  <c:v>116.6</c:v>
                </c:pt>
                <c:pt idx="23">
                  <c:v>129.20000000000002</c:v>
                </c:pt>
                <c:pt idx="24">
                  <c:v>121.64</c:v>
                </c:pt>
                <c:pt idx="25">
                  <c:v>118.28</c:v>
                </c:pt>
                <c:pt idx="26">
                  <c:v>128.36000000000001</c:v>
                </c:pt>
                <c:pt idx="27">
                  <c:v>123.32</c:v>
                </c:pt>
                <c:pt idx="28">
                  <c:v>112.82</c:v>
                </c:pt>
                <c:pt idx="29">
                  <c:v>138.02000000000001</c:v>
                </c:pt>
                <c:pt idx="30">
                  <c:v>111.14</c:v>
                </c:pt>
                <c:pt idx="31">
                  <c:v>123.32</c:v>
                </c:pt>
                <c:pt idx="32">
                  <c:v>131.29999999999998</c:v>
                </c:pt>
                <c:pt idx="33">
                  <c:v>114.08000000000001</c:v>
                </c:pt>
                <c:pt idx="34">
                  <c:v>122.06</c:v>
                </c:pt>
                <c:pt idx="35">
                  <c:v>128.36000000000001</c:v>
                </c:pt>
                <c:pt idx="36">
                  <c:v>127.52000000000001</c:v>
                </c:pt>
                <c:pt idx="37">
                  <c:v>123.32</c:v>
                </c:pt>
                <c:pt idx="38">
                  <c:v>127.1</c:v>
                </c:pt>
                <c:pt idx="39">
                  <c:v>131.29999999999998</c:v>
                </c:pt>
                <c:pt idx="40">
                  <c:v>132.56</c:v>
                </c:pt>
                <c:pt idx="41">
                  <c:v>130.88000000000014</c:v>
                </c:pt>
                <c:pt idx="42">
                  <c:v>119.54</c:v>
                </c:pt>
                <c:pt idx="43">
                  <c:v>138.44</c:v>
                </c:pt>
                <c:pt idx="44">
                  <c:v>119.96000000000002</c:v>
                </c:pt>
                <c:pt idx="45">
                  <c:v>130.88000000000014</c:v>
                </c:pt>
                <c:pt idx="46">
                  <c:v>130.04</c:v>
                </c:pt>
                <c:pt idx="47">
                  <c:v>138.44</c:v>
                </c:pt>
                <c:pt idx="48">
                  <c:v>130.04</c:v>
                </c:pt>
                <c:pt idx="49">
                  <c:v>130.04</c:v>
                </c:pt>
                <c:pt idx="50">
                  <c:v>118.28</c:v>
                </c:pt>
                <c:pt idx="51">
                  <c:v>115.34</c:v>
                </c:pt>
                <c:pt idx="52">
                  <c:v>138.86000000000001</c:v>
                </c:pt>
                <c:pt idx="53">
                  <c:v>114.92</c:v>
                </c:pt>
                <c:pt idx="54">
                  <c:v>121.22</c:v>
                </c:pt>
                <c:pt idx="55">
                  <c:v>129.20000000000002</c:v>
                </c:pt>
                <c:pt idx="56">
                  <c:v>127.52000000000001</c:v>
                </c:pt>
                <c:pt idx="57">
                  <c:v>123.74000000000002</c:v>
                </c:pt>
                <c:pt idx="58">
                  <c:v>124.58000000000001</c:v>
                </c:pt>
                <c:pt idx="59">
                  <c:v>123.32</c:v>
                </c:pt>
                <c:pt idx="60">
                  <c:v>138.86000000000001</c:v>
                </c:pt>
                <c:pt idx="61">
                  <c:v>119.96000000000002</c:v>
                </c:pt>
                <c:pt idx="62">
                  <c:v>131.29999999999998</c:v>
                </c:pt>
                <c:pt idx="63">
                  <c:v>134.66</c:v>
                </c:pt>
                <c:pt idx="64">
                  <c:v>118.7</c:v>
                </c:pt>
                <c:pt idx="65">
                  <c:v>127.1</c:v>
                </c:pt>
                <c:pt idx="66">
                  <c:v>122.06</c:v>
                </c:pt>
                <c:pt idx="67">
                  <c:v>123.32</c:v>
                </c:pt>
                <c:pt idx="68">
                  <c:v>133.82000000000014</c:v>
                </c:pt>
                <c:pt idx="69">
                  <c:v>138.02000000000001</c:v>
                </c:pt>
                <c:pt idx="70">
                  <c:v>123.74000000000002</c:v>
                </c:pt>
                <c:pt idx="71">
                  <c:v>132.56</c:v>
                </c:pt>
                <c:pt idx="72">
                  <c:v>130.88000000000014</c:v>
                </c:pt>
                <c:pt idx="73">
                  <c:v>132.56</c:v>
                </c:pt>
                <c:pt idx="74">
                  <c:v>127.52000000000001</c:v>
                </c:pt>
                <c:pt idx="75">
                  <c:v>130.88000000000014</c:v>
                </c:pt>
                <c:pt idx="76">
                  <c:v>114.92</c:v>
                </c:pt>
                <c:pt idx="77">
                  <c:v>119.96000000000002</c:v>
                </c:pt>
                <c:pt idx="78">
                  <c:v>137.18</c:v>
                </c:pt>
                <c:pt idx="79">
                  <c:v>121.22</c:v>
                </c:pt>
                <c:pt idx="80">
                  <c:v>121.22</c:v>
                </c:pt>
                <c:pt idx="81">
                  <c:v>130.04</c:v>
                </c:pt>
                <c:pt idx="82">
                  <c:v>132.13999999999999</c:v>
                </c:pt>
                <c:pt idx="83">
                  <c:v>112.82</c:v>
                </c:pt>
                <c:pt idx="84">
                  <c:v>112.4</c:v>
                </c:pt>
                <c:pt idx="85">
                  <c:v>137.18</c:v>
                </c:pt>
                <c:pt idx="86">
                  <c:v>124.58000000000001</c:v>
                </c:pt>
                <c:pt idx="87">
                  <c:v>137.18</c:v>
                </c:pt>
              </c:numCache>
            </c:numRef>
          </c:xVal>
          <c:yVal>
            <c:numRef>
              <c:f>'Data Set TS13'!$C$2:$C$89</c:f>
              <c:numCache>
                <c:formatCode>General</c:formatCode>
                <c:ptCount val="88"/>
                <c:pt idx="0">
                  <c:v>14</c:v>
                </c:pt>
                <c:pt idx="1">
                  <c:v>24</c:v>
                </c:pt>
                <c:pt idx="2">
                  <c:v>18</c:v>
                </c:pt>
                <c:pt idx="3">
                  <c:v>23</c:v>
                </c:pt>
                <c:pt idx="4">
                  <c:v>24</c:v>
                </c:pt>
                <c:pt idx="5">
                  <c:v>5</c:v>
                </c:pt>
                <c:pt idx="6">
                  <c:v>19</c:v>
                </c:pt>
                <c:pt idx="7">
                  <c:v>8</c:v>
                </c:pt>
                <c:pt idx="8">
                  <c:v>14</c:v>
                </c:pt>
                <c:pt idx="9">
                  <c:v>18</c:v>
                </c:pt>
                <c:pt idx="10">
                  <c:v>19</c:v>
                </c:pt>
                <c:pt idx="11">
                  <c:v>11</c:v>
                </c:pt>
                <c:pt idx="12">
                  <c:v>13</c:v>
                </c:pt>
                <c:pt idx="13">
                  <c:v>19</c:v>
                </c:pt>
                <c:pt idx="14">
                  <c:v>18</c:v>
                </c:pt>
                <c:pt idx="15">
                  <c:v>23</c:v>
                </c:pt>
                <c:pt idx="16">
                  <c:v>15</c:v>
                </c:pt>
                <c:pt idx="17">
                  <c:v>11</c:v>
                </c:pt>
                <c:pt idx="18">
                  <c:v>26</c:v>
                </c:pt>
                <c:pt idx="19">
                  <c:v>27</c:v>
                </c:pt>
                <c:pt idx="20">
                  <c:v>23</c:v>
                </c:pt>
                <c:pt idx="21">
                  <c:v>26</c:v>
                </c:pt>
                <c:pt idx="22">
                  <c:v>26</c:v>
                </c:pt>
                <c:pt idx="23">
                  <c:v>11</c:v>
                </c:pt>
                <c:pt idx="24">
                  <c:v>16</c:v>
                </c:pt>
                <c:pt idx="25">
                  <c:v>27</c:v>
                </c:pt>
                <c:pt idx="26">
                  <c:v>10</c:v>
                </c:pt>
                <c:pt idx="27">
                  <c:v>13</c:v>
                </c:pt>
                <c:pt idx="28">
                  <c:v>35</c:v>
                </c:pt>
                <c:pt idx="29">
                  <c:v>32</c:v>
                </c:pt>
                <c:pt idx="30">
                  <c:v>31</c:v>
                </c:pt>
                <c:pt idx="31">
                  <c:v>12</c:v>
                </c:pt>
                <c:pt idx="32">
                  <c:v>7</c:v>
                </c:pt>
                <c:pt idx="33">
                  <c:v>30</c:v>
                </c:pt>
                <c:pt idx="34">
                  <c:v>11</c:v>
                </c:pt>
                <c:pt idx="35">
                  <c:v>8</c:v>
                </c:pt>
                <c:pt idx="36">
                  <c:v>5</c:v>
                </c:pt>
                <c:pt idx="37">
                  <c:v>11</c:v>
                </c:pt>
                <c:pt idx="38">
                  <c:v>11</c:v>
                </c:pt>
                <c:pt idx="39">
                  <c:v>12</c:v>
                </c:pt>
                <c:pt idx="40">
                  <c:v>18</c:v>
                </c:pt>
                <c:pt idx="41">
                  <c:v>15</c:v>
                </c:pt>
                <c:pt idx="42">
                  <c:v>14</c:v>
                </c:pt>
                <c:pt idx="43">
                  <c:v>27</c:v>
                </c:pt>
                <c:pt idx="44">
                  <c:v>19</c:v>
                </c:pt>
                <c:pt idx="45">
                  <c:v>13</c:v>
                </c:pt>
                <c:pt idx="46">
                  <c:v>6</c:v>
                </c:pt>
                <c:pt idx="47">
                  <c:v>19</c:v>
                </c:pt>
                <c:pt idx="48">
                  <c:v>2</c:v>
                </c:pt>
                <c:pt idx="49">
                  <c:v>14</c:v>
                </c:pt>
                <c:pt idx="50">
                  <c:v>17</c:v>
                </c:pt>
                <c:pt idx="51">
                  <c:v>30</c:v>
                </c:pt>
                <c:pt idx="52">
                  <c:v>29</c:v>
                </c:pt>
                <c:pt idx="53">
                  <c:v>22</c:v>
                </c:pt>
                <c:pt idx="54">
                  <c:v>13</c:v>
                </c:pt>
                <c:pt idx="55">
                  <c:v>12</c:v>
                </c:pt>
                <c:pt idx="56">
                  <c:v>8</c:v>
                </c:pt>
                <c:pt idx="57">
                  <c:v>11</c:v>
                </c:pt>
                <c:pt idx="58">
                  <c:v>11</c:v>
                </c:pt>
                <c:pt idx="59">
                  <c:v>15</c:v>
                </c:pt>
                <c:pt idx="60">
                  <c:v>36</c:v>
                </c:pt>
                <c:pt idx="61">
                  <c:v>24</c:v>
                </c:pt>
                <c:pt idx="62">
                  <c:v>16</c:v>
                </c:pt>
                <c:pt idx="63">
                  <c:v>13</c:v>
                </c:pt>
                <c:pt idx="64">
                  <c:v>25</c:v>
                </c:pt>
                <c:pt idx="65">
                  <c:v>10</c:v>
                </c:pt>
                <c:pt idx="66">
                  <c:v>12</c:v>
                </c:pt>
                <c:pt idx="67">
                  <c:v>11</c:v>
                </c:pt>
                <c:pt idx="68">
                  <c:v>21</c:v>
                </c:pt>
                <c:pt idx="69">
                  <c:v>34</c:v>
                </c:pt>
                <c:pt idx="70">
                  <c:v>11</c:v>
                </c:pt>
                <c:pt idx="71">
                  <c:v>14</c:v>
                </c:pt>
                <c:pt idx="72">
                  <c:v>12</c:v>
                </c:pt>
                <c:pt idx="73">
                  <c:v>13</c:v>
                </c:pt>
                <c:pt idx="74">
                  <c:v>6</c:v>
                </c:pt>
                <c:pt idx="75">
                  <c:v>10</c:v>
                </c:pt>
                <c:pt idx="76">
                  <c:v>27</c:v>
                </c:pt>
                <c:pt idx="77">
                  <c:v>18</c:v>
                </c:pt>
                <c:pt idx="78">
                  <c:v>19</c:v>
                </c:pt>
                <c:pt idx="79">
                  <c:v>20</c:v>
                </c:pt>
                <c:pt idx="80">
                  <c:v>18</c:v>
                </c:pt>
                <c:pt idx="81">
                  <c:v>5</c:v>
                </c:pt>
                <c:pt idx="82">
                  <c:v>12</c:v>
                </c:pt>
                <c:pt idx="83">
                  <c:v>27</c:v>
                </c:pt>
                <c:pt idx="84">
                  <c:v>33</c:v>
                </c:pt>
                <c:pt idx="85">
                  <c:v>35</c:v>
                </c:pt>
                <c:pt idx="86">
                  <c:v>11</c:v>
                </c:pt>
                <c:pt idx="87">
                  <c:v>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544448"/>
        <c:axId val="36734464"/>
      </c:scatterChart>
      <c:valAx>
        <c:axId val="35544448"/>
        <c:scaling>
          <c:orientation val="minMax"/>
          <c:min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Market</a:t>
                </a:r>
              </a:p>
            </c:rich>
          </c:tx>
          <c:layout/>
          <c:overlay val="0"/>
        </c:title>
        <c:numFmt formatCode="#,##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734464"/>
        <c:crosses val="autoZero"/>
        <c:crossBetween val="midCat"/>
      </c:valAx>
      <c:valAx>
        <c:axId val="367344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Number of Scooters Sold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55444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4F81BD"/>
              </a:solidFill>
              <a:ln>
                <a:noFill/>
              </a:ln>
            </c:spPr>
          </c:marker>
          <c:trendline>
            <c:spPr>
              <a:ln w="12700"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0.44326215860185619"/>
                  <c:y val="0.16725129575409581"/>
                </c:manualLayout>
              </c:layout>
              <c:tx>
                <c:rich>
                  <a:bodyPr/>
                  <a:lstStyle/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Scooters </a:t>
                    </a:r>
                    <a:r>
                      <a:rPr lang="en-US" sz="1200" baseline="0" dirty="0">
                        <a:solidFill>
                          <a:srgbClr val="FF0000"/>
                        </a:solidFill>
                      </a:rPr>
                      <a:t>= </a:t>
                    </a: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36.457 − 0.150 Market</a:t>
                    </a: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r = −0.148, p-value = 0.169</a:t>
                    </a:r>
                  </a:p>
                  <a:p>
                    <a:pPr marL="0" marR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0" i="0" baseline="0" dirty="0" smtClean="0">
                        <a:solidFill>
                          <a:srgbClr val="FF0000"/>
                        </a:solidFill>
                      </a:rPr>
                      <a:t>R² = 0.022</a:t>
                    </a:r>
                    <a:endParaRPr lang="en-US" sz="1200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'Data Set TS13'!$F$2:$F$89</c:f>
              <c:numCache>
                <c:formatCode>#,##0.00</c:formatCode>
                <c:ptCount val="88"/>
                <c:pt idx="0">
                  <c:v>130.88000000000014</c:v>
                </c:pt>
                <c:pt idx="1">
                  <c:v>115.34</c:v>
                </c:pt>
                <c:pt idx="2">
                  <c:v>121.64</c:v>
                </c:pt>
                <c:pt idx="3">
                  <c:v>139.28</c:v>
                </c:pt>
                <c:pt idx="4">
                  <c:v>115.34</c:v>
                </c:pt>
                <c:pt idx="5">
                  <c:v>130.04</c:v>
                </c:pt>
                <c:pt idx="6">
                  <c:v>118.28</c:v>
                </c:pt>
                <c:pt idx="7">
                  <c:v>132.13999999999999</c:v>
                </c:pt>
                <c:pt idx="8">
                  <c:v>130.04</c:v>
                </c:pt>
                <c:pt idx="9">
                  <c:v>135.91999999999999</c:v>
                </c:pt>
                <c:pt idx="10">
                  <c:v>139.28</c:v>
                </c:pt>
                <c:pt idx="11">
                  <c:v>124.58000000000001</c:v>
                </c:pt>
                <c:pt idx="12">
                  <c:v>123.74000000000002</c:v>
                </c:pt>
                <c:pt idx="13">
                  <c:v>138.86000000000001</c:v>
                </c:pt>
                <c:pt idx="14">
                  <c:v>134.66</c:v>
                </c:pt>
                <c:pt idx="15">
                  <c:v>114.92</c:v>
                </c:pt>
                <c:pt idx="16">
                  <c:v>135.91999999999999</c:v>
                </c:pt>
                <c:pt idx="17">
                  <c:v>123.74000000000002</c:v>
                </c:pt>
                <c:pt idx="18">
                  <c:v>136.76</c:v>
                </c:pt>
                <c:pt idx="19">
                  <c:v>140.54</c:v>
                </c:pt>
                <c:pt idx="20">
                  <c:v>119.54</c:v>
                </c:pt>
                <c:pt idx="21">
                  <c:v>112.82</c:v>
                </c:pt>
                <c:pt idx="22">
                  <c:v>116.6</c:v>
                </c:pt>
                <c:pt idx="23">
                  <c:v>129.20000000000002</c:v>
                </c:pt>
                <c:pt idx="24">
                  <c:v>121.64</c:v>
                </c:pt>
                <c:pt idx="25">
                  <c:v>118.28</c:v>
                </c:pt>
                <c:pt idx="26">
                  <c:v>128.36000000000001</c:v>
                </c:pt>
                <c:pt idx="27">
                  <c:v>123.32</c:v>
                </c:pt>
                <c:pt idx="28">
                  <c:v>112.82</c:v>
                </c:pt>
                <c:pt idx="29">
                  <c:v>138.02000000000001</c:v>
                </c:pt>
                <c:pt idx="30">
                  <c:v>111.14</c:v>
                </c:pt>
                <c:pt idx="31">
                  <c:v>123.32</c:v>
                </c:pt>
                <c:pt idx="32">
                  <c:v>131.29999999999998</c:v>
                </c:pt>
                <c:pt idx="33">
                  <c:v>114.08000000000001</c:v>
                </c:pt>
                <c:pt idx="34">
                  <c:v>122.06</c:v>
                </c:pt>
                <c:pt idx="35">
                  <c:v>128.36000000000001</c:v>
                </c:pt>
                <c:pt idx="36">
                  <c:v>127.52000000000001</c:v>
                </c:pt>
                <c:pt idx="37">
                  <c:v>123.32</c:v>
                </c:pt>
                <c:pt idx="38">
                  <c:v>127.1</c:v>
                </c:pt>
                <c:pt idx="39">
                  <c:v>131.29999999999998</c:v>
                </c:pt>
                <c:pt idx="40">
                  <c:v>132.56</c:v>
                </c:pt>
                <c:pt idx="41">
                  <c:v>130.88000000000014</c:v>
                </c:pt>
                <c:pt idx="42">
                  <c:v>119.54</c:v>
                </c:pt>
                <c:pt idx="43">
                  <c:v>138.44</c:v>
                </c:pt>
                <c:pt idx="44">
                  <c:v>119.96000000000002</c:v>
                </c:pt>
                <c:pt idx="45">
                  <c:v>130.88000000000014</c:v>
                </c:pt>
                <c:pt idx="46">
                  <c:v>130.04</c:v>
                </c:pt>
                <c:pt idx="47">
                  <c:v>138.44</c:v>
                </c:pt>
                <c:pt idx="48">
                  <c:v>130.04</c:v>
                </c:pt>
                <c:pt idx="49">
                  <c:v>130.04</c:v>
                </c:pt>
                <c:pt idx="50">
                  <c:v>118.28</c:v>
                </c:pt>
                <c:pt idx="51">
                  <c:v>115.34</c:v>
                </c:pt>
                <c:pt idx="52">
                  <c:v>138.86000000000001</c:v>
                </c:pt>
                <c:pt idx="53">
                  <c:v>114.92</c:v>
                </c:pt>
                <c:pt idx="54">
                  <c:v>121.22</c:v>
                </c:pt>
                <c:pt idx="55">
                  <c:v>129.20000000000002</c:v>
                </c:pt>
                <c:pt idx="56">
                  <c:v>127.52000000000001</c:v>
                </c:pt>
                <c:pt idx="57">
                  <c:v>123.74000000000002</c:v>
                </c:pt>
                <c:pt idx="58">
                  <c:v>124.58000000000001</c:v>
                </c:pt>
                <c:pt idx="59">
                  <c:v>123.32</c:v>
                </c:pt>
                <c:pt idx="60">
                  <c:v>138.86000000000001</c:v>
                </c:pt>
                <c:pt idx="61">
                  <c:v>119.96000000000002</c:v>
                </c:pt>
                <c:pt idx="62">
                  <c:v>131.29999999999998</c:v>
                </c:pt>
                <c:pt idx="63">
                  <c:v>134.66</c:v>
                </c:pt>
                <c:pt idx="64">
                  <c:v>118.7</c:v>
                </c:pt>
                <c:pt idx="65">
                  <c:v>127.1</c:v>
                </c:pt>
                <c:pt idx="66">
                  <c:v>122.06</c:v>
                </c:pt>
                <c:pt idx="67">
                  <c:v>123.32</c:v>
                </c:pt>
                <c:pt idx="68">
                  <c:v>133.82000000000014</c:v>
                </c:pt>
                <c:pt idx="69">
                  <c:v>138.02000000000001</c:v>
                </c:pt>
                <c:pt idx="70">
                  <c:v>123.74000000000002</c:v>
                </c:pt>
                <c:pt idx="71">
                  <c:v>132.56</c:v>
                </c:pt>
                <c:pt idx="72">
                  <c:v>130.88000000000014</c:v>
                </c:pt>
                <c:pt idx="73">
                  <c:v>132.56</c:v>
                </c:pt>
                <c:pt idx="74">
                  <c:v>127.52000000000001</c:v>
                </c:pt>
                <c:pt idx="75">
                  <c:v>130.88000000000014</c:v>
                </c:pt>
                <c:pt idx="76">
                  <c:v>114.92</c:v>
                </c:pt>
                <c:pt idx="77">
                  <c:v>119.96000000000002</c:v>
                </c:pt>
                <c:pt idx="78">
                  <c:v>137.18</c:v>
                </c:pt>
                <c:pt idx="79">
                  <c:v>121.22</c:v>
                </c:pt>
                <c:pt idx="80">
                  <c:v>121.22</c:v>
                </c:pt>
                <c:pt idx="81">
                  <c:v>130.04</c:v>
                </c:pt>
                <c:pt idx="82">
                  <c:v>132.13999999999999</c:v>
                </c:pt>
                <c:pt idx="83">
                  <c:v>112.82</c:v>
                </c:pt>
                <c:pt idx="84">
                  <c:v>112.4</c:v>
                </c:pt>
                <c:pt idx="85">
                  <c:v>137.18</c:v>
                </c:pt>
                <c:pt idx="86">
                  <c:v>124.58000000000001</c:v>
                </c:pt>
                <c:pt idx="87">
                  <c:v>137.18</c:v>
                </c:pt>
              </c:numCache>
            </c:numRef>
          </c:xVal>
          <c:yVal>
            <c:numRef>
              <c:f>'Data Set TS13'!$C$2:$C$89</c:f>
              <c:numCache>
                <c:formatCode>General</c:formatCode>
                <c:ptCount val="88"/>
                <c:pt idx="0">
                  <c:v>14</c:v>
                </c:pt>
                <c:pt idx="1">
                  <c:v>24</c:v>
                </c:pt>
                <c:pt idx="2">
                  <c:v>18</c:v>
                </c:pt>
                <c:pt idx="3">
                  <c:v>23</c:v>
                </c:pt>
                <c:pt idx="4">
                  <c:v>24</c:v>
                </c:pt>
                <c:pt idx="5">
                  <c:v>5</c:v>
                </c:pt>
                <c:pt idx="6">
                  <c:v>19</c:v>
                </c:pt>
                <c:pt idx="7">
                  <c:v>8</c:v>
                </c:pt>
                <c:pt idx="8">
                  <c:v>14</c:v>
                </c:pt>
                <c:pt idx="9">
                  <c:v>18</c:v>
                </c:pt>
                <c:pt idx="10">
                  <c:v>19</c:v>
                </c:pt>
                <c:pt idx="11">
                  <c:v>11</c:v>
                </c:pt>
                <c:pt idx="12">
                  <c:v>13</c:v>
                </c:pt>
                <c:pt idx="13">
                  <c:v>19</c:v>
                </c:pt>
                <c:pt idx="14">
                  <c:v>18</c:v>
                </c:pt>
                <c:pt idx="15">
                  <c:v>23</c:v>
                </c:pt>
                <c:pt idx="16">
                  <c:v>15</c:v>
                </c:pt>
                <c:pt idx="17">
                  <c:v>11</c:v>
                </c:pt>
                <c:pt idx="18">
                  <c:v>26</c:v>
                </c:pt>
                <c:pt idx="19">
                  <c:v>27</c:v>
                </c:pt>
                <c:pt idx="20">
                  <c:v>23</c:v>
                </c:pt>
                <c:pt idx="21">
                  <c:v>26</c:v>
                </c:pt>
                <c:pt idx="22">
                  <c:v>26</c:v>
                </c:pt>
                <c:pt idx="23">
                  <c:v>11</c:v>
                </c:pt>
                <c:pt idx="24">
                  <c:v>16</c:v>
                </c:pt>
                <c:pt idx="25">
                  <c:v>27</c:v>
                </c:pt>
                <c:pt idx="26">
                  <c:v>10</c:v>
                </c:pt>
                <c:pt idx="27">
                  <c:v>13</c:v>
                </c:pt>
                <c:pt idx="28">
                  <c:v>35</c:v>
                </c:pt>
                <c:pt idx="29">
                  <c:v>32</c:v>
                </c:pt>
                <c:pt idx="30">
                  <c:v>31</c:v>
                </c:pt>
                <c:pt idx="31">
                  <c:v>12</c:v>
                </c:pt>
                <c:pt idx="32">
                  <c:v>7</c:v>
                </c:pt>
                <c:pt idx="33">
                  <c:v>30</c:v>
                </c:pt>
                <c:pt idx="34">
                  <c:v>11</c:v>
                </c:pt>
                <c:pt idx="35">
                  <c:v>8</c:v>
                </c:pt>
                <c:pt idx="36">
                  <c:v>5</c:v>
                </c:pt>
                <c:pt idx="37">
                  <c:v>11</c:v>
                </c:pt>
                <c:pt idx="38">
                  <c:v>11</c:v>
                </c:pt>
                <c:pt idx="39">
                  <c:v>12</c:v>
                </c:pt>
                <c:pt idx="40">
                  <c:v>18</c:v>
                </c:pt>
                <c:pt idx="41">
                  <c:v>15</c:v>
                </c:pt>
                <c:pt idx="42">
                  <c:v>14</c:v>
                </c:pt>
                <c:pt idx="43">
                  <c:v>27</c:v>
                </c:pt>
                <c:pt idx="44">
                  <c:v>19</c:v>
                </c:pt>
                <c:pt idx="45">
                  <c:v>13</c:v>
                </c:pt>
                <c:pt idx="46">
                  <c:v>6</c:v>
                </c:pt>
                <c:pt idx="47">
                  <c:v>19</c:v>
                </c:pt>
                <c:pt idx="48">
                  <c:v>2</c:v>
                </c:pt>
                <c:pt idx="49">
                  <c:v>14</c:v>
                </c:pt>
                <c:pt idx="50">
                  <c:v>17</c:v>
                </c:pt>
                <c:pt idx="51">
                  <c:v>30</c:v>
                </c:pt>
                <c:pt idx="52">
                  <c:v>29</c:v>
                </c:pt>
                <c:pt idx="53">
                  <c:v>22</c:v>
                </c:pt>
                <c:pt idx="54">
                  <c:v>13</c:v>
                </c:pt>
                <c:pt idx="55">
                  <c:v>12</c:v>
                </c:pt>
                <c:pt idx="56">
                  <c:v>8</c:v>
                </c:pt>
                <c:pt idx="57">
                  <c:v>11</c:v>
                </c:pt>
                <c:pt idx="58">
                  <c:v>11</c:v>
                </c:pt>
                <c:pt idx="59">
                  <c:v>15</c:v>
                </c:pt>
                <c:pt idx="60">
                  <c:v>36</c:v>
                </c:pt>
                <c:pt idx="61">
                  <c:v>24</c:v>
                </c:pt>
                <c:pt idx="62">
                  <c:v>16</c:v>
                </c:pt>
                <c:pt idx="63">
                  <c:v>13</c:v>
                </c:pt>
                <c:pt idx="64">
                  <c:v>25</c:v>
                </c:pt>
                <c:pt idx="65">
                  <c:v>10</c:v>
                </c:pt>
                <c:pt idx="66">
                  <c:v>12</c:v>
                </c:pt>
                <c:pt idx="67">
                  <c:v>11</c:v>
                </c:pt>
                <c:pt idx="68">
                  <c:v>21</c:v>
                </c:pt>
                <c:pt idx="69">
                  <c:v>34</c:v>
                </c:pt>
                <c:pt idx="70">
                  <c:v>11</c:v>
                </c:pt>
                <c:pt idx="71">
                  <c:v>14</c:v>
                </c:pt>
                <c:pt idx="72">
                  <c:v>12</c:v>
                </c:pt>
                <c:pt idx="73">
                  <c:v>13</c:v>
                </c:pt>
                <c:pt idx="74">
                  <c:v>6</c:v>
                </c:pt>
                <c:pt idx="75">
                  <c:v>10</c:v>
                </c:pt>
                <c:pt idx="76">
                  <c:v>27</c:v>
                </c:pt>
                <c:pt idx="77">
                  <c:v>18</c:v>
                </c:pt>
                <c:pt idx="78">
                  <c:v>19</c:v>
                </c:pt>
                <c:pt idx="79">
                  <c:v>20</c:v>
                </c:pt>
                <c:pt idx="80">
                  <c:v>18</c:v>
                </c:pt>
                <c:pt idx="81">
                  <c:v>5</c:v>
                </c:pt>
                <c:pt idx="82">
                  <c:v>12</c:v>
                </c:pt>
                <c:pt idx="83">
                  <c:v>27</c:v>
                </c:pt>
                <c:pt idx="84">
                  <c:v>33</c:v>
                </c:pt>
                <c:pt idx="85">
                  <c:v>35</c:v>
                </c:pt>
                <c:pt idx="86">
                  <c:v>11</c:v>
                </c:pt>
                <c:pt idx="87">
                  <c:v>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61600"/>
        <c:axId val="36763520"/>
      </c:scatterChart>
      <c:valAx>
        <c:axId val="36761600"/>
        <c:scaling>
          <c:orientation val="minMax"/>
          <c:min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Market</a:t>
                </a:r>
              </a:p>
            </c:rich>
          </c:tx>
          <c:layout/>
          <c:overlay val="0"/>
        </c:title>
        <c:numFmt formatCode="#,##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763520"/>
        <c:crosses val="autoZero"/>
        <c:crossBetween val="midCat"/>
      </c:valAx>
      <c:valAx>
        <c:axId val="36763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Number of Scooters Sold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67616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4F81BD"/>
              </a:solidFill>
              <a:ln>
                <a:noFill/>
              </a:ln>
            </c:spPr>
          </c:marker>
          <c:trendline>
            <c:spPr>
              <a:ln w="12700">
                <a:solidFill>
                  <a:srgbClr val="FF0000"/>
                </a:solidFill>
              </a:ln>
            </c:spPr>
            <c:trendlineType val="poly"/>
            <c:order val="2"/>
            <c:dispRSqr val="1"/>
            <c:dispEq val="0"/>
            <c:trendlineLbl>
              <c:layout>
                <c:manualLayout>
                  <c:x val="-0.56967604713127673"/>
                  <c:y val="-0.153300169608762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200" baseline="0" dirty="0">
                        <a:solidFill>
                          <a:srgbClr val="FF0000"/>
                        </a:solidFill>
                      </a:rPr>
                      <a:t>R² = </a:t>
                    </a: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0.7074, quadratic</a:t>
                    </a:r>
                    <a:endParaRPr lang="en-US" sz="1200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trendline>
            <c:spPr>
              <a:ln w="12700">
                <a:solidFill>
                  <a:srgbClr val="0070C0"/>
                </a:solidFill>
              </a:ln>
            </c:spPr>
            <c:trendlineType val="poly"/>
            <c:order val="3"/>
            <c:dispRSqr val="1"/>
            <c:dispEq val="0"/>
            <c:trendlineLbl>
              <c:layout>
                <c:manualLayout>
                  <c:x val="-0.60436631261800267"/>
                  <c:y val="7.5291130124979886E-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200" dirty="0">
                        <a:solidFill>
                          <a:srgbClr val="0070C0"/>
                        </a:solidFill>
                      </a:rPr>
                      <a:t>R² = </a:t>
                    </a:r>
                    <a:r>
                      <a:rPr lang="en-US" sz="1200" dirty="0" smtClean="0">
                        <a:solidFill>
                          <a:srgbClr val="0070C0"/>
                        </a:solidFill>
                      </a:rPr>
                      <a:t>0.7292, cubic</a:t>
                    </a:r>
                    <a:endParaRPr lang="en-US" sz="1200" dirty="0">
                      <a:solidFill>
                        <a:srgbClr val="0070C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'Data Set TS13'!$F$2:$F$89</c:f>
              <c:numCache>
                <c:formatCode>#,##0.00</c:formatCode>
                <c:ptCount val="88"/>
                <c:pt idx="0">
                  <c:v>130.88000000000019</c:v>
                </c:pt>
                <c:pt idx="1">
                  <c:v>115.34</c:v>
                </c:pt>
                <c:pt idx="2">
                  <c:v>121.64</c:v>
                </c:pt>
                <c:pt idx="3">
                  <c:v>139.28</c:v>
                </c:pt>
                <c:pt idx="4">
                  <c:v>115.34</c:v>
                </c:pt>
                <c:pt idx="5">
                  <c:v>130.04</c:v>
                </c:pt>
                <c:pt idx="6">
                  <c:v>118.28</c:v>
                </c:pt>
                <c:pt idx="7">
                  <c:v>132.13999999999999</c:v>
                </c:pt>
                <c:pt idx="8">
                  <c:v>130.04</c:v>
                </c:pt>
                <c:pt idx="9">
                  <c:v>135.91999999999999</c:v>
                </c:pt>
                <c:pt idx="10">
                  <c:v>139.28</c:v>
                </c:pt>
                <c:pt idx="11">
                  <c:v>124.58000000000001</c:v>
                </c:pt>
                <c:pt idx="12">
                  <c:v>123.74000000000002</c:v>
                </c:pt>
                <c:pt idx="13">
                  <c:v>138.86000000000001</c:v>
                </c:pt>
                <c:pt idx="14">
                  <c:v>134.66</c:v>
                </c:pt>
                <c:pt idx="15">
                  <c:v>114.92</c:v>
                </c:pt>
                <c:pt idx="16">
                  <c:v>135.91999999999999</c:v>
                </c:pt>
                <c:pt idx="17">
                  <c:v>123.74000000000002</c:v>
                </c:pt>
                <c:pt idx="18">
                  <c:v>136.76</c:v>
                </c:pt>
                <c:pt idx="19">
                  <c:v>140.54</c:v>
                </c:pt>
                <c:pt idx="20">
                  <c:v>119.54</c:v>
                </c:pt>
                <c:pt idx="21">
                  <c:v>112.82</c:v>
                </c:pt>
                <c:pt idx="22">
                  <c:v>116.6</c:v>
                </c:pt>
                <c:pt idx="23">
                  <c:v>129.20000000000002</c:v>
                </c:pt>
                <c:pt idx="24">
                  <c:v>121.64</c:v>
                </c:pt>
                <c:pt idx="25">
                  <c:v>118.28</c:v>
                </c:pt>
                <c:pt idx="26">
                  <c:v>128.36000000000001</c:v>
                </c:pt>
                <c:pt idx="27">
                  <c:v>123.32</c:v>
                </c:pt>
                <c:pt idx="28">
                  <c:v>112.82</c:v>
                </c:pt>
                <c:pt idx="29">
                  <c:v>138.02000000000001</c:v>
                </c:pt>
                <c:pt idx="30">
                  <c:v>111.14</c:v>
                </c:pt>
                <c:pt idx="31">
                  <c:v>123.32</c:v>
                </c:pt>
                <c:pt idx="32">
                  <c:v>131.29999999999998</c:v>
                </c:pt>
                <c:pt idx="33">
                  <c:v>114.08000000000001</c:v>
                </c:pt>
                <c:pt idx="34">
                  <c:v>122.06</c:v>
                </c:pt>
                <c:pt idx="35">
                  <c:v>128.36000000000001</c:v>
                </c:pt>
                <c:pt idx="36">
                  <c:v>127.52000000000001</c:v>
                </c:pt>
                <c:pt idx="37">
                  <c:v>123.32</c:v>
                </c:pt>
                <c:pt idx="38">
                  <c:v>127.1</c:v>
                </c:pt>
                <c:pt idx="39">
                  <c:v>131.29999999999998</c:v>
                </c:pt>
                <c:pt idx="40">
                  <c:v>132.56</c:v>
                </c:pt>
                <c:pt idx="41">
                  <c:v>130.88000000000019</c:v>
                </c:pt>
                <c:pt idx="42">
                  <c:v>119.54</c:v>
                </c:pt>
                <c:pt idx="43">
                  <c:v>138.44</c:v>
                </c:pt>
                <c:pt idx="44">
                  <c:v>119.96000000000002</c:v>
                </c:pt>
                <c:pt idx="45">
                  <c:v>130.88000000000019</c:v>
                </c:pt>
                <c:pt idx="46">
                  <c:v>130.04</c:v>
                </c:pt>
                <c:pt idx="47">
                  <c:v>138.44</c:v>
                </c:pt>
                <c:pt idx="48">
                  <c:v>130.04</c:v>
                </c:pt>
                <c:pt idx="49">
                  <c:v>130.04</c:v>
                </c:pt>
                <c:pt idx="50">
                  <c:v>118.28</c:v>
                </c:pt>
                <c:pt idx="51">
                  <c:v>115.34</c:v>
                </c:pt>
                <c:pt idx="52">
                  <c:v>138.86000000000001</c:v>
                </c:pt>
                <c:pt idx="53">
                  <c:v>114.92</c:v>
                </c:pt>
                <c:pt idx="54">
                  <c:v>121.22</c:v>
                </c:pt>
                <c:pt idx="55">
                  <c:v>129.20000000000002</c:v>
                </c:pt>
                <c:pt idx="56">
                  <c:v>127.52000000000001</c:v>
                </c:pt>
                <c:pt idx="57">
                  <c:v>123.74000000000002</c:v>
                </c:pt>
                <c:pt idx="58">
                  <c:v>124.58000000000001</c:v>
                </c:pt>
                <c:pt idx="59">
                  <c:v>123.32</c:v>
                </c:pt>
                <c:pt idx="60">
                  <c:v>138.86000000000001</c:v>
                </c:pt>
                <c:pt idx="61">
                  <c:v>119.96000000000002</c:v>
                </c:pt>
                <c:pt idx="62">
                  <c:v>131.29999999999998</c:v>
                </c:pt>
                <c:pt idx="63">
                  <c:v>134.66</c:v>
                </c:pt>
                <c:pt idx="64">
                  <c:v>118.7</c:v>
                </c:pt>
                <c:pt idx="65">
                  <c:v>127.1</c:v>
                </c:pt>
                <c:pt idx="66">
                  <c:v>122.06</c:v>
                </c:pt>
                <c:pt idx="67">
                  <c:v>123.32</c:v>
                </c:pt>
                <c:pt idx="68">
                  <c:v>133.82000000000019</c:v>
                </c:pt>
                <c:pt idx="69">
                  <c:v>138.02000000000001</c:v>
                </c:pt>
                <c:pt idx="70">
                  <c:v>123.74000000000002</c:v>
                </c:pt>
                <c:pt idx="71">
                  <c:v>132.56</c:v>
                </c:pt>
                <c:pt idx="72">
                  <c:v>130.88000000000019</c:v>
                </c:pt>
                <c:pt idx="73">
                  <c:v>132.56</c:v>
                </c:pt>
                <c:pt idx="74">
                  <c:v>127.52000000000001</c:v>
                </c:pt>
                <c:pt idx="75">
                  <c:v>130.88000000000019</c:v>
                </c:pt>
                <c:pt idx="76">
                  <c:v>114.92</c:v>
                </c:pt>
                <c:pt idx="77">
                  <c:v>119.96000000000002</c:v>
                </c:pt>
                <c:pt idx="78">
                  <c:v>137.18</c:v>
                </c:pt>
                <c:pt idx="79">
                  <c:v>121.22</c:v>
                </c:pt>
                <c:pt idx="80">
                  <c:v>121.22</c:v>
                </c:pt>
                <c:pt idx="81">
                  <c:v>130.04</c:v>
                </c:pt>
                <c:pt idx="82">
                  <c:v>132.13999999999999</c:v>
                </c:pt>
                <c:pt idx="83">
                  <c:v>112.82</c:v>
                </c:pt>
                <c:pt idx="84">
                  <c:v>112.4</c:v>
                </c:pt>
                <c:pt idx="85">
                  <c:v>137.18</c:v>
                </c:pt>
                <c:pt idx="86">
                  <c:v>124.58000000000001</c:v>
                </c:pt>
                <c:pt idx="87">
                  <c:v>137.18</c:v>
                </c:pt>
              </c:numCache>
            </c:numRef>
          </c:xVal>
          <c:yVal>
            <c:numRef>
              <c:f>'Data Set TS13'!$C$2:$C$89</c:f>
              <c:numCache>
                <c:formatCode>General</c:formatCode>
                <c:ptCount val="88"/>
                <c:pt idx="0">
                  <c:v>14</c:v>
                </c:pt>
                <c:pt idx="1">
                  <c:v>24</c:v>
                </c:pt>
                <c:pt idx="2">
                  <c:v>18</c:v>
                </c:pt>
                <c:pt idx="3">
                  <c:v>23</c:v>
                </c:pt>
                <c:pt idx="4">
                  <c:v>24</c:v>
                </c:pt>
                <c:pt idx="5">
                  <c:v>5</c:v>
                </c:pt>
                <c:pt idx="6">
                  <c:v>19</c:v>
                </c:pt>
                <c:pt idx="7">
                  <c:v>8</c:v>
                </c:pt>
                <c:pt idx="8">
                  <c:v>14</c:v>
                </c:pt>
                <c:pt idx="9">
                  <c:v>18</c:v>
                </c:pt>
                <c:pt idx="10">
                  <c:v>19</c:v>
                </c:pt>
                <c:pt idx="11">
                  <c:v>11</c:v>
                </c:pt>
                <c:pt idx="12">
                  <c:v>13</c:v>
                </c:pt>
                <c:pt idx="13">
                  <c:v>19</c:v>
                </c:pt>
                <c:pt idx="14">
                  <c:v>18</c:v>
                </c:pt>
                <c:pt idx="15">
                  <c:v>23</c:v>
                </c:pt>
                <c:pt idx="16">
                  <c:v>15</c:v>
                </c:pt>
                <c:pt idx="17">
                  <c:v>11</c:v>
                </c:pt>
                <c:pt idx="18">
                  <c:v>26</c:v>
                </c:pt>
                <c:pt idx="19">
                  <c:v>27</c:v>
                </c:pt>
                <c:pt idx="20">
                  <c:v>23</c:v>
                </c:pt>
                <c:pt idx="21">
                  <c:v>26</c:v>
                </c:pt>
                <c:pt idx="22">
                  <c:v>26</c:v>
                </c:pt>
                <c:pt idx="23">
                  <c:v>11</c:v>
                </c:pt>
                <c:pt idx="24">
                  <c:v>16</c:v>
                </c:pt>
                <c:pt idx="25">
                  <c:v>27</c:v>
                </c:pt>
                <c:pt idx="26">
                  <c:v>10</c:v>
                </c:pt>
                <c:pt idx="27">
                  <c:v>13</c:v>
                </c:pt>
                <c:pt idx="28">
                  <c:v>35</c:v>
                </c:pt>
                <c:pt idx="29">
                  <c:v>32</c:v>
                </c:pt>
                <c:pt idx="30">
                  <c:v>31</c:v>
                </c:pt>
                <c:pt idx="31">
                  <c:v>12</c:v>
                </c:pt>
                <c:pt idx="32">
                  <c:v>7</c:v>
                </c:pt>
                <c:pt idx="33">
                  <c:v>30</c:v>
                </c:pt>
                <c:pt idx="34">
                  <c:v>11</c:v>
                </c:pt>
                <c:pt idx="35">
                  <c:v>8</c:v>
                </c:pt>
                <c:pt idx="36">
                  <c:v>5</c:v>
                </c:pt>
                <c:pt idx="37">
                  <c:v>11</c:v>
                </c:pt>
                <c:pt idx="38">
                  <c:v>11</c:v>
                </c:pt>
                <c:pt idx="39">
                  <c:v>12</c:v>
                </c:pt>
                <c:pt idx="40">
                  <c:v>18</c:v>
                </c:pt>
                <c:pt idx="41">
                  <c:v>15</c:v>
                </c:pt>
                <c:pt idx="42">
                  <c:v>14</c:v>
                </c:pt>
                <c:pt idx="43">
                  <c:v>27</c:v>
                </c:pt>
                <c:pt idx="44">
                  <c:v>19</c:v>
                </c:pt>
                <c:pt idx="45">
                  <c:v>13</c:v>
                </c:pt>
                <c:pt idx="46">
                  <c:v>6</c:v>
                </c:pt>
                <c:pt idx="47">
                  <c:v>19</c:v>
                </c:pt>
                <c:pt idx="48">
                  <c:v>2</c:v>
                </c:pt>
                <c:pt idx="49">
                  <c:v>14</c:v>
                </c:pt>
                <c:pt idx="50">
                  <c:v>17</c:v>
                </c:pt>
                <c:pt idx="51">
                  <c:v>30</c:v>
                </c:pt>
                <c:pt idx="52">
                  <c:v>29</c:v>
                </c:pt>
                <c:pt idx="53">
                  <c:v>22</c:v>
                </c:pt>
                <c:pt idx="54">
                  <c:v>13</c:v>
                </c:pt>
                <c:pt idx="55">
                  <c:v>12</c:v>
                </c:pt>
                <c:pt idx="56">
                  <c:v>8</c:v>
                </c:pt>
                <c:pt idx="57">
                  <c:v>11</c:v>
                </c:pt>
                <c:pt idx="58">
                  <c:v>11</c:v>
                </c:pt>
                <c:pt idx="59">
                  <c:v>15</c:v>
                </c:pt>
                <c:pt idx="60">
                  <c:v>36</c:v>
                </c:pt>
                <c:pt idx="61">
                  <c:v>24</c:v>
                </c:pt>
                <c:pt idx="62">
                  <c:v>16</c:v>
                </c:pt>
                <c:pt idx="63">
                  <c:v>13</c:v>
                </c:pt>
                <c:pt idx="64">
                  <c:v>25</c:v>
                </c:pt>
                <c:pt idx="65">
                  <c:v>10</c:v>
                </c:pt>
                <c:pt idx="66">
                  <c:v>12</c:v>
                </c:pt>
                <c:pt idx="67">
                  <c:v>11</c:v>
                </c:pt>
                <c:pt idx="68">
                  <c:v>21</c:v>
                </c:pt>
                <c:pt idx="69">
                  <c:v>34</c:v>
                </c:pt>
                <c:pt idx="70">
                  <c:v>11</c:v>
                </c:pt>
                <c:pt idx="71">
                  <c:v>14</c:v>
                </c:pt>
                <c:pt idx="72">
                  <c:v>12</c:v>
                </c:pt>
                <c:pt idx="73">
                  <c:v>13</c:v>
                </c:pt>
                <c:pt idx="74">
                  <c:v>6</c:v>
                </c:pt>
                <c:pt idx="75">
                  <c:v>10</c:v>
                </c:pt>
                <c:pt idx="76">
                  <c:v>27</c:v>
                </c:pt>
                <c:pt idx="77">
                  <c:v>18</c:v>
                </c:pt>
                <c:pt idx="78">
                  <c:v>19</c:v>
                </c:pt>
                <c:pt idx="79">
                  <c:v>20</c:v>
                </c:pt>
                <c:pt idx="80">
                  <c:v>18</c:v>
                </c:pt>
                <c:pt idx="81">
                  <c:v>5</c:v>
                </c:pt>
                <c:pt idx="82">
                  <c:v>12</c:v>
                </c:pt>
                <c:pt idx="83">
                  <c:v>27</c:v>
                </c:pt>
                <c:pt idx="84">
                  <c:v>33</c:v>
                </c:pt>
                <c:pt idx="85">
                  <c:v>35</c:v>
                </c:pt>
                <c:pt idx="86">
                  <c:v>11</c:v>
                </c:pt>
                <c:pt idx="87">
                  <c:v>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816000"/>
        <c:axId val="36817920"/>
      </c:scatterChart>
      <c:valAx>
        <c:axId val="36816000"/>
        <c:scaling>
          <c:orientation val="minMax"/>
          <c:min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Market</a:t>
                </a:r>
              </a:p>
            </c:rich>
          </c:tx>
          <c:layout/>
          <c:overlay val="0"/>
        </c:title>
        <c:numFmt formatCode="#,##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817920"/>
        <c:crosses val="autoZero"/>
        <c:crossBetween val="midCat"/>
      </c:valAx>
      <c:valAx>
        <c:axId val="368179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Number of Scooters Sold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68160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data!$C$4:$C$26</c:f>
              <c:numCache>
                <c:formatCode>General</c:formatCode>
                <c:ptCount val="23"/>
                <c:pt idx="0">
                  <c:v>46</c:v>
                </c:pt>
                <c:pt idx="1">
                  <c:v>55</c:v>
                </c:pt>
                <c:pt idx="2">
                  <c:v>60</c:v>
                </c:pt>
                <c:pt idx="3">
                  <c:v>29</c:v>
                </c:pt>
                <c:pt idx="4">
                  <c:v>43</c:v>
                </c:pt>
                <c:pt idx="5">
                  <c:v>46</c:v>
                </c:pt>
                <c:pt idx="6">
                  <c:v>63</c:v>
                </c:pt>
                <c:pt idx="7">
                  <c:v>64</c:v>
                </c:pt>
                <c:pt idx="8">
                  <c:v>56</c:v>
                </c:pt>
                <c:pt idx="9">
                  <c:v>61</c:v>
                </c:pt>
                <c:pt idx="10">
                  <c:v>51</c:v>
                </c:pt>
                <c:pt idx="11">
                  <c:v>41</c:v>
                </c:pt>
                <c:pt idx="12">
                  <c:v>48</c:v>
                </c:pt>
                <c:pt idx="13">
                  <c:v>42</c:v>
                </c:pt>
                <c:pt idx="14">
                  <c:v>65</c:v>
                </c:pt>
                <c:pt idx="15">
                  <c:v>57</c:v>
                </c:pt>
                <c:pt idx="16">
                  <c:v>50</c:v>
                </c:pt>
                <c:pt idx="17">
                  <c:v>48</c:v>
                </c:pt>
                <c:pt idx="18">
                  <c:v>36</c:v>
                </c:pt>
                <c:pt idx="19">
                  <c:v>56</c:v>
                </c:pt>
                <c:pt idx="20">
                  <c:v>52</c:v>
                </c:pt>
                <c:pt idx="21">
                  <c:v>48</c:v>
                </c:pt>
                <c:pt idx="22">
                  <c:v>56</c:v>
                </c:pt>
              </c:numCache>
            </c:numRef>
          </c:xVal>
          <c:yVal>
            <c:numRef>
              <c:f>data!$B$4:$B$26</c:f>
              <c:numCache>
                <c:formatCode>#,##0</c:formatCode>
                <c:ptCount val="23"/>
                <c:pt idx="0">
                  <c:v>18087</c:v>
                </c:pt>
                <c:pt idx="1">
                  <c:v>20176</c:v>
                </c:pt>
                <c:pt idx="2">
                  <c:v>20311</c:v>
                </c:pt>
                <c:pt idx="3">
                  <c:v>15863</c:v>
                </c:pt>
                <c:pt idx="4">
                  <c:v>20819</c:v>
                </c:pt>
                <c:pt idx="5">
                  <c:v>20070</c:v>
                </c:pt>
                <c:pt idx="6">
                  <c:v>21913</c:v>
                </c:pt>
                <c:pt idx="7">
                  <c:v>22831</c:v>
                </c:pt>
                <c:pt idx="8">
                  <c:v>25137</c:v>
                </c:pt>
                <c:pt idx="9">
                  <c:v>14794</c:v>
                </c:pt>
                <c:pt idx="10">
                  <c:v>18142</c:v>
                </c:pt>
                <c:pt idx="11">
                  <c:v>16848</c:v>
                </c:pt>
                <c:pt idx="12">
                  <c:v>18325</c:v>
                </c:pt>
                <c:pt idx="13">
                  <c:v>15191</c:v>
                </c:pt>
                <c:pt idx="14">
                  <c:v>16319</c:v>
                </c:pt>
                <c:pt idx="15">
                  <c:v>12785</c:v>
                </c:pt>
                <c:pt idx="16">
                  <c:v>15824</c:v>
                </c:pt>
                <c:pt idx="17">
                  <c:v>18627</c:v>
                </c:pt>
                <c:pt idx="18">
                  <c:v>19312</c:v>
                </c:pt>
                <c:pt idx="19">
                  <c:v>22203</c:v>
                </c:pt>
                <c:pt idx="20">
                  <c:v>24677</c:v>
                </c:pt>
                <c:pt idx="21">
                  <c:v>21930</c:v>
                </c:pt>
                <c:pt idx="22">
                  <c:v>23228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265536"/>
        <c:axId val="51267456"/>
      </c:scatterChart>
      <c:valAx>
        <c:axId val="51265536"/>
        <c:scaling>
          <c:orientation val="minMax"/>
          <c:max val="75"/>
          <c:min val="2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Temperature at Race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267456"/>
        <c:crosses val="autoZero"/>
        <c:crossBetween val="midCat"/>
        <c:minorUnit val="5"/>
      </c:valAx>
      <c:valAx>
        <c:axId val="51267456"/>
        <c:scaling>
          <c:orientation val="minMax"/>
          <c:min val="1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Opening Day Attendance</a:t>
                </a:r>
              </a:p>
            </c:rich>
          </c:tx>
          <c:layout>
            <c:manualLayout>
              <c:xMode val="edge"/>
              <c:yMode val="edge"/>
              <c:x val="5.0054547633011093E-3"/>
              <c:y val="0.3167393438667285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512655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0.26906657859168331"/>
                  <c:y val="0.40490957067399902"/>
                </c:manualLayout>
              </c:layout>
              <c:tx>
                <c:rich>
                  <a:bodyPr/>
                  <a:lstStyle/>
                  <a:p>
                    <a:pPr algn="l">
                      <a:defRPr/>
                    </a:pP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Attendance </a:t>
                    </a:r>
                    <a:r>
                      <a:rPr lang="en-US" sz="1200" baseline="0" dirty="0">
                        <a:solidFill>
                          <a:srgbClr val="FF0000"/>
                        </a:solidFill>
                      </a:rPr>
                      <a:t>= </a:t>
                    </a: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14,861.824 + 86.607 Temperature</a:t>
                    </a:r>
                  </a:p>
                  <a:p>
                    <a:pPr algn="l">
                      <a:defRPr/>
                    </a:pP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r = 0.240, p-value = 0.269 
R² </a:t>
                    </a:r>
                    <a:r>
                      <a:rPr lang="en-US" sz="1200" baseline="0" dirty="0">
                        <a:solidFill>
                          <a:srgbClr val="FF0000"/>
                        </a:solidFill>
                      </a:rPr>
                      <a:t>= </a:t>
                    </a: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0.058</a:t>
                    </a:r>
                    <a:endParaRPr lang="en-US" sz="1200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data!$C$4:$C$26</c:f>
              <c:numCache>
                <c:formatCode>General</c:formatCode>
                <c:ptCount val="23"/>
                <c:pt idx="0">
                  <c:v>46</c:v>
                </c:pt>
                <c:pt idx="1">
                  <c:v>55</c:v>
                </c:pt>
                <c:pt idx="2">
                  <c:v>60</c:v>
                </c:pt>
                <c:pt idx="3">
                  <c:v>29</c:v>
                </c:pt>
                <c:pt idx="4">
                  <c:v>43</c:v>
                </c:pt>
                <c:pt idx="5">
                  <c:v>46</c:v>
                </c:pt>
                <c:pt idx="6">
                  <c:v>63</c:v>
                </c:pt>
                <c:pt idx="7">
                  <c:v>64</c:v>
                </c:pt>
                <c:pt idx="8">
                  <c:v>56</c:v>
                </c:pt>
                <c:pt idx="9">
                  <c:v>61</c:v>
                </c:pt>
                <c:pt idx="10">
                  <c:v>51</c:v>
                </c:pt>
                <c:pt idx="11">
                  <c:v>41</c:v>
                </c:pt>
                <c:pt idx="12">
                  <c:v>48</c:v>
                </c:pt>
                <c:pt idx="13">
                  <c:v>42</c:v>
                </c:pt>
                <c:pt idx="14">
                  <c:v>65</c:v>
                </c:pt>
                <c:pt idx="15">
                  <c:v>57</c:v>
                </c:pt>
                <c:pt idx="16">
                  <c:v>50</c:v>
                </c:pt>
                <c:pt idx="17">
                  <c:v>48</c:v>
                </c:pt>
                <c:pt idx="18">
                  <c:v>36</c:v>
                </c:pt>
                <c:pt idx="19">
                  <c:v>56</c:v>
                </c:pt>
                <c:pt idx="20">
                  <c:v>52</c:v>
                </c:pt>
                <c:pt idx="21">
                  <c:v>48</c:v>
                </c:pt>
                <c:pt idx="22">
                  <c:v>56</c:v>
                </c:pt>
              </c:numCache>
            </c:numRef>
          </c:xVal>
          <c:yVal>
            <c:numRef>
              <c:f>data!$B$4:$B$26</c:f>
              <c:numCache>
                <c:formatCode>#,##0</c:formatCode>
                <c:ptCount val="23"/>
                <c:pt idx="0">
                  <c:v>18087</c:v>
                </c:pt>
                <c:pt idx="1">
                  <c:v>20176</c:v>
                </c:pt>
                <c:pt idx="2">
                  <c:v>20311</c:v>
                </c:pt>
                <c:pt idx="3">
                  <c:v>15863</c:v>
                </c:pt>
                <c:pt idx="4">
                  <c:v>20819</c:v>
                </c:pt>
                <c:pt idx="5">
                  <c:v>20070</c:v>
                </c:pt>
                <c:pt idx="6">
                  <c:v>21913</c:v>
                </c:pt>
                <c:pt idx="7">
                  <c:v>22831</c:v>
                </c:pt>
                <c:pt idx="8">
                  <c:v>25137</c:v>
                </c:pt>
                <c:pt idx="9">
                  <c:v>14794</c:v>
                </c:pt>
                <c:pt idx="10">
                  <c:v>18142</c:v>
                </c:pt>
                <c:pt idx="11">
                  <c:v>16848</c:v>
                </c:pt>
                <c:pt idx="12">
                  <c:v>18325</c:v>
                </c:pt>
                <c:pt idx="13">
                  <c:v>15191</c:v>
                </c:pt>
                <c:pt idx="14">
                  <c:v>16319</c:v>
                </c:pt>
                <c:pt idx="15">
                  <c:v>12785</c:v>
                </c:pt>
                <c:pt idx="16">
                  <c:v>15824</c:v>
                </c:pt>
                <c:pt idx="17">
                  <c:v>18627</c:v>
                </c:pt>
                <c:pt idx="18">
                  <c:v>19312</c:v>
                </c:pt>
                <c:pt idx="19">
                  <c:v>22203</c:v>
                </c:pt>
                <c:pt idx="20">
                  <c:v>24677</c:v>
                </c:pt>
                <c:pt idx="21">
                  <c:v>21930</c:v>
                </c:pt>
                <c:pt idx="22">
                  <c:v>23228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386048"/>
        <c:axId val="48387968"/>
      </c:scatterChart>
      <c:valAx>
        <c:axId val="48386048"/>
        <c:scaling>
          <c:orientation val="minMax"/>
          <c:max val="75"/>
          <c:min val="2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Temperature at Race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8387968"/>
        <c:crosses val="autoZero"/>
        <c:crossBetween val="midCat"/>
        <c:minorUnit val="5"/>
      </c:valAx>
      <c:valAx>
        <c:axId val="48387968"/>
        <c:scaling>
          <c:orientation val="minMax"/>
          <c:min val="1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Opening Day Attendance</a:t>
                </a:r>
              </a:p>
            </c:rich>
          </c:tx>
          <c:layout>
            <c:manualLayout>
              <c:xMode val="edge"/>
              <c:yMode val="edge"/>
              <c:x val="5.0054547633011093E-3"/>
              <c:y val="0.3167393438667285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483860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0.26342381513922808"/>
                  <c:y val="-4.3790029722107356E-4"/>
                </c:manualLayout>
              </c:layout>
              <c:tx>
                <c:rich>
                  <a:bodyPr/>
                  <a:lstStyle/>
                  <a:p>
                    <a:pPr algn="l">
                      <a:defRPr/>
                    </a:pP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Attendance </a:t>
                    </a:r>
                    <a:r>
                      <a:rPr lang="en-US" sz="1200" baseline="0" dirty="0">
                        <a:solidFill>
                          <a:srgbClr val="FF0000"/>
                        </a:solidFill>
                      </a:rPr>
                      <a:t>= </a:t>
                    </a: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9,679.902 + 207.996 Temperature</a:t>
                    </a:r>
                  </a:p>
                  <a:p>
                    <a:pPr algn="l">
                      <a:defRPr/>
                    </a:pP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r = 0.632, p-value = .003</a:t>
                    </a:r>
                    <a:r>
                      <a:rPr lang="en-US" sz="1200" baseline="0" dirty="0">
                        <a:solidFill>
                          <a:srgbClr val="FF0000"/>
                        </a:solidFill>
                      </a:rPr>
                      <a:t>
R² = </a:t>
                    </a:r>
                    <a:r>
                      <a:rPr lang="en-US" sz="1200" baseline="0" dirty="0" smtClean="0">
                        <a:solidFill>
                          <a:srgbClr val="FF0000"/>
                        </a:solidFill>
                      </a:rPr>
                      <a:t>0.399</a:t>
                    </a:r>
                    <a:endParaRPr lang="en-US" sz="1200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data!$C$4:$C$26</c:f>
              <c:numCache>
                <c:formatCode>General</c:formatCode>
                <c:ptCount val="23"/>
                <c:pt idx="0">
                  <c:v>46</c:v>
                </c:pt>
                <c:pt idx="1">
                  <c:v>55</c:v>
                </c:pt>
                <c:pt idx="2">
                  <c:v>60</c:v>
                </c:pt>
                <c:pt idx="3">
                  <c:v>29</c:v>
                </c:pt>
                <c:pt idx="4">
                  <c:v>43</c:v>
                </c:pt>
                <c:pt idx="5">
                  <c:v>46</c:v>
                </c:pt>
                <c:pt idx="6">
                  <c:v>63</c:v>
                </c:pt>
                <c:pt idx="7">
                  <c:v>64</c:v>
                </c:pt>
                <c:pt idx="8">
                  <c:v>56</c:v>
                </c:pt>
                <c:pt idx="10">
                  <c:v>51</c:v>
                </c:pt>
                <c:pt idx="11">
                  <c:v>41</c:v>
                </c:pt>
                <c:pt idx="12">
                  <c:v>48</c:v>
                </c:pt>
                <c:pt idx="13">
                  <c:v>42</c:v>
                </c:pt>
                <c:pt idx="16">
                  <c:v>50</c:v>
                </c:pt>
                <c:pt idx="17">
                  <c:v>48</c:v>
                </c:pt>
                <c:pt idx="18">
                  <c:v>36</c:v>
                </c:pt>
                <c:pt idx="19">
                  <c:v>56</c:v>
                </c:pt>
                <c:pt idx="20">
                  <c:v>52</c:v>
                </c:pt>
                <c:pt idx="21">
                  <c:v>48</c:v>
                </c:pt>
                <c:pt idx="22">
                  <c:v>56</c:v>
                </c:pt>
              </c:numCache>
            </c:numRef>
          </c:xVal>
          <c:yVal>
            <c:numRef>
              <c:f>data!$B$4:$B$26</c:f>
              <c:numCache>
                <c:formatCode>#,##0</c:formatCode>
                <c:ptCount val="23"/>
                <c:pt idx="0">
                  <c:v>18087</c:v>
                </c:pt>
                <c:pt idx="1">
                  <c:v>20176</c:v>
                </c:pt>
                <c:pt idx="2">
                  <c:v>20311</c:v>
                </c:pt>
                <c:pt idx="3">
                  <c:v>15863</c:v>
                </c:pt>
                <c:pt idx="4">
                  <c:v>20819</c:v>
                </c:pt>
                <c:pt idx="5">
                  <c:v>20070</c:v>
                </c:pt>
                <c:pt idx="6">
                  <c:v>21913</c:v>
                </c:pt>
                <c:pt idx="7">
                  <c:v>22831</c:v>
                </c:pt>
                <c:pt idx="8">
                  <c:v>25137</c:v>
                </c:pt>
                <c:pt idx="9">
                  <c:v>14794</c:v>
                </c:pt>
                <c:pt idx="10">
                  <c:v>18142</c:v>
                </c:pt>
                <c:pt idx="11">
                  <c:v>16848</c:v>
                </c:pt>
                <c:pt idx="12">
                  <c:v>18325</c:v>
                </c:pt>
                <c:pt idx="13">
                  <c:v>15191</c:v>
                </c:pt>
                <c:pt idx="14">
                  <c:v>16319</c:v>
                </c:pt>
                <c:pt idx="15">
                  <c:v>12785</c:v>
                </c:pt>
                <c:pt idx="16">
                  <c:v>15824</c:v>
                </c:pt>
                <c:pt idx="17">
                  <c:v>18627</c:v>
                </c:pt>
                <c:pt idx="18">
                  <c:v>19312</c:v>
                </c:pt>
                <c:pt idx="19">
                  <c:v>22203</c:v>
                </c:pt>
                <c:pt idx="20">
                  <c:v>24677</c:v>
                </c:pt>
                <c:pt idx="21">
                  <c:v>21930</c:v>
                </c:pt>
                <c:pt idx="22">
                  <c:v>23228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13312"/>
        <c:axId val="48427776"/>
      </c:scatterChart>
      <c:valAx>
        <c:axId val="48413312"/>
        <c:scaling>
          <c:orientation val="minMax"/>
          <c:max val="75"/>
          <c:min val="2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Temperature at Race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8427776"/>
        <c:crosses val="autoZero"/>
        <c:crossBetween val="midCat"/>
        <c:minorUnit val="5"/>
      </c:valAx>
      <c:valAx>
        <c:axId val="48427776"/>
        <c:scaling>
          <c:orientation val="minMax"/>
          <c:min val="1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Opening Day Attendance</a:t>
                </a:r>
              </a:p>
            </c:rich>
          </c:tx>
          <c:layout>
            <c:manualLayout>
              <c:xMode val="edge"/>
              <c:yMode val="edge"/>
              <c:x val="5.0054547633011093E-3"/>
              <c:y val="0.3167393438667285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484133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08A1C-A684-4258-8D53-73C0E43CB93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F6BF-8229-4AAB-AEFB-53D532991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2743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cap="all" dirty="0" smtClean="0">
                <a:latin typeface="Times New Roman" pitchFamily="18" charset="0"/>
                <a:cs typeface="Times New Roman" pitchFamily="18" charset="0"/>
              </a:rPr>
              <a:t>Experiences With How Students Have Difficulty in Applying Statistical Thinking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Tom Jones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University of Arkansas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57400" y="2301240"/>
          <a:ext cx="5029200" cy="2651760"/>
        </p:xfrm>
        <a:graphic>
          <a:graphicData uri="http://schemas.openxmlformats.org/drawingml/2006/table">
            <a:tbl>
              <a:tblPr/>
              <a:tblGrid>
                <a:gridCol w="9144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Table 1:  Variable names and definitions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Variable Description  (all are monthly values)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Cars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Number of sports cars sold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TV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Television advertising expenses  ($1,000s)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Magazine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Specialty magazine advertising expenses  ($1,000s)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Market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Average price of gasoline futures market  ($ per barrel)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People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Average number of sales people working per 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Discount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Average discount value  ($ per sports car sold)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List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Average list price of sports cars sold  ($)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Promo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 for month with a sales promotion; 0 if no sales promotion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457200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owner of Talladega Auto Mall, Ms. Claudette Romero, wants to estimate the number of sports cars the company will sell per month.  She has hired you to write a report which provides a linear multiple regression model to forecast the number of sports cars sold per month and to calculate a sales forecast for December 2013.  The variable descriptions and variable names appear in Table 1.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541496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shown in Table 2, the final linear regression model includes the independent variables ‘TV’, ‘People’, ‘Discount’, and ‘Promo’ at the 10% significance level.  The equation of the linear multiple regression model is: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Cars  =  0.632 + 0.367 TV + 1.002 People + 0.00437 Discount + 10.488 Promo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2286000"/>
          <a:ext cx="3566160" cy="1828800"/>
        </p:xfrm>
        <a:graphic>
          <a:graphicData uri="http://schemas.openxmlformats.org/drawingml/2006/table">
            <a:tbl>
              <a:tblPr/>
              <a:tblGrid>
                <a:gridCol w="1188720"/>
                <a:gridCol w="1188720"/>
                <a:gridCol w="1188720"/>
              </a:tblGrid>
              <a:tr h="36576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Table 2:  Intercept, regression coefficients, and p-values</a:t>
                      </a:r>
                    </a:p>
                  </a:txBody>
                  <a:tcPr marL="45720" marR="4572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2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Coefficient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P-value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Intercept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2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0.632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0.743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TV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0.367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0.000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People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1.002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0.014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Discount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0.00437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0.002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Promo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2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10.488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0.000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4572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Considering the assumptions in Table 3, determine a forecast for December.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Cars  =  0.632 + 0.367 TV + 1.002 People + 0.00437 Discount + 10.488 Promo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2362200"/>
          <a:ext cx="5486399" cy="2468880"/>
        </p:xfrm>
        <a:graphic>
          <a:graphicData uri="http://schemas.openxmlformats.org/drawingml/2006/table">
            <a:tbl>
              <a:tblPr/>
              <a:tblGrid>
                <a:gridCol w="795130"/>
                <a:gridCol w="3896139"/>
                <a:gridCol w="795130"/>
              </a:tblGrid>
              <a:tr h="18288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Table 3:  December assumptions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Variable Description  (all are monthly values)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Assumed Value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TV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Television advertising expenses  ($1,000s)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$18,000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Magazine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Specialty magazine advertising expenses  ($1,000s)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$12,000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Market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Average price of gasoline futures market  ($ per barrel)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$122.50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People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Average number of sales people working per 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Discount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Average discount value  ($ per sports car sold)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$2,000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List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Average list price of sports cars sold  ($)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$47,678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Promo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 for month with a sales promotion; 0 if no sales promotion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303520"/>
            <a:ext cx="82296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Answer:  	29 or 30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577840"/>
            <a:ext cx="82296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(not 6,629 or $6,629.27)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7200" y="146304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values of 18 (i.e., $18,000) for ‘TV’, 3.4 for ‘People’, 2000 for ‘Discount’, and 1 (i.e., Yes) for ‘Promo’, __________ sports cars are forecast to be sold in December.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allAtOnce"/>
      <p:bldP spid="8" grpId="1" build="allAtOnce"/>
      <p:bldP spid="9" grpId="0" build="allAtOnce"/>
      <p:bldP spid="9" grpId="1" build="allAtOnce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2296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Consider the regression model expressed as</a:t>
            </a:r>
          </a:p>
          <a:p>
            <a:endParaRPr lang="en-US" baseline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sales  =  28 −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1.7 price</a:t>
            </a:r>
          </a:p>
          <a:p>
            <a:endParaRPr lang="en-US" baseline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where ‘sales’ represents the number of ceramic Buddha figurines sold per month and ‘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price’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is the cost of this figurine expressed in hundreds of dollars.  The forecast of the number of ceramic Buddha figurines sold per month is __________ when the cost is $200.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657600"/>
            <a:ext cx="82296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Answer:  	24.6 on average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931920"/>
            <a:ext cx="82296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(not −312)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uiExpand="1" build="allAtOnce"/>
      <p:bldP spid="4" grpId="1" build="allAtOnce"/>
      <p:bldP spid="9" grpId="0" build="allAtOnce"/>
      <p:bldP spid="9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61264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What does the figure below indicate about the relationship between the independent variable ‘Market’ and the dependent variable ‘Number of Scooters Sold’?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762000" y="1219200"/>
          <a:ext cx="7534275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61264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What does the figure below indicate about the relationship between the independent variable ‘Market’ and the dependent variable ‘Number of Scooters Sold’?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762000" y="1219200"/>
          <a:ext cx="7534275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61264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What does the figure below indicate about the relationship between the independent variable ‘Market’ and the dependent variable ‘Number of Scooters Sold’?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762000" y="1219200"/>
          <a:ext cx="7534275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52800" y="1676400"/>
          <a:ext cx="2923467" cy="4389120"/>
        </p:xfrm>
        <a:graphic>
          <a:graphicData uri="http://schemas.openxmlformats.org/drawingml/2006/table">
            <a:tbl>
              <a:tblPr/>
              <a:tblGrid>
                <a:gridCol w="728907"/>
                <a:gridCol w="1097280"/>
                <a:gridCol w="1097280"/>
              </a:tblGrid>
              <a:tr h="1366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Attendance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Temperature (°F)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18,087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20,176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20,311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15,863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20,819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20,070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21,913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22,831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25,137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14,794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18,142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16,848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18,325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15,191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16,319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12,785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15,824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18,627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19,312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22,203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24,677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21,930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23,228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487977"/>
            <a:ext cx="82296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manager of a horse racetrack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wants to determine if the temperature at race time (in degrees Fahrenheit)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opening day of the season can be used to estimate the opening day attendance.  The data for 23 years appear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below.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17520" y="3611880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17520" y="4526280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17520" y="4709160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43600" y="3611880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43600" y="4526280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43600" y="4709160"/>
            <a:ext cx="457200" cy="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685800" y="838200"/>
          <a:ext cx="7611696" cy="566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6766560" y="3813048"/>
            <a:ext cx="274320" cy="274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806440" y="4892040"/>
            <a:ext cx="274320" cy="274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281928" y="4270248"/>
            <a:ext cx="274320" cy="274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685800" y="838200"/>
          <a:ext cx="7611696" cy="566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685800" y="838200"/>
          <a:ext cx="7611696" cy="566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737</Words>
  <Application>Microsoft Office PowerPoint</Application>
  <PresentationFormat>On-screen Show (4:3)</PresentationFormat>
  <Paragraphs>228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and Susan</dc:creator>
  <cp:lastModifiedBy>R. Andrews</cp:lastModifiedBy>
  <cp:revision>46</cp:revision>
  <dcterms:created xsi:type="dcterms:W3CDTF">2013-11-06T04:22:34Z</dcterms:created>
  <dcterms:modified xsi:type="dcterms:W3CDTF">2014-02-28T01:02:11Z</dcterms:modified>
</cp:coreProperties>
</file>