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4" r:id="rId3"/>
    <p:sldId id="318" r:id="rId4"/>
    <p:sldId id="319" r:id="rId5"/>
    <p:sldId id="321" r:id="rId6"/>
    <p:sldId id="327" r:id="rId7"/>
    <p:sldId id="325" r:id="rId8"/>
    <p:sldId id="326" r:id="rId9"/>
  </p:sldIdLst>
  <p:sldSz cx="9144000" cy="6858000" type="screen4x3"/>
  <p:notesSz cx="7077075" cy="93630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9" d="100"/>
          <a:sy n="69" d="100"/>
        </p:scale>
        <p:origin x="3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849" y="0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pPr>
              <a:defRPr/>
            </a:pPr>
            <a:fld id="{240313FD-F62C-4764-8C28-5F337FB0D3CE}" type="datetimeFigureOut">
              <a:rPr lang="en-US"/>
              <a:pPr>
                <a:defRPr/>
              </a:pPr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644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849" y="8893644"/>
            <a:ext cx="3066626" cy="467835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pPr>
              <a:defRPr/>
            </a:pPr>
            <a:fld id="{DEB0A805-18DC-4730-84A0-D6030FCD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849" y="0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068" y="4446823"/>
            <a:ext cx="5662940" cy="421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644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849" y="8893644"/>
            <a:ext cx="3066626" cy="4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159558-3009-4993-B912-3D6CF2CEA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73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72FEA-B1D7-483A-83E4-41B74409A7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5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72FEA-B1D7-483A-83E4-41B74409A7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17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72FEA-B1D7-483A-83E4-41B74409A7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A41B9-733E-4072-B244-7646E3793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FFC41-F0A8-4502-89D5-704F085EF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4E848-759B-4E47-BBFB-E470A69556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BEE7-5A4B-4943-8029-B7F5DCEE75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08BC7-37F5-49E5-953D-05717A9F8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7B7BA-E536-4039-9638-AC791B8EEB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04A0F-8D36-4AC9-8CAF-84795B7E30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4375B-62AD-4200-9BA0-68E4CFFDD1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439A5-DB17-48DF-9441-1B74BD6260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71AB9-F06C-41FA-A4D4-A669B2BBD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5449C-A23A-4FCF-AF62-C71C7B9058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AEB199-3F0B-41AE-8D6F-4A09643EA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0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bank.worldbank.org/data/home.aspx" TargetMode="External"/><Relationship Id="rId2" Type="http://schemas.openxmlformats.org/officeDocument/2006/relationships/hyperlink" Target="http://datatopics.worldbank.org/consump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db.nal.usda.gov/ndb/search/li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6096000" cy="1219200"/>
          </a:xfrm>
        </p:spPr>
        <p:txBody>
          <a:bodyPr/>
          <a:lstStyle/>
          <a:p>
            <a:r>
              <a:rPr lang="en-US" sz="2800" dirty="0"/>
              <a:t>Database Clearinghouse Update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95600"/>
            <a:ext cx="8610600" cy="3810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800" dirty="0"/>
              <a:t>William Johnson Miller</a:t>
            </a:r>
          </a:p>
          <a:p>
            <a:pPr algn="ctr"/>
            <a:r>
              <a:rPr lang="en-US" sz="1600" i="1" dirty="0"/>
              <a:t>J. Whitney Bunting College of Business, Georgia College &amp; State University</a:t>
            </a:r>
            <a:endParaRPr lang="en-US" sz="1600" dirty="0"/>
          </a:p>
          <a:p>
            <a:pPr algn="ctr"/>
            <a:r>
              <a:rPr lang="en-US" sz="1600" i="1" dirty="0"/>
              <a:t>Department of Management</a:t>
            </a:r>
            <a:endParaRPr lang="en-US" sz="1600" dirty="0"/>
          </a:p>
          <a:p>
            <a:pPr algn="ctr"/>
            <a:r>
              <a:rPr lang="en-US" sz="1600" i="1" dirty="0"/>
              <a:t>Milledgeville, GA 31061</a:t>
            </a:r>
            <a:endParaRPr lang="en-US" sz="1600" dirty="0"/>
          </a:p>
          <a:p>
            <a:pPr algn="ctr"/>
            <a:r>
              <a:rPr lang="en-US" sz="1600" i="1" dirty="0"/>
              <a:t>(william.miller@gcsu.edu)</a:t>
            </a:r>
            <a:endParaRPr lang="en-US" sz="1600" dirty="0"/>
          </a:p>
          <a:p>
            <a:endParaRPr lang="en-US" sz="1800" dirty="0"/>
          </a:p>
          <a:p>
            <a:pPr algn="l" eaLnBrk="1" hangingPunct="1"/>
            <a:endParaRPr lang="en-US" sz="1800" dirty="0"/>
          </a:p>
          <a:p>
            <a:pPr algn="l" eaLnBrk="1" hangingPunct="1"/>
            <a:endParaRPr lang="en-US" sz="1800" dirty="0"/>
          </a:p>
          <a:p>
            <a:pPr algn="l" eaLnBrk="1" hangingPunct="1"/>
            <a:endParaRPr lang="en-US" sz="1800" dirty="0"/>
          </a:p>
          <a:p>
            <a:pPr algn="ctr" eaLnBrk="1" hangingPunct="1"/>
            <a:r>
              <a:rPr lang="en-US" sz="1200" dirty="0"/>
              <a:t>Presentation to the 48</a:t>
            </a:r>
            <a:r>
              <a:rPr lang="en-US" sz="1200" baseline="30000" dirty="0"/>
              <a:t>th</a:t>
            </a:r>
            <a:r>
              <a:rPr lang="en-US" sz="1200" dirty="0"/>
              <a:t> Annual Meeting of the Southeast Decision Science Institute-Wilmington, NC (2018)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dirty="0"/>
              <a:t>Publicly Available (Free) Databases</a:t>
            </a:r>
            <a:endParaRPr lang="en-US" dirty="0"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7630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>
                <a:latin typeface="Calibri" pitchFamily="34" charset="0"/>
              </a:rPr>
              <a:t>Business Analytics Teaching Database Clearinghouse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Interest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Viability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Benefits Toward Teaching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Benefits Toward Research</a:t>
            </a:r>
          </a:p>
          <a:p>
            <a:pPr eaLnBrk="1" hangingPunct="1"/>
            <a:r>
              <a:rPr lang="en-US" sz="2400" dirty="0">
                <a:latin typeface="Calibri" pitchFamily="34" charset="0"/>
              </a:rPr>
              <a:t>Decision at November 2017 </a:t>
            </a:r>
            <a:r>
              <a:rPr lang="en-US" sz="2400" dirty="0" err="1">
                <a:latin typeface="Calibri" pitchFamily="34" charset="0"/>
              </a:rPr>
              <a:t>dsi</a:t>
            </a:r>
            <a:r>
              <a:rPr lang="en-US" sz="2400" dirty="0">
                <a:latin typeface="Calibri" pitchFamily="34" charset="0"/>
              </a:rPr>
              <a:t> meeting (Washington, DC)</a:t>
            </a:r>
          </a:p>
          <a:p>
            <a:pPr lvl="1"/>
            <a:r>
              <a:rPr lang="en-US" sz="2000" dirty="0">
                <a:latin typeface="Calibri" pitchFamily="34" charset="0"/>
              </a:rPr>
              <a:t>Links will be made available on DSI website</a:t>
            </a:r>
          </a:p>
          <a:p>
            <a:pPr lvl="1"/>
            <a:r>
              <a:rPr lang="en-US" sz="2000" dirty="0">
                <a:latin typeface="Calibri" pitchFamily="34" charset="0"/>
              </a:rPr>
              <a:t>Password protected for members only</a:t>
            </a:r>
          </a:p>
          <a:p>
            <a:pPr eaLnBrk="1" hangingPunct="1"/>
            <a:r>
              <a:rPr lang="en-US" sz="2400" dirty="0">
                <a:latin typeface="Calibri" pitchFamily="34" charset="0"/>
              </a:rPr>
              <a:t>Metrics, Availability, and Maintenance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Metrics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Mechanism for Updating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94" y="76200"/>
            <a:ext cx="8358056" cy="994172"/>
          </a:xfrm>
        </p:spPr>
        <p:txBody>
          <a:bodyPr>
            <a:normAutofit/>
          </a:bodyPr>
          <a:lstStyle/>
          <a:p>
            <a:r>
              <a:rPr lang="en-US" sz="2700" dirty="0"/>
              <a:t>DASI Database Clearinghouse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9086" y="1070373"/>
            <a:ext cx="8276264" cy="51018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Byproduct</a:t>
            </a:r>
            <a:r>
              <a:rPr kumimoji="0" lang="en-US" altLang="en-US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Course Project</a:t>
            </a:r>
          </a:p>
          <a:p>
            <a:pPr marL="0" indent="0">
              <a:buNone/>
            </a:pP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2016, Spring 2017, Fall 2017 Spring 2018 (Eight Sections, </a:t>
            </a:r>
            <a:r>
              <a:rPr kumimoji="0" lang="en-US" altLang="en-US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Stage of Project </a:t>
            </a:r>
          </a:p>
          <a:p>
            <a:r>
              <a:rPr lang="en-US" alt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Teams Choose 1 or 2 Industries (Individuals Find 3 to 5 Databases)</a:t>
            </a:r>
          </a:p>
          <a:p>
            <a:r>
              <a:rPr lang="en-US" altLang="en-US" sz="1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Mgmt</a:t>
            </a:r>
            <a:r>
              <a:rPr lang="en-US" alt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3175 Business Analytics Students Collected 700+ Database Links</a:t>
            </a:r>
          </a:p>
          <a:p>
            <a:r>
              <a:rPr lang="en-US" alt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Team Chooses 3 Preferred Potential Databases</a:t>
            </a:r>
          </a:p>
          <a:p>
            <a:r>
              <a:rPr lang="en-US" alt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Meet with Each Team and Help Them Pick Their Project Database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Stage of Project </a:t>
            </a:r>
          </a:p>
          <a:p>
            <a:r>
              <a:rPr lang="en-US" alt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Teams Use Business Analytic Process to Analyze Their Project Database</a:t>
            </a:r>
          </a:p>
          <a:p>
            <a:pPr lvl="1"/>
            <a:r>
              <a:rPr lang="en-US" altLang="en-US" sz="1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Descriptive Analytics (Descriptive Statistics, Graphs)</a:t>
            </a:r>
          </a:p>
          <a:p>
            <a:pPr lvl="1"/>
            <a:r>
              <a:rPr lang="en-US" altLang="en-US" sz="1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Predictive Analytics (Regression, Discriminant Analysis)</a:t>
            </a:r>
          </a:p>
          <a:p>
            <a:pPr lvl="1"/>
            <a:r>
              <a:rPr lang="en-US" altLang="en-US" sz="1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Prescriptive Analytics (Linear Programming, Decision Analysis, Heuristics, Software)</a:t>
            </a:r>
          </a:p>
          <a:p>
            <a:r>
              <a:rPr lang="en-US" altLang="en-US" sz="195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and Formal Written Report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Continuing Future Classes</a:t>
            </a:r>
          </a:p>
          <a:p>
            <a:r>
              <a:rPr lang="en-US" alt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sure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745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286500" cy="857250"/>
          </a:xfrm>
        </p:spPr>
        <p:txBody>
          <a:bodyPr/>
          <a:lstStyle/>
          <a:p>
            <a:pPr eaLnBrk="1" hangingPunct="1"/>
            <a:r>
              <a:rPr lang="en-US" dirty="0"/>
              <a:t>Ideal Data Bases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08963" y="1428750"/>
            <a:ext cx="7477737" cy="44577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Publicly Available, Free, Downloadable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Flat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Rows and Columns Suitable for Excel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Query-Driven Software Exported to a Flat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http://ahrf.hrsa.gov/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https://www.medicare.gov/hospitalcompare/search.html?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Columns (Variables)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Several Continuous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Several Categorical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Consider How Variables Interact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Consider Adding Variables From Other Databases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Rows (Cases)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At Least Several Hundred (Could Justify Fewer)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Can’t Have Too Many (Allows Working with a Subset)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Raw Data (NEISS or Complaints or UFOs)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Report Data (Gun Ownership, Arrests)</a:t>
            </a:r>
          </a:p>
        </p:txBody>
      </p:sp>
    </p:spTree>
    <p:extLst>
      <p:ext uri="{BB962C8B-B14F-4D97-AF65-F5344CB8AC3E}">
        <p14:creationId xmlns:p14="http://schemas.microsoft.com/office/powerpoint/2010/main" val="29729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76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76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286500" cy="857250"/>
          </a:xfrm>
        </p:spPr>
        <p:txBody>
          <a:bodyPr/>
          <a:lstStyle/>
          <a:p>
            <a:pPr eaLnBrk="1" hangingPunct="1"/>
            <a:r>
              <a:rPr lang="en-US" dirty="0"/>
              <a:t>Database Choices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1428750"/>
            <a:ext cx="6743700" cy="51244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500" dirty="0"/>
              <a:t>Based On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File Template From Database Choices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At Least Three Data Bases Per Team Member (Five Ideally)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Teams Chose Either One or Two Industries-8/31 (8/29)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Industry (added Spring 2017)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DB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Description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URL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Data Dictionary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#Rows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#Continuous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#Categorical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50" dirty="0"/>
              <a:t>Report (1) to Raw Data (10)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Submit to OneDrive Shared Folder (As Developed)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Final List Reviewed By Team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Top 3 Final Choices Identified (9/12)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Each Team Meet With Me In My Office By 9/14, Decide on Data Base</a:t>
            </a:r>
          </a:p>
        </p:txBody>
      </p:sp>
    </p:spTree>
    <p:extLst>
      <p:ext uri="{BB962C8B-B14F-4D97-AF65-F5344CB8AC3E}">
        <p14:creationId xmlns:p14="http://schemas.microsoft.com/office/powerpoint/2010/main" val="127090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6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6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76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768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768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768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286500" cy="857250"/>
          </a:xfrm>
        </p:spPr>
        <p:txBody>
          <a:bodyPr/>
          <a:lstStyle/>
          <a:p>
            <a:pPr eaLnBrk="1" hangingPunct="1"/>
            <a:r>
              <a:rPr lang="en-US" dirty="0"/>
              <a:t>Databases Analyzed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52400" y="1295400"/>
            <a:ext cx="2667000" cy="51244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500" dirty="0"/>
              <a:t>Fall 2016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Accidents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Arrests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Faculty Salaries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Global Graduation Rates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Halloween Injuries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HIV Studies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Gun Ownership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IRS Info By Zip Code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Loan Complaints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Movies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NFL Teams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NBA Players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Poverty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dirty="0"/>
              <a:t>UFOs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62300" y="1295400"/>
            <a:ext cx="26670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500" kern="0" dirty="0"/>
              <a:t>Spring 2017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Aviation Safety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Baseball Injuries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Beer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Building Code Violations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Drug Deaths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MLB Players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Olympic Medals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Soccer Injuries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Traffic Stops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Youth Tobacco Use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19800" y="1254579"/>
            <a:ext cx="28956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500" kern="0" dirty="0"/>
              <a:t>Fall 2017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Sports Betting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Global Films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PGA Driving Statistics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Storms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Hunting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College Athletics Revenue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Airline Delays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Fleet Data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PGA Player Statistics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National Food Expenditures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Campus Crimes</a:t>
            </a:r>
          </a:p>
          <a:p>
            <a:pPr eaLnBrk="1" hangingPunct="1">
              <a:lnSpc>
                <a:spcPct val="90000"/>
              </a:lnSpc>
            </a:pPr>
            <a:endParaRPr lang="en-US" sz="1500" kern="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500" kern="0" dirty="0"/>
              <a:t>Spring 2018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Searching New industries</a:t>
            </a:r>
          </a:p>
          <a:p>
            <a:pPr eaLnBrk="1" hangingPunct="1">
              <a:lnSpc>
                <a:spcPct val="90000"/>
              </a:lnSpc>
            </a:pPr>
            <a:r>
              <a:rPr lang="en-US" sz="1500" kern="0" dirty="0"/>
              <a:t>9 Teams</a:t>
            </a:r>
          </a:p>
          <a:p>
            <a:pPr eaLnBrk="1" hangingPunct="1">
              <a:lnSpc>
                <a:spcPct val="90000"/>
              </a:lnSpc>
            </a:pPr>
            <a:endParaRPr 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97515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76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6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76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768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9" grpId="0" build="p" autoUpdateAnimBg="0"/>
      <p:bldP spid="4" grpId="0" build="p" autoUpdateAnimBg="0"/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86700" cy="544083"/>
          </a:xfrm>
        </p:spPr>
        <p:txBody>
          <a:bodyPr>
            <a:normAutofit/>
          </a:bodyPr>
          <a:lstStyle/>
          <a:p>
            <a:r>
              <a:rPr lang="en-US" sz="2700" dirty="0"/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0218" y="1066800"/>
            <a:ext cx="8652782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Name of Clearinghouse</a:t>
            </a:r>
          </a:p>
          <a:p>
            <a:r>
              <a:rPr lang="en-US" dirty="0"/>
              <a:t>List of 40+ Individuals </a:t>
            </a:r>
          </a:p>
          <a:p>
            <a:pPr lvl="1"/>
            <a:r>
              <a:rPr lang="en-US" dirty="0"/>
              <a:t>interested in either receiving list, contributing data, helping organize project</a:t>
            </a:r>
          </a:p>
          <a:p>
            <a:pPr lvl="1"/>
            <a:r>
              <a:rPr lang="en-US" dirty="0"/>
              <a:t>Several Bad Email Addresses</a:t>
            </a:r>
          </a:p>
          <a:p>
            <a:r>
              <a:rPr lang="en-US" dirty="0"/>
              <a:t>DSI DASI Website (Bob </a:t>
            </a:r>
            <a:r>
              <a:rPr lang="en-US" dirty="0" err="1"/>
              <a:t>McQuaid</a:t>
            </a:r>
            <a:r>
              <a:rPr lang="en-US" dirty="0"/>
              <a:t>)</a:t>
            </a:r>
          </a:p>
          <a:p>
            <a:pPr lvl="1"/>
            <a:r>
              <a:rPr lang="en-US" sz="1700" dirty="0"/>
              <a:t>What to Post on Website</a:t>
            </a:r>
          </a:p>
          <a:p>
            <a:pPr lvl="1"/>
            <a:r>
              <a:rPr lang="en-US" sz="1700" dirty="0"/>
              <a:t>When to post it</a:t>
            </a:r>
          </a:p>
          <a:p>
            <a:pPr lvl="1"/>
            <a:r>
              <a:rPr lang="en-US" sz="1700" dirty="0"/>
              <a:t>Limited access testing phase</a:t>
            </a:r>
          </a:p>
          <a:p>
            <a:r>
              <a:rPr lang="en-US" dirty="0"/>
              <a:t>Others Contributing to List </a:t>
            </a:r>
          </a:p>
          <a:p>
            <a:r>
              <a:rPr lang="en-US" dirty="0"/>
              <a:t>Vetting Links</a:t>
            </a:r>
          </a:p>
          <a:p>
            <a:r>
              <a:rPr lang="en-US" dirty="0"/>
              <a:t>Archiving Databases</a:t>
            </a:r>
          </a:p>
          <a:p>
            <a:r>
              <a:rPr lang="en-US" dirty="0"/>
              <a:t>Organizing List of Database links</a:t>
            </a:r>
          </a:p>
          <a:p>
            <a:r>
              <a:rPr lang="en-US" dirty="0"/>
              <a:t>Database Elements Tracked</a:t>
            </a:r>
          </a:p>
          <a:p>
            <a:r>
              <a:rPr lang="en-US" dirty="0"/>
              <a:t>Cleaning Up, Certifying, and Maintaining List</a:t>
            </a:r>
          </a:p>
          <a:p>
            <a:pPr lvl="1"/>
            <a:r>
              <a:rPr lang="en-US" sz="2000" dirty="0"/>
              <a:t>Method and Frequency</a:t>
            </a:r>
          </a:p>
          <a:p>
            <a:r>
              <a:rPr lang="en-US" dirty="0"/>
              <a:t>Legal Issues</a:t>
            </a:r>
          </a:p>
          <a:p>
            <a:r>
              <a:rPr lang="en-US" dirty="0"/>
              <a:t>Managing Links: Flat Files vs. Directories vs. Querying Software</a:t>
            </a:r>
          </a:p>
        </p:txBody>
      </p:sp>
    </p:spTree>
    <p:extLst>
      <p:ext uri="{BB962C8B-B14F-4D97-AF65-F5344CB8AC3E}">
        <p14:creationId xmlns:p14="http://schemas.microsoft.com/office/powerpoint/2010/main" val="317314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08" y="904592"/>
            <a:ext cx="7886700" cy="544083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Managing Links: Flat Files vs. Directories vs. Querying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905000"/>
            <a:ext cx="7307747" cy="4316135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Gas Prices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2"/>
              </a:rPr>
              <a:t>https://catalog.data.gov/dataset/gasoline-retail-prices-weekly-average-by-region-beginning-2007</a:t>
            </a:r>
          </a:p>
          <a:p>
            <a:pPr lvl="1"/>
            <a:r>
              <a:rPr lang="en-US" dirty="0"/>
              <a:t>UFOs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2"/>
              </a:rPr>
              <a:t>http://www.nuforc.org/webreports.html</a:t>
            </a:r>
          </a:p>
          <a:p>
            <a:pPr lvl="1"/>
            <a:r>
              <a:rPr lang="en-US" dirty="0"/>
              <a:t>Gambling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2"/>
              </a:rPr>
              <a:t>http://www.oddsshark.com/sports-betting/parlay-betting</a:t>
            </a:r>
          </a:p>
          <a:p>
            <a:pPr lvl="1"/>
            <a:r>
              <a:rPr lang="en-US" dirty="0"/>
              <a:t>Injuries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2"/>
              </a:rPr>
              <a:t>https://www.cpsc.gov/cgibin/NEISSQuery/home.aspx</a:t>
            </a:r>
          </a:p>
          <a:p>
            <a:pPr lvl="1"/>
            <a:r>
              <a:rPr lang="en-US" dirty="0"/>
              <a:t>Hospital Compare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2"/>
              </a:rPr>
              <a:t>https://www.medicare.gov/hospitalcompare/search.html</a:t>
            </a:r>
          </a:p>
          <a:p>
            <a:pPr lvl="1"/>
            <a:r>
              <a:rPr lang="en-US" dirty="0"/>
              <a:t>Coffee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2"/>
              </a:rPr>
              <a:t>http://datatopics.worldbank.org/consumption/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http://databank.worldbank.org/data/home.aspx</a:t>
            </a:r>
            <a:endParaRPr lang="en-US" dirty="0"/>
          </a:p>
          <a:p>
            <a:pPr lvl="1"/>
            <a:r>
              <a:rPr lang="en-US" dirty="0"/>
              <a:t>Food</a:t>
            </a:r>
          </a:p>
          <a:p>
            <a:pPr lvl="2"/>
            <a:r>
              <a:rPr lang="en-US" dirty="0">
                <a:hlinkClick r:id="rId4"/>
              </a:rPr>
              <a:t>https://ndb.nal.usda.gov/ndb/search/list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9604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25983</TotalTime>
  <Words>732</Words>
  <Application>Microsoft Office PowerPoint</Application>
  <PresentationFormat>On-screen Show (4:3)</PresentationFormat>
  <Paragraphs>158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Droplet</vt:lpstr>
      <vt:lpstr>Database Clearinghouse Update</vt:lpstr>
      <vt:lpstr>Publicly Available (Free) Databases</vt:lpstr>
      <vt:lpstr>DASI Database Clearinghouse</vt:lpstr>
      <vt:lpstr>Ideal Data Bases</vt:lpstr>
      <vt:lpstr>Database Choices</vt:lpstr>
      <vt:lpstr>Databases Analyzed</vt:lpstr>
      <vt:lpstr>Decisions</vt:lpstr>
      <vt:lpstr>Managing Links: Flat Files vs. Directories vs. Querying Software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PC</dc:creator>
  <cp:lastModifiedBy>RAndrews</cp:lastModifiedBy>
  <cp:revision>784</cp:revision>
  <cp:lastPrinted>2016-11-01T16:39:32Z</cp:lastPrinted>
  <dcterms:created xsi:type="dcterms:W3CDTF">2008-11-09T17:38:10Z</dcterms:created>
  <dcterms:modified xsi:type="dcterms:W3CDTF">2018-02-21T18:18:48Z</dcterms:modified>
</cp:coreProperties>
</file>