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283" r:id="rId4"/>
    <p:sldId id="262" r:id="rId5"/>
    <p:sldId id="290" r:id="rId6"/>
    <p:sldId id="284" r:id="rId7"/>
    <p:sldId id="287" r:id="rId8"/>
    <p:sldId id="291" r:id="rId9"/>
    <p:sldId id="289" r:id="rId10"/>
    <p:sldId id="296" r:id="rId11"/>
    <p:sldId id="297" r:id="rId12"/>
    <p:sldId id="292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BSAN%20minor\BSAN%20Minor%20data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63-4283-9E2B-64BE2B6328F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63-4283-9E2B-64BE2B6328F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63-4283-9E2B-64BE2B6328F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B63-4283-9E2B-64BE2B6328F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B63-4283-9E2B-64BE2B6328F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B63-4283-9E2B-64BE2B6328F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B63-4283-9E2B-64BE2B6328F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B63-4283-9E2B-64BE2B6328F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Pivot!$L$5:$L$12</c:f>
              <c:strCache>
                <c:ptCount val="8"/>
                <c:pt idx="0">
                  <c:v>Accounting</c:v>
                </c:pt>
                <c:pt idx="1">
                  <c:v>Math/Statistics</c:v>
                </c:pt>
                <c:pt idx="2">
                  <c:v>Economics</c:v>
                </c:pt>
                <c:pt idx="3">
                  <c:v>Marketing</c:v>
                </c:pt>
                <c:pt idx="4">
                  <c:v>Other</c:v>
                </c:pt>
                <c:pt idx="5">
                  <c:v>Management</c:v>
                </c:pt>
                <c:pt idx="6">
                  <c:v>CIS</c:v>
                </c:pt>
                <c:pt idx="7">
                  <c:v>Finance</c:v>
                </c:pt>
              </c:strCache>
            </c:strRef>
          </c:cat>
          <c:val>
            <c:numRef>
              <c:f>Pivot!$N$5:$N$12</c:f>
              <c:numCache>
                <c:formatCode>0%</c:formatCode>
                <c:ptCount val="8"/>
                <c:pt idx="0">
                  <c:v>5.7692307692307696E-2</c:v>
                </c:pt>
                <c:pt idx="1">
                  <c:v>5.7692307692307696E-2</c:v>
                </c:pt>
                <c:pt idx="2">
                  <c:v>7.6923076923076927E-2</c:v>
                </c:pt>
                <c:pt idx="3">
                  <c:v>7.6923076923076927E-2</c:v>
                </c:pt>
                <c:pt idx="4">
                  <c:v>7.6923076923076927E-2</c:v>
                </c:pt>
                <c:pt idx="5">
                  <c:v>0.13461538461538461</c:v>
                </c:pt>
                <c:pt idx="6">
                  <c:v>0.21153846153846154</c:v>
                </c:pt>
                <c:pt idx="7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0-4C6F-8603-3C5721A1E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910280"/>
        <c:axId val="338812504"/>
      </c:barChart>
      <c:valAx>
        <c:axId val="3388125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910280"/>
        <c:crosses val="autoZero"/>
        <c:crossBetween val="between"/>
      </c:valAx>
      <c:catAx>
        <c:axId val="337910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812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7E9FE6-B240-4A11-81AA-D7D216C913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7BC3E0-E126-4660-9C76-8663385553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7B4AB00B-E647-4E9B-A52E-A5172BE7C12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4F083-8CC5-4768-A3CA-294D10AAA0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41174A-CBCB-4C81-9445-567BC4D73A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70D9AEC1-517C-44ED-8CDD-C49BFA0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3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796EA003-B4E0-4B67-BE17-55098B001B11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97" tIns="46148" rIns="92297" bIns="46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CBA437FE-A021-4512-87E0-3A416CD50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4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5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1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44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23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7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3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E3405-E598-44B3-B33E-CD9EA5284E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E3405-E598-44B3-B33E-CD9EA5284E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14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85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04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3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437FE-A021-4512-87E0-3A416CD50F1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4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60A6E0-DCB8-424A-A15D-4FB9B94BD1A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1A6727-8607-4CCA-85FB-F7264DCBB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3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Experiences with Business Analytics Curriculum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/>
              <a:t>Ina Markham, Susan Palocsay, &amp; Scott Stevens</a:t>
            </a:r>
          </a:p>
          <a:p>
            <a:pPr algn="ctr"/>
            <a:r>
              <a:rPr lang="en-US" sz="2000" dirty="0"/>
              <a:t>James Madison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80" y="990600"/>
            <a:ext cx="8479119" cy="5486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FADD77-2059-4D21-9CD2-8CA06F3B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BI/BSAN Framework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1300" dirty="0">
                <a:effectLst/>
              </a:rPr>
              <a:t>[adapted from </a:t>
            </a:r>
            <a:r>
              <a:rPr lang="en-US" sz="1300" dirty="0" err="1">
                <a:effectLst/>
              </a:rPr>
              <a:t>Klimberg</a:t>
            </a:r>
            <a:r>
              <a:rPr lang="en-US" sz="1300" dirty="0">
                <a:effectLst/>
              </a:rPr>
              <a:t> and </a:t>
            </a:r>
            <a:r>
              <a:rPr lang="en-US" sz="1300" dirty="0" err="1">
                <a:effectLst/>
              </a:rPr>
              <a:t>Miori</a:t>
            </a:r>
            <a:r>
              <a:rPr lang="en-US" sz="1300" dirty="0">
                <a:effectLst/>
              </a:rPr>
              <a:t>, 2010]</a:t>
            </a:r>
            <a:br>
              <a:rPr lang="en-US" sz="1300" dirty="0">
                <a:effectLst/>
              </a:rPr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2FA27A-B1C1-441A-8472-9E9602A09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A21EF0-4A45-494B-8830-2AA900DC2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BBA degree with business core</a:t>
            </a:r>
          </a:p>
          <a:p>
            <a:r>
              <a:rPr lang="en-US" dirty="0"/>
              <a:t>CIS courses</a:t>
            </a:r>
          </a:p>
          <a:p>
            <a:pPr lvl="1"/>
            <a:r>
              <a:rPr lang="en-US" dirty="0"/>
              <a:t>Principles of Programming (Python)</a:t>
            </a:r>
          </a:p>
          <a:p>
            <a:pPr lvl="1"/>
            <a:r>
              <a:rPr lang="en-US" dirty="0"/>
              <a:t>Intermediate Programming (Java)</a:t>
            </a:r>
          </a:p>
          <a:p>
            <a:pPr lvl="1"/>
            <a:r>
              <a:rPr lang="en-US" dirty="0"/>
              <a:t>Database Design and Application</a:t>
            </a:r>
          </a:p>
          <a:p>
            <a:pPr lvl="1"/>
            <a:r>
              <a:rPr lang="en-US" dirty="0"/>
              <a:t>Business Intelligence</a:t>
            </a:r>
          </a:p>
          <a:p>
            <a:r>
              <a:rPr lang="en-US" dirty="0"/>
              <a:t>BSAN courses</a:t>
            </a:r>
          </a:p>
          <a:p>
            <a:pPr lvl="1"/>
            <a:r>
              <a:rPr lang="en-US" dirty="0"/>
              <a:t>Decision Modeling</a:t>
            </a:r>
          </a:p>
          <a:p>
            <a:pPr lvl="1"/>
            <a:r>
              <a:rPr lang="en-US" dirty="0"/>
              <a:t>Statistical Modeling</a:t>
            </a:r>
          </a:p>
          <a:p>
            <a:pPr lvl="1"/>
            <a:r>
              <a:rPr lang="en-US" dirty="0"/>
              <a:t>Data Mining</a:t>
            </a:r>
          </a:p>
          <a:p>
            <a:r>
              <a:rPr lang="en-US" dirty="0"/>
              <a:t>New courses?</a:t>
            </a:r>
          </a:p>
          <a:p>
            <a:pPr lvl="1"/>
            <a:r>
              <a:rPr lang="en-US" dirty="0"/>
              <a:t>Open to ideas</a:t>
            </a:r>
          </a:p>
          <a:p>
            <a:pPr lvl="1"/>
            <a:r>
              <a:rPr lang="en-US" dirty="0"/>
              <a:t>Capstone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0C59CC-1AF9-4128-9C0C-204A333B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BSAN Major?</a:t>
            </a:r>
          </a:p>
        </p:txBody>
      </p:sp>
    </p:spTree>
    <p:extLst>
      <p:ext uri="{BB962C8B-B14F-4D97-AF65-F5344CB8AC3E}">
        <p14:creationId xmlns:p14="http://schemas.microsoft.com/office/powerpoint/2010/main" val="8760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3D5DE0-07FC-4F88-8244-8880738BA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for BSAN minor</a:t>
            </a:r>
          </a:p>
          <a:p>
            <a:pPr lvl="1"/>
            <a:r>
              <a:rPr lang="en-US" dirty="0"/>
              <a:t>Limited quantitative capabilities</a:t>
            </a:r>
          </a:p>
          <a:p>
            <a:pPr lvl="1"/>
            <a:r>
              <a:rPr lang="en-US" dirty="0"/>
              <a:t>Strong job market without BSAN</a:t>
            </a:r>
          </a:p>
          <a:p>
            <a:r>
              <a:rPr lang="en-US" dirty="0"/>
              <a:t>Teaching classes in computer labs</a:t>
            </a:r>
          </a:p>
          <a:p>
            <a:r>
              <a:rPr lang="en-US" dirty="0"/>
              <a:t>Finding additional course materials</a:t>
            </a:r>
          </a:p>
          <a:p>
            <a:pPr lvl="1"/>
            <a:r>
              <a:rPr lang="en-US" dirty="0"/>
              <a:t>Business data sets for statistics/predictive analytics</a:t>
            </a:r>
          </a:p>
          <a:p>
            <a:r>
              <a:rPr lang="en-US" dirty="0"/>
              <a:t>BSAN major</a:t>
            </a:r>
          </a:p>
          <a:p>
            <a:pPr lvl="1"/>
            <a:r>
              <a:rPr lang="en-US" dirty="0"/>
              <a:t>Job placement?</a:t>
            </a:r>
          </a:p>
          <a:p>
            <a:pPr lvl="1"/>
            <a:r>
              <a:rPr lang="en-US" dirty="0"/>
              <a:t>Student enrollment?</a:t>
            </a:r>
          </a:p>
          <a:p>
            <a:pPr lvl="1"/>
            <a:r>
              <a:rPr lang="en-US" dirty="0"/>
              <a:t>Faculty resources?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0213F4-2491-40EF-8B18-4ECED379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5759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DE6302-7B5E-4B54-8565-46AAA869C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JMU is a large public university</a:t>
            </a:r>
          </a:p>
          <a:p>
            <a:pPr lvl="1"/>
            <a:r>
              <a:rPr lang="en-US" dirty="0"/>
              <a:t>Primarily undergraduate:  77 degree programs with ~20,000 students</a:t>
            </a:r>
          </a:p>
          <a:p>
            <a:pPr lvl="1"/>
            <a:r>
              <a:rPr lang="en-US" dirty="0"/>
              <a:t>#2 public school in the South </a:t>
            </a:r>
            <a:r>
              <a:rPr lang="en-US" sz="1800" dirty="0"/>
              <a:t>(U.S. News &amp; World Report)</a:t>
            </a:r>
            <a:endParaRPr lang="en-US" dirty="0"/>
          </a:p>
          <a:p>
            <a:r>
              <a:rPr lang="en-US" dirty="0"/>
              <a:t>College of Business (COB)</a:t>
            </a:r>
          </a:p>
          <a:p>
            <a:pPr lvl="1"/>
            <a:r>
              <a:rPr lang="en-US" dirty="0"/>
              <a:t>Undergraduate enrollment:  ~4,000</a:t>
            </a:r>
          </a:p>
          <a:p>
            <a:pPr lvl="1"/>
            <a:r>
              <a:rPr lang="en-US" dirty="0"/>
              <a:t>AACSB-accredited</a:t>
            </a:r>
          </a:p>
          <a:p>
            <a:pPr lvl="1"/>
            <a:r>
              <a:rPr lang="en-US" dirty="0"/>
              <a:t>Bloomberg Businessweek 2016 rankings</a:t>
            </a:r>
          </a:p>
          <a:p>
            <a:pPr lvl="2"/>
            <a:r>
              <a:rPr lang="en-US" dirty="0"/>
              <a:t>#18 public undergraduate business program</a:t>
            </a:r>
          </a:p>
          <a:p>
            <a:pPr lvl="2"/>
            <a:r>
              <a:rPr lang="en-US" dirty="0"/>
              <a:t>#25 employer ranking</a:t>
            </a: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3906D8-CFA1-4C50-8C9C-3D7963DB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 Overview</a:t>
            </a:r>
          </a:p>
        </p:txBody>
      </p:sp>
    </p:spTree>
    <p:extLst>
      <p:ext uri="{BB962C8B-B14F-4D97-AF65-F5344CB8AC3E}">
        <p14:creationId xmlns:p14="http://schemas.microsoft.com/office/powerpoint/2010/main" val="370258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Prerequisite competency courses:</a:t>
            </a:r>
          </a:p>
          <a:p>
            <a:pPr lvl="1"/>
            <a:r>
              <a:rPr lang="en-US" sz="2400" dirty="0"/>
              <a:t>One introductory </a:t>
            </a:r>
            <a:r>
              <a:rPr lang="en-US" sz="2400" u="sng" dirty="0"/>
              <a:t>calculus</a:t>
            </a:r>
            <a:r>
              <a:rPr lang="en-US" sz="2400" dirty="0"/>
              <a:t> course</a:t>
            </a:r>
          </a:p>
          <a:p>
            <a:pPr lvl="1"/>
            <a:r>
              <a:rPr lang="en-US" sz="2400" dirty="0"/>
              <a:t>One </a:t>
            </a:r>
            <a:r>
              <a:rPr lang="en-US" sz="2400" u="sng" dirty="0"/>
              <a:t>statistics</a:t>
            </a:r>
            <a:r>
              <a:rPr lang="en-US" sz="2400" dirty="0"/>
              <a:t> course</a:t>
            </a:r>
          </a:p>
          <a:p>
            <a:pPr lvl="1"/>
            <a:r>
              <a:rPr lang="en-US" sz="2400" dirty="0"/>
              <a:t>One introductory </a:t>
            </a:r>
            <a:r>
              <a:rPr lang="en-US" sz="2400" u="sng" dirty="0"/>
              <a:t>management science</a:t>
            </a:r>
            <a:r>
              <a:rPr lang="en-US" sz="2400" dirty="0"/>
              <a:t> course</a:t>
            </a:r>
          </a:p>
          <a:p>
            <a:pPr lvl="2"/>
            <a:r>
              <a:rPr lang="en-US" sz="2200" dirty="0"/>
              <a:t>Grade of B- or higher</a:t>
            </a:r>
          </a:p>
          <a:p>
            <a:pPr lvl="1"/>
            <a:r>
              <a:rPr lang="en-US" sz="2400" dirty="0"/>
              <a:t>One economics course</a:t>
            </a:r>
          </a:p>
          <a:p>
            <a:r>
              <a:rPr lang="en-US" sz="2800" dirty="0"/>
              <a:t>BSAN minor application form</a:t>
            </a:r>
          </a:p>
          <a:p>
            <a:r>
              <a:rPr lang="en-US" sz="2800" dirty="0"/>
              <a:t>Recommendation letter from MS instructor</a:t>
            </a:r>
          </a:p>
          <a:p>
            <a:r>
              <a:rPr lang="en-US" sz="2800" dirty="0"/>
              <a:t>Cohort of 30 juniors selected each fall</a:t>
            </a:r>
            <a:endParaRPr lang="en-US" sz="26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BSAN Admissions Process</a:t>
            </a:r>
          </a:p>
        </p:txBody>
      </p:sp>
    </p:spTree>
    <p:extLst>
      <p:ext uri="{BB962C8B-B14F-4D97-AF65-F5344CB8AC3E}">
        <p14:creationId xmlns:p14="http://schemas.microsoft.com/office/powerpoint/2010/main" val="27703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Analytical champions</a:t>
            </a:r>
          </a:p>
          <a:p>
            <a:pPr lvl="1"/>
            <a:r>
              <a:rPr lang="en-US" dirty="0"/>
              <a:t>Executive decision-makers who depend heavily on data analyses to make business decisions</a:t>
            </a:r>
          </a:p>
          <a:p>
            <a:r>
              <a:rPr lang="en-US" dirty="0"/>
              <a:t>Analytical professionals</a:t>
            </a:r>
          </a:p>
          <a:p>
            <a:pPr lvl="1"/>
            <a:r>
              <a:rPr lang="en-US" dirty="0"/>
              <a:t>Create advanced analytical applications to be used by others in the organization</a:t>
            </a:r>
          </a:p>
          <a:p>
            <a:r>
              <a:rPr lang="en-US" dirty="0"/>
              <a:t>Analytical semi-professionals</a:t>
            </a:r>
          </a:p>
          <a:p>
            <a:pPr lvl="1"/>
            <a:r>
              <a:rPr lang="en-US" dirty="0"/>
              <a:t>Apply the models and algorithms developed by professionals for routine or specialized decision-making</a:t>
            </a:r>
          </a:p>
          <a:p>
            <a:r>
              <a:rPr lang="en-US" dirty="0">
                <a:solidFill>
                  <a:srgbClr val="FF0000"/>
                </a:solidFill>
              </a:rPr>
              <a:t>Analytical amateurs</a:t>
            </a:r>
          </a:p>
          <a:p>
            <a:pPr lvl="1"/>
            <a:r>
              <a:rPr lang="en-US" dirty="0"/>
              <a:t>Knowledgeable consumers of analytics who can apply analytical insights to their work </a:t>
            </a:r>
            <a:r>
              <a:rPr lang="en-US" sz="2200" dirty="0"/>
              <a:t>(70-80% of an organization’s analytical talent)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Analyst Definitions</a:t>
            </a:r>
            <a:br>
              <a:rPr lang="en-US" dirty="0"/>
            </a:br>
            <a:r>
              <a:rPr lang="en-US" sz="1400" dirty="0"/>
              <a:t>(Davenport &amp; Harris, 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scientist</a:t>
            </a:r>
          </a:p>
          <a:p>
            <a:pPr lvl="1"/>
            <a:r>
              <a:rPr lang="en-US" dirty="0"/>
              <a:t>Deep knowledge analyst with training in advanced mathematics/statistics/OR</a:t>
            </a:r>
          </a:p>
          <a:p>
            <a:r>
              <a:rPr lang="en-US" dirty="0"/>
              <a:t>IT support specialist</a:t>
            </a:r>
          </a:p>
          <a:p>
            <a:pPr lvl="1"/>
            <a:r>
              <a:rPr lang="en-US" dirty="0"/>
              <a:t>Technology skills for hardware &amp; software associated with big data</a:t>
            </a:r>
          </a:p>
          <a:p>
            <a:r>
              <a:rPr lang="en-US" dirty="0">
                <a:solidFill>
                  <a:srgbClr val="FF0000"/>
                </a:solidFill>
              </a:rPr>
              <a:t>Business translator</a:t>
            </a:r>
          </a:p>
          <a:p>
            <a:pPr lvl="1"/>
            <a:r>
              <a:rPr lang="en-US" dirty="0"/>
              <a:t>Data-savvy with industry/functional expertise</a:t>
            </a:r>
          </a:p>
          <a:p>
            <a:pPr lvl="1"/>
            <a:r>
              <a:rPr lang="en-US" dirty="0"/>
              <a:t>Link data science team and practical business applications</a:t>
            </a:r>
          </a:p>
          <a:p>
            <a:pPr lvl="1"/>
            <a:r>
              <a:rPr lang="en-US" dirty="0"/>
              <a:t>Demand for 2-4 million in US over next decade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Analytics Talent Needed</a:t>
            </a:r>
            <a:br>
              <a:rPr lang="en-US" dirty="0"/>
            </a:br>
            <a:r>
              <a:rPr lang="en-US" sz="1400" dirty="0"/>
              <a:t>(McKinsey Global Institute, 2011 &amp; 2016; </a:t>
            </a:r>
            <a:r>
              <a:rPr lang="en-US" sz="1400" dirty="0" err="1"/>
              <a:t>Cegielski</a:t>
            </a:r>
            <a:r>
              <a:rPr lang="en-US" sz="1400" dirty="0"/>
              <a:t> &amp; Jones-Farmer,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66800"/>
          <a:ext cx="8229600" cy="482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Prescriptive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happened?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could happen in the future?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is the best course</a:t>
                      </a:r>
                      <a:r>
                        <a:rPr lang="en-US" baseline="0" dirty="0"/>
                        <a:t> of action</a:t>
                      </a:r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Prepare &amp; analyze historical data,  identify patterns, and report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Predict future probabilities &amp; trends, find hidden relationships in data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Evaluate &amp; determine new ways to operate, balance constraints, and target objectives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and why did it happen?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What’s the next</a:t>
                      </a:r>
                      <a:r>
                        <a:rPr lang="en-US" baseline="0" dirty="0"/>
                        <a:t> best action?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What’s the best/worst that can happen?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modeling and visualization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mining and forecasting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Mathematical optimization</a:t>
                      </a:r>
                      <a:r>
                        <a:rPr lang="en-US" baseline="0" dirty="0"/>
                        <a:t> and simulation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Analytics </a:t>
            </a:r>
          </a:p>
        </p:txBody>
      </p:sp>
    </p:spTree>
    <p:extLst>
      <p:ext uri="{BB962C8B-B14F-4D97-AF65-F5344CB8AC3E}">
        <p14:creationId xmlns:p14="http://schemas.microsoft.com/office/powerpoint/2010/main" val="10348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Required Courses:</a:t>
            </a:r>
          </a:p>
          <a:p>
            <a:pPr lvl="1"/>
            <a:r>
              <a:rPr lang="en-US" dirty="0"/>
              <a:t>COB 191-Business Analytics I (statistics)</a:t>
            </a:r>
          </a:p>
          <a:p>
            <a:pPr lvl="1"/>
            <a:r>
              <a:rPr lang="en-US" dirty="0"/>
              <a:t>COB 291-Business Analytics II (management science)</a:t>
            </a:r>
          </a:p>
          <a:p>
            <a:pPr lvl="1"/>
            <a:r>
              <a:rPr lang="en-US" sz="2400" dirty="0"/>
              <a:t>BSAN 391-Quantitative Business Modeling</a:t>
            </a:r>
          </a:p>
          <a:p>
            <a:pPr lvl="1"/>
            <a:r>
              <a:rPr lang="en-US" sz="2400" dirty="0"/>
              <a:t>BSAN 392-Descriptive and Predictive Analytics</a:t>
            </a:r>
          </a:p>
          <a:p>
            <a:pPr lvl="1"/>
            <a:r>
              <a:rPr lang="en-US" sz="2400" dirty="0"/>
              <a:t>BSAN 393-Predictive Analytics and Data Mining</a:t>
            </a:r>
          </a:p>
          <a:p>
            <a:r>
              <a:rPr lang="en-US" sz="2800" dirty="0"/>
              <a:t>One Elective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CIS 463-Business Intelligence</a:t>
            </a:r>
          </a:p>
          <a:p>
            <a:pPr lvl="1"/>
            <a:r>
              <a:rPr lang="en-US" sz="2400" dirty="0"/>
              <a:t>CS/ISAT 344-Intelligent Systems</a:t>
            </a:r>
          </a:p>
          <a:p>
            <a:pPr lvl="1"/>
            <a:r>
              <a:rPr lang="en-US" sz="2400" dirty="0"/>
              <a:t>ECON 385-Econometrics</a:t>
            </a:r>
          </a:p>
          <a:p>
            <a:pPr lvl="1"/>
            <a:r>
              <a:rPr lang="en-US" sz="2400" dirty="0"/>
              <a:t>FIN 475-Financial Modeling and Risk Analysis	</a:t>
            </a:r>
          </a:p>
          <a:p>
            <a:pPr lvl="1"/>
            <a:r>
              <a:rPr lang="en-US" sz="2600" dirty="0"/>
              <a:t>MATH 322-Applied Linear Regression</a:t>
            </a:r>
          </a:p>
          <a:p>
            <a:pPr lvl="1"/>
            <a:r>
              <a:rPr lang="en-US" sz="2600" dirty="0"/>
              <a:t>MKTG 482-Marketing Analytics	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Analytics Minor</a:t>
            </a:r>
          </a:p>
        </p:txBody>
      </p:sp>
    </p:spTree>
    <p:extLst>
      <p:ext uri="{BB962C8B-B14F-4D97-AF65-F5344CB8AC3E}">
        <p14:creationId xmlns:p14="http://schemas.microsoft.com/office/powerpoint/2010/main" val="28814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BSAN 390: Statistical Modeling for Business Analytics</a:t>
            </a:r>
          </a:p>
          <a:p>
            <a:pPr lvl="1"/>
            <a:r>
              <a:rPr lang="en-US" dirty="0"/>
              <a:t>Data visualization, inferential statistics, regression analysis, and ANOVA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BSAN 391: Decision Modeling for Business Analytics</a:t>
            </a:r>
          </a:p>
          <a:p>
            <a:pPr lvl="1"/>
            <a:r>
              <a:rPr lang="en-US" dirty="0"/>
              <a:t>Optimization, sensitivity analysis, multi-objective decision analysis, and simulation</a:t>
            </a:r>
          </a:p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u="sng" dirty="0">
                <a:solidFill>
                  <a:srgbClr val="FF0000"/>
                </a:solidFill>
              </a:rPr>
              <a:t>BSAN 393: Data Mining for Business Analytics</a:t>
            </a:r>
          </a:p>
          <a:p>
            <a:pPr lvl="1"/>
            <a:r>
              <a:rPr lang="en-US" dirty="0"/>
              <a:t>Supervised and unsupervised machine learning and statistical techniques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BSAN Courses</a:t>
            </a:r>
          </a:p>
        </p:txBody>
      </p:sp>
    </p:spTree>
    <p:extLst>
      <p:ext uri="{BB962C8B-B14F-4D97-AF65-F5344CB8AC3E}">
        <p14:creationId xmlns:p14="http://schemas.microsoft.com/office/powerpoint/2010/main" val="12331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B93815-A023-4C64-871C-85ABBE31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BSAN Minor Graduates 2014-17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A8ED76-1DC0-4F74-AE47-CAA53F944A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088440"/>
              </p:ext>
            </p:extLst>
          </p:nvPr>
        </p:nvGraphicFramePr>
        <p:xfrm>
          <a:off x="838200" y="1481138"/>
          <a:ext cx="7848600" cy="438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774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1381</TotalTime>
  <Words>541</Words>
  <Application>Microsoft Office PowerPoint</Application>
  <PresentationFormat>On-screen Show (4:3)</PresentationFormat>
  <Paragraphs>123</Paragraphs>
  <Slides>12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Experiences with Business Analytics Curriculum Implementation</vt:lpstr>
      <vt:lpstr>Institution Overview</vt:lpstr>
      <vt:lpstr>BSAN Admissions Process</vt:lpstr>
      <vt:lpstr>Analyst Definitions (Davenport &amp; Harris, 2007)</vt:lpstr>
      <vt:lpstr>Analytics Talent Needed (McKinsey Global Institute, 2011 &amp; 2016; Cegielski &amp; Jones-Farmer, 2016)</vt:lpstr>
      <vt:lpstr>Categories of Analytics </vt:lpstr>
      <vt:lpstr>Business Analytics Minor</vt:lpstr>
      <vt:lpstr>BSAN Courses</vt:lpstr>
      <vt:lpstr>BSAN Minor Graduates 2014-17</vt:lpstr>
      <vt:lpstr>BI/BSAN Framework  [adapted from Klimberg and Miori, 2010] </vt:lpstr>
      <vt:lpstr>BSAN Major?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Analytics</dc:title>
  <dc:creator>RAndrews</dc:creator>
  <cp:lastModifiedBy>RAndrews</cp:lastModifiedBy>
  <cp:revision>128</cp:revision>
  <cp:lastPrinted>2018-02-17T21:27:36Z</cp:lastPrinted>
  <dcterms:created xsi:type="dcterms:W3CDTF">2011-01-11T16:18:30Z</dcterms:created>
  <dcterms:modified xsi:type="dcterms:W3CDTF">2018-02-23T01:42:16Z</dcterms:modified>
</cp:coreProperties>
</file>