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3" r:id="rId6"/>
    <p:sldId id="264" r:id="rId7"/>
    <p:sldId id="257" r:id="rId8"/>
    <p:sldId id="258" r:id="rId9"/>
    <p:sldId id="260" r:id="rId10"/>
    <p:sldId id="261" r:id="rId11"/>
    <p:sldId id="262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7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0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7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2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8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9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9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69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3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9E465-5000-41E7-B467-771D5052461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79FAE-6247-44FC-BB9E-90DC97771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7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09" y="618929"/>
            <a:ext cx="11281024" cy="2387600"/>
          </a:xfrm>
        </p:spPr>
        <p:txBody>
          <a:bodyPr>
            <a:normAutofit/>
          </a:bodyPr>
          <a:lstStyle/>
          <a:p>
            <a:r>
              <a:rPr lang="en-US" sz="5400" dirty="0"/>
              <a:t>Survey of Attitudes Toward Statistics</a:t>
            </a:r>
            <a:r>
              <a:rPr lang="en-US" dirty="0"/>
              <a:t/>
            </a:r>
            <a:br>
              <a:rPr lang="en-US" dirty="0"/>
            </a:br>
            <a:r>
              <a:rPr lang="en-US" sz="4000" dirty="0"/>
              <a:t>American vs. Chinese Business Students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25021" y="3780889"/>
            <a:ext cx="10058400" cy="24713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/>
              <a:t>Ping Wang</a:t>
            </a:r>
            <a:endParaRPr lang="en-US" dirty="0"/>
          </a:p>
          <a:p>
            <a:r>
              <a:rPr lang="en-US" dirty="0"/>
              <a:t>wangpx at jmu.edu</a:t>
            </a:r>
          </a:p>
          <a:p>
            <a:r>
              <a:rPr lang="en-US" dirty="0"/>
              <a:t>Computer Information Systems/Business Analytics</a:t>
            </a:r>
          </a:p>
          <a:p>
            <a:r>
              <a:rPr lang="en-US" dirty="0"/>
              <a:t>College of Business, James Madison University, Harrisonburg, VA</a:t>
            </a:r>
          </a:p>
          <a:p>
            <a:endParaRPr lang="en-US" dirty="0"/>
          </a:p>
          <a:p>
            <a:r>
              <a:rPr lang="en-US" dirty="0"/>
              <a:t>SEDSI, February  22 – 24, Charleston, SC</a:t>
            </a:r>
          </a:p>
        </p:txBody>
      </p:sp>
    </p:spTree>
    <p:extLst>
      <p:ext uri="{BB962C8B-B14F-4D97-AF65-F5344CB8AC3E}">
        <p14:creationId xmlns:p14="http://schemas.microsoft.com/office/powerpoint/2010/main" val="951017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636" y="1596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American Business Students by Gender</a:t>
            </a:r>
            <a:br>
              <a:rPr lang="en-US" dirty="0"/>
            </a:br>
            <a:r>
              <a:rPr lang="en-US" dirty="0"/>
              <a:t>Group Comparison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35" y="1394823"/>
            <a:ext cx="5152811" cy="43381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7250" y="5851413"/>
            <a:ext cx="112260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Remarks: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Group means are statistically significantly different at p – value of *** 0.01,  ** 0.05, and * 0.10 levels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The number after * refers to the group difference, i.e., 0.64 of the 1 (strongly disagree) to 4 (neutral) to 7 (strongly agree) of Likert scale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56961" y="1273996"/>
            <a:ext cx="5826303" cy="4351338"/>
          </a:xfrm>
        </p:spPr>
        <p:txBody>
          <a:bodyPr>
            <a:normAutofit/>
          </a:bodyPr>
          <a:lstStyle/>
          <a:p>
            <a:r>
              <a:rPr lang="en-US" sz="2000" dirty="0"/>
              <a:t>American male students rated much higher on Affect, Cognitive Competence, &amp; Difficulty components</a:t>
            </a:r>
          </a:p>
          <a:p>
            <a:r>
              <a:rPr lang="en-US" sz="2000" dirty="0"/>
              <a:t>Both male and female groups rated same levels on Value, Interest, and Effort components</a:t>
            </a:r>
          </a:p>
          <a:p>
            <a:r>
              <a:rPr lang="en-US" sz="2000" dirty="0"/>
              <a:t>Affect: </a:t>
            </a:r>
            <a:r>
              <a:rPr lang="en-US" sz="1900" dirty="0"/>
              <a:t>American male students rated moderately positive while American female students rated neutral</a:t>
            </a:r>
          </a:p>
          <a:p>
            <a:r>
              <a:rPr lang="en-US" sz="2000" dirty="0"/>
              <a:t>Cognitive Competence &amp; Interest: </a:t>
            </a:r>
            <a:r>
              <a:rPr lang="en-US" sz="1800" dirty="0"/>
              <a:t>Both groups rated moderately positive</a:t>
            </a:r>
          </a:p>
          <a:p>
            <a:r>
              <a:rPr lang="en-US" sz="2000" dirty="0"/>
              <a:t>Value: </a:t>
            </a:r>
            <a:r>
              <a:rPr lang="en-US" sz="1900" dirty="0"/>
              <a:t>Both groups </a:t>
            </a:r>
            <a:r>
              <a:rPr lang="en-US" sz="1800" dirty="0"/>
              <a:t>rated moderately to very positive</a:t>
            </a:r>
          </a:p>
          <a:p>
            <a:r>
              <a:rPr lang="en-US" sz="2000" dirty="0"/>
              <a:t>Difficulty: </a:t>
            </a:r>
            <a:r>
              <a:rPr lang="en-US" sz="1800" dirty="0"/>
              <a:t>Both groups rated moderately negative</a:t>
            </a:r>
          </a:p>
          <a:p>
            <a:r>
              <a:rPr lang="en-US" sz="2000" dirty="0"/>
              <a:t>Effort:  </a:t>
            </a:r>
            <a:r>
              <a:rPr lang="en-US" sz="1800" dirty="0"/>
              <a:t>Both groups rated extremely positive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87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636" y="1596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Chinese Business Students by Gender</a:t>
            </a:r>
            <a:br>
              <a:rPr lang="en-US" dirty="0"/>
            </a:br>
            <a:r>
              <a:rPr lang="en-US" dirty="0"/>
              <a:t>Group Comparison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55" y="1406864"/>
            <a:ext cx="5203005" cy="43261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7250" y="5851413"/>
            <a:ext cx="112260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Remarks: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Group means are statistically significantly different at p – value of *** 0.01,  ** 0.05, and * 0.10 levels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The number after * refers to the group difference, i.e., 0.64 of the 1 (strongly disagree) to 4 (neutral) to 7 (strongly agree) of Likert scale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56961" y="1273996"/>
            <a:ext cx="5826303" cy="4351338"/>
          </a:xfrm>
        </p:spPr>
        <p:txBody>
          <a:bodyPr>
            <a:normAutofit/>
          </a:bodyPr>
          <a:lstStyle/>
          <a:p>
            <a:r>
              <a:rPr lang="en-US" sz="2000" dirty="0"/>
              <a:t>Chinese male students rated much higher on Interest component while female students rated much higher on Effort component</a:t>
            </a:r>
          </a:p>
          <a:p>
            <a:r>
              <a:rPr lang="en-US" sz="2000" dirty="0"/>
              <a:t>Both male and female groups rated same levels on Affect, Cognitive Competence, Value, and Difficulty components</a:t>
            </a:r>
          </a:p>
          <a:p>
            <a:r>
              <a:rPr lang="en-US" sz="2000" dirty="0"/>
              <a:t>Affect, Cognitive Competence &amp; Interest: </a:t>
            </a:r>
            <a:r>
              <a:rPr lang="en-US" sz="1800" dirty="0"/>
              <a:t>Both male and female students rated moderately positive </a:t>
            </a:r>
          </a:p>
          <a:p>
            <a:r>
              <a:rPr lang="en-US" sz="2000" dirty="0"/>
              <a:t>Value: </a:t>
            </a:r>
            <a:r>
              <a:rPr lang="en-US" sz="1800" dirty="0"/>
              <a:t>Both groups rated very positive</a:t>
            </a:r>
          </a:p>
          <a:p>
            <a:r>
              <a:rPr lang="en-US" sz="2000" dirty="0"/>
              <a:t>Difficulty: </a:t>
            </a:r>
            <a:r>
              <a:rPr lang="en-US" sz="1800" dirty="0"/>
              <a:t>Both groups rated moderately negative</a:t>
            </a:r>
          </a:p>
          <a:p>
            <a:r>
              <a:rPr lang="en-US" sz="2000" dirty="0"/>
              <a:t>Effort:  </a:t>
            </a:r>
            <a:r>
              <a:rPr lang="en-US" sz="1800" dirty="0"/>
              <a:t>Chinese male students rated moderately positive while female students rated extremely positive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086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6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Drivers for Learning Business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</a:t>
            </a:r>
          </a:p>
          <a:p>
            <a:r>
              <a:rPr lang="en-US" dirty="0"/>
              <a:t>Career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5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 generation</a:t>
            </a:r>
          </a:p>
          <a:p>
            <a:r>
              <a:rPr lang="en-US" dirty="0"/>
              <a:t>Low attention span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691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Students to Learn Business Stats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students interested, engaged</a:t>
            </a:r>
          </a:p>
          <a:p>
            <a:pPr lvl="1"/>
            <a:r>
              <a:rPr lang="en-US" dirty="0"/>
              <a:t>Affect</a:t>
            </a:r>
          </a:p>
          <a:p>
            <a:pPr lvl="1"/>
            <a:r>
              <a:rPr lang="en-US" dirty="0"/>
              <a:t>Value</a:t>
            </a:r>
          </a:p>
          <a:p>
            <a:pPr lvl="1"/>
            <a:r>
              <a:rPr lang="en-US" dirty="0"/>
              <a:t>Interest</a:t>
            </a:r>
          </a:p>
          <a:p>
            <a:r>
              <a:rPr lang="en-US" dirty="0"/>
              <a:t>Learning to teach problem solving</a:t>
            </a:r>
          </a:p>
          <a:p>
            <a:pPr lvl="1"/>
            <a:r>
              <a:rPr lang="en-US" dirty="0"/>
              <a:t>Cognitive competence</a:t>
            </a:r>
          </a:p>
          <a:p>
            <a:pPr lvl="1"/>
            <a:r>
              <a:rPr lang="en-US" dirty="0"/>
              <a:t>Difficulty</a:t>
            </a:r>
          </a:p>
          <a:p>
            <a:pPr lvl="1"/>
            <a:r>
              <a:rPr lang="en-US" dirty="0"/>
              <a:t>Effort</a:t>
            </a:r>
          </a:p>
          <a:p>
            <a:pPr lvl="1"/>
            <a:r>
              <a:rPr lang="en-US" dirty="0"/>
              <a:t>Pedagogical issues</a:t>
            </a:r>
          </a:p>
        </p:txBody>
      </p:sp>
    </p:spTree>
    <p:extLst>
      <p:ext uri="{BB962C8B-B14F-4D97-AF65-F5344CB8AC3E}">
        <p14:creationId xmlns:p14="http://schemas.microsoft.com/office/powerpoint/2010/main" val="227276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07" y="14936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Survey of Attitudes Toward Statistics (SATS) 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by </a:t>
            </a:r>
            <a:r>
              <a:rPr lang="en-US" sz="2800" dirty="0" err="1"/>
              <a:t>Schau</a:t>
            </a:r>
            <a:r>
              <a:rPr lang="en-US" sz="2800" dirty="0"/>
              <a:t> et al., 1995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387011"/>
            <a:ext cx="10546572" cy="5470989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Statistics anxiety relates to: negative experience, less appreciative of values and usefulness, less of confidence or competent, with negative feeling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Unfavorable attitudes often relate to poor achievements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Attitudes Components:</a:t>
            </a:r>
          </a:p>
          <a:p>
            <a:pPr marL="749808" lvl="1" indent="-457200">
              <a:buFont typeface="+mj-lt"/>
              <a:buAutoNum type="alphaLcParenR"/>
            </a:pPr>
            <a:r>
              <a:rPr lang="en-US" dirty="0"/>
              <a:t>Affect: (6 items): positive and negative feelings about statistics. Such as, I enjoy taking statistics courses.</a:t>
            </a:r>
          </a:p>
          <a:p>
            <a:pPr marL="749808" lvl="1" indent="-457200">
              <a:buFont typeface="+mj-lt"/>
              <a:buAutoNum type="alphaLcParenR"/>
            </a:pPr>
            <a:r>
              <a:rPr lang="en-US" dirty="0"/>
              <a:t>Cognitive Competence (6 items): intellectual knowledge and skills applied to statistics. Such as I understand statistics equations.</a:t>
            </a:r>
          </a:p>
          <a:p>
            <a:pPr marL="749808" lvl="1" indent="-457200">
              <a:buFont typeface="+mj-lt"/>
              <a:buAutoNum type="alphaLcParenR"/>
            </a:pPr>
            <a:r>
              <a:rPr lang="en-US" dirty="0"/>
              <a:t>Value (9 items): usefulness, relevance, and worth of statistics in personal and professional life. Such as Statistics is irrelevant to my life.</a:t>
            </a:r>
          </a:p>
          <a:p>
            <a:pPr marL="749808" lvl="1" indent="-457200">
              <a:buFont typeface="+mj-lt"/>
              <a:buAutoNum type="alphaLcParenR"/>
            </a:pPr>
            <a:r>
              <a:rPr lang="en-US" dirty="0"/>
              <a:t>Difficulty (7 items): perception of difficulty of statistics as a subject. Such as, Statistics is a complicated subject. </a:t>
            </a:r>
          </a:p>
          <a:p>
            <a:pPr marL="749808" lvl="1" indent="-457200">
              <a:buFont typeface="+mj-lt"/>
              <a:buAutoNum type="alphaLcParenR"/>
            </a:pPr>
            <a:r>
              <a:rPr lang="en-US" dirty="0"/>
              <a:t>Interest (4 items</a:t>
            </a:r>
            <a:r>
              <a:rPr lang="en-US" altLang="zh-TW" dirty="0"/>
              <a:t>): individual level of interest. Such as, I am interested in using statistics.</a:t>
            </a:r>
          </a:p>
          <a:p>
            <a:pPr marL="749808" lvl="1" indent="-457200">
              <a:buFont typeface="+mj-lt"/>
              <a:buAutoNum type="alphaLcParenR"/>
            </a:pPr>
            <a:r>
              <a:rPr lang="en-US" altLang="zh-TW" dirty="0"/>
              <a:t>Effort (4 items): amount of work to learn statistics. Such as, I plan to work hard in my statistics course.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Atkinson 1957, Eccles and </a:t>
            </a:r>
            <a:r>
              <a:rPr lang="en-US" dirty="0" err="1"/>
              <a:t>Wigfield</a:t>
            </a:r>
            <a:r>
              <a:rPr lang="en-US" dirty="0"/>
              <a:t> 1995, Weiner 1979, Bandura 1977, </a:t>
            </a:r>
            <a:r>
              <a:rPr lang="en-US" dirty="0" err="1"/>
              <a:t>Maehr</a:t>
            </a:r>
            <a:r>
              <a:rPr lang="en-US" dirty="0"/>
              <a:t> 1984, </a:t>
            </a:r>
            <a:r>
              <a:rPr lang="en-US" dirty="0" err="1"/>
              <a:t>Kamirez</a:t>
            </a:r>
            <a:r>
              <a:rPr lang="en-US" dirty="0"/>
              <a:t> et al.  2012</a:t>
            </a:r>
          </a:p>
        </p:txBody>
      </p:sp>
    </p:spTree>
    <p:extLst>
      <p:ext uri="{BB962C8B-B14F-4D97-AF65-F5344CB8AC3E}">
        <p14:creationId xmlns:p14="http://schemas.microsoft.com/office/powerpoint/2010/main" val="26019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941056"/>
              </p:ext>
            </p:extLst>
          </p:nvPr>
        </p:nvGraphicFramePr>
        <p:xfrm>
          <a:off x="1740924" y="1107093"/>
          <a:ext cx="8768737" cy="4854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3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2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6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4906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marL="38100" marR="3810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Attitude toward Business Statistics --- USA vs. China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1242">
                <a:tc vMerge="1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41. Your sex: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Total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9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Male 1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Female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242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USA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129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99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228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12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China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56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125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181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0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185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409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00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8871"/>
          </a:xfrm>
        </p:spPr>
        <p:txBody>
          <a:bodyPr>
            <a:normAutofit fontScale="90000"/>
          </a:bodyPr>
          <a:lstStyle/>
          <a:p>
            <a:r>
              <a:rPr lang="en-US" dirty="0"/>
              <a:t>American vs. Chinese Students Group Comparison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1273996"/>
            <a:ext cx="5238750" cy="4577417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56961" y="1273996"/>
            <a:ext cx="5826303" cy="4351338"/>
          </a:xfrm>
        </p:spPr>
        <p:txBody>
          <a:bodyPr>
            <a:normAutofit/>
          </a:bodyPr>
          <a:lstStyle/>
          <a:p>
            <a:r>
              <a:rPr lang="en-US" sz="2000" dirty="0"/>
              <a:t>Chinese students rated much higher on Affect, Cognitive Competence, and Value components</a:t>
            </a:r>
          </a:p>
          <a:p>
            <a:r>
              <a:rPr lang="en-US" sz="2000" dirty="0"/>
              <a:t>American students rated higher on Difficulty, Interest, and Effort components</a:t>
            </a:r>
          </a:p>
          <a:p>
            <a:r>
              <a:rPr lang="en-US" sz="2000" dirty="0"/>
              <a:t>Affect: </a:t>
            </a:r>
            <a:r>
              <a:rPr lang="en-US" sz="1800" dirty="0"/>
              <a:t>American students rated just slightly over neutral while Chinese students rated moderately positive</a:t>
            </a:r>
          </a:p>
          <a:p>
            <a:r>
              <a:rPr lang="en-US" sz="2000" dirty="0"/>
              <a:t>Cognitive Competence &amp; Interest: </a:t>
            </a:r>
            <a:r>
              <a:rPr lang="en-US" sz="1800" dirty="0"/>
              <a:t>Both groups rated moderately positive</a:t>
            </a:r>
          </a:p>
          <a:p>
            <a:r>
              <a:rPr lang="en-US" sz="2000" dirty="0"/>
              <a:t>Value: </a:t>
            </a:r>
            <a:r>
              <a:rPr lang="en-US" sz="1800" dirty="0"/>
              <a:t>Both groups rated very positive at around 5.5 to 6 out of 7</a:t>
            </a:r>
          </a:p>
          <a:p>
            <a:r>
              <a:rPr lang="en-US" sz="2000" dirty="0"/>
              <a:t>Difficulty: </a:t>
            </a:r>
            <a:r>
              <a:rPr lang="en-US" sz="1800" dirty="0"/>
              <a:t>Both groups rated moderately negative</a:t>
            </a:r>
          </a:p>
          <a:p>
            <a:r>
              <a:rPr lang="en-US" sz="2000" dirty="0"/>
              <a:t>Effort:  </a:t>
            </a:r>
            <a:r>
              <a:rPr lang="en-US" sz="1800" dirty="0"/>
              <a:t>Both groups rated extremely positive 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57250" y="5851413"/>
            <a:ext cx="112260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Remarks: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Group means are statistically significantly different at p – value of *** 0.01,  ** 0.05, and * 0.10 levels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The number after * refers to the group difference, i.e., 0.64 of the 1 (strongly disagree) to 4 (neutral) to 7 (strongly agree) of Likert scale</a:t>
            </a:r>
          </a:p>
        </p:txBody>
      </p:sp>
    </p:spTree>
    <p:extLst>
      <p:ext uri="{BB962C8B-B14F-4D97-AF65-F5344CB8AC3E}">
        <p14:creationId xmlns:p14="http://schemas.microsoft.com/office/powerpoint/2010/main" val="259065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636" y="159641"/>
            <a:ext cx="10515600" cy="1325563"/>
          </a:xfrm>
        </p:spPr>
        <p:txBody>
          <a:bodyPr/>
          <a:lstStyle/>
          <a:p>
            <a:r>
              <a:rPr lang="en-US" dirty="0"/>
              <a:t>American vs. Chinese Male Business Students</a:t>
            </a:r>
            <a:br>
              <a:rPr lang="en-US" dirty="0"/>
            </a:br>
            <a:r>
              <a:rPr lang="en-US" dirty="0"/>
              <a:t>Group Comparison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828" y="1485204"/>
            <a:ext cx="5060345" cy="41655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7250" y="5851413"/>
            <a:ext cx="112260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Remarks: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Group means are statistically significantly different at p – value of *** 0.01,  ** 0.05, and * 0.10 levels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The number after * refers to the group difference, i.e., 0.64 of the 1 (strongly disagree) to 4 (neutral) to 7 (strongly agree) of Likert scale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56961" y="1273996"/>
            <a:ext cx="5826303" cy="4351338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Chinese male students rated much higher on Affect, Cognitive Competence, and Value components</a:t>
            </a:r>
          </a:p>
          <a:p>
            <a:r>
              <a:rPr lang="en-US" sz="2000" dirty="0"/>
              <a:t>American male students rated higher on Effort component</a:t>
            </a:r>
          </a:p>
          <a:p>
            <a:r>
              <a:rPr lang="en-US" sz="2000" dirty="0"/>
              <a:t>Both groups male students rated same levels on Difficulty and Effort components</a:t>
            </a:r>
          </a:p>
          <a:p>
            <a:r>
              <a:rPr lang="en-US" sz="2000" dirty="0"/>
              <a:t>Affect: </a:t>
            </a:r>
            <a:r>
              <a:rPr lang="en-US" sz="1800" dirty="0"/>
              <a:t>Both groups male students rated moderately positive</a:t>
            </a:r>
          </a:p>
          <a:p>
            <a:r>
              <a:rPr lang="en-US" sz="2000" dirty="0"/>
              <a:t>Cognitive Competence &amp; Interest: </a:t>
            </a:r>
            <a:r>
              <a:rPr lang="en-US" sz="1800" dirty="0"/>
              <a:t>Both groups male students rated moderately positive</a:t>
            </a:r>
          </a:p>
          <a:p>
            <a:r>
              <a:rPr lang="en-US" sz="2000" dirty="0"/>
              <a:t>Value: </a:t>
            </a:r>
            <a:r>
              <a:rPr lang="en-US" sz="1800" dirty="0"/>
              <a:t>American male students rated moderately positive while Chinese male students rated very positive</a:t>
            </a:r>
          </a:p>
          <a:p>
            <a:r>
              <a:rPr lang="en-US" sz="2000" dirty="0"/>
              <a:t>Difficulty: </a:t>
            </a:r>
            <a:r>
              <a:rPr lang="en-US" sz="1800" dirty="0"/>
              <a:t>Both groups rated moderately negative</a:t>
            </a:r>
          </a:p>
          <a:p>
            <a:r>
              <a:rPr lang="en-US" sz="2000" dirty="0"/>
              <a:t>Effort:  </a:t>
            </a:r>
            <a:r>
              <a:rPr lang="en-US" sz="1800" dirty="0"/>
              <a:t>Both groups rated extremely positive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76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636" y="15964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American vs. Chinese Female Business Students</a:t>
            </a:r>
            <a:br>
              <a:rPr lang="en-US" dirty="0"/>
            </a:br>
            <a:r>
              <a:rPr lang="en-US" dirty="0"/>
              <a:t>Group Comparison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837" y="1396517"/>
            <a:ext cx="5166724" cy="43672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7250" y="5851413"/>
            <a:ext cx="112260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Remarks: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Group means are statistically significantly different at p – value of *** 0.01,  ** 0.05, and * 0.10 levels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The number after * refers to the group difference, i.e., 0.64 of the 1 (strongly disagree) to 4 (neutral) to 7 (strongly agree) of Likert scale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56961" y="1273996"/>
            <a:ext cx="5826303" cy="4351338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Chinese female students rated much higher on Affect, Cognitive Competence, &amp; Value components</a:t>
            </a:r>
          </a:p>
          <a:p>
            <a:r>
              <a:rPr lang="en-US" sz="2000" dirty="0"/>
              <a:t>American female students rated higher on Interest &amp; Effort component</a:t>
            </a:r>
          </a:p>
          <a:p>
            <a:r>
              <a:rPr lang="en-US" sz="2000" dirty="0"/>
              <a:t>Both groups male students rated same level on Difficulty component</a:t>
            </a:r>
          </a:p>
          <a:p>
            <a:r>
              <a:rPr lang="en-US" sz="2000" dirty="0"/>
              <a:t>Affect: </a:t>
            </a:r>
            <a:r>
              <a:rPr lang="en-US" sz="1900" dirty="0"/>
              <a:t>American female students rated neutral while Chinese female students rated moderately positive</a:t>
            </a:r>
          </a:p>
          <a:p>
            <a:r>
              <a:rPr lang="en-US" sz="2000" dirty="0"/>
              <a:t>Cognitive Competence &amp; Interest: </a:t>
            </a:r>
            <a:r>
              <a:rPr lang="en-US" sz="1800" dirty="0"/>
              <a:t>Both groups male students rated moderately positive</a:t>
            </a:r>
          </a:p>
          <a:p>
            <a:r>
              <a:rPr lang="en-US" sz="2000" dirty="0"/>
              <a:t>Value: </a:t>
            </a:r>
            <a:r>
              <a:rPr lang="en-US" sz="1900" dirty="0"/>
              <a:t>Both groups female </a:t>
            </a:r>
            <a:r>
              <a:rPr lang="en-US" sz="1800" dirty="0"/>
              <a:t>students rated very positive</a:t>
            </a:r>
          </a:p>
          <a:p>
            <a:r>
              <a:rPr lang="en-US" sz="2000" dirty="0"/>
              <a:t>Difficulty: </a:t>
            </a:r>
            <a:r>
              <a:rPr lang="en-US" sz="1800" dirty="0"/>
              <a:t>Both groups rated moderately negative</a:t>
            </a:r>
          </a:p>
          <a:p>
            <a:r>
              <a:rPr lang="en-US" sz="2000" dirty="0"/>
              <a:t>Effort:  </a:t>
            </a:r>
            <a:r>
              <a:rPr lang="en-US" sz="1800" dirty="0"/>
              <a:t>Both groups rated extremely positive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44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1031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新細明體</vt:lpstr>
      <vt:lpstr>Arial</vt:lpstr>
      <vt:lpstr>Calibri</vt:lpstr>
      <vt:lpstr>Calibri Light</vt:lpstr>
      <vt:lpstr>等线</vt:lpstr>
      <vt:lpstr>Times New Roman</vt:lpstr>
      <vt:lpstr>Office Theme</vt:lpstr>
      <vt:lpstr>Survey of Attitudes Toward Statistics American vs. Chinese Business Students </vt:lpstr>
      <vt:lpstr>Drivers for Learning Business Statistics</vt:lpstr>
      <vt:lpstr>Characteristics of Students</vt:lpstr>
      <vt:lpstr>Motivating Students to Learn Business Stats</vt:lpstr>
      <vt:lpstr>Survey of Attitudes Toward Statistics (SATS)  by Schau et al., 1995</vt:lpstr>
      <vt:lpstr>PowerPoint Presentation</vt:lpstr>
      <vt:lpstr>American vs. Chinese Students Group Comparison</vt:lpstr>
      <vt:lpstr>American vs. Chinese Male Business Students Group Comparison</vt:lpstr>
      <vt:lpstr>American vs. Chinese Female Business Students Group Comparison</vt:lpstr>
      <vt:lpstr>American Business Students by Gender Group Comparison</vt:lpstr>
      <vt:lpstr>Chinese Business Students by Gender Group Comparison</vt:lpstr>
      <vt:lpstr>PowerPoint Presentation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Wang, Ping - wangpx</dc:creator>
  <cp:lastModifiedBy>RAndrews</cp:lastModifiedBy>
  <cp:revision>29</cp:revision>
  <dcterms:created xsi:type="dcterms:W3CDTF">2017-02-22T05:41:46Z</dcterms:created>
  <dcterms:modified xsi:type="dcterms:W3CDTF">2017-02-23T13:52:05Z</dcterms:modified>
</cp:coreProperties>
</file>