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14" r:id="rId3"/>
    <p:sldId id="316" r:id="rId4"/>
    <p:sldId id="315" r:id="rId5"/>
    <p:sldId id="317" r:id="rId6"/>
  </p:sldIdLst>
  <p:sldSz cx="9144000" cy="6858000" type="screen4x3"/>
  <p:notesSz cx="7077075" cy="93630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70" d="100"/>
          <a:sy n="70" d="100"/>
        </p:scale>
        <p:origin x="129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626" cy="467835"/>
          </a:xfrm>
          <a:prstGeom prst="rect">
            <a:avLst/>
          </a:prstGeom>
        </p:spPr>
        <p:txBody>
          <a:bodyPr vert="horz" lIns="92034" tIns="46017" rIns="92034" bIns="46017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849" y="0"/>
            <a:ext cx="3066626" cy="467835"/>
          </a:xfrm>
          <a:prstGeom prst="rect">
            <a:avLst/>
          </a:prstGeom>
        </p:spPr>
        <p:txBody>
          <a:bodyPr vert="horz" lIns="92034" tIns="46017" rIns="92034" bIns="46017" rtlCol="0"/>
          <a:lstStyle>
            <a:lvl1pPr algn="r">
              <a:defRPr sz="1200"/>
            </a:lvl1pPr>
          </a:lstStyle>
          <a:p>
            <a:pPr>
              <a:defRPr/>
            </a:pPr>
            <a:fld id="{240313FD-F62C-4764-8C28-5F337FB0D3CE}" type="datetimeFigureOut">
              <a:rPr lang="en-US"/>
              <a:pPr>
                <a:defRPr/>
              </a:pPr>
              <a:t>3/12/2017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644"/>
            <a:ext cx="3066626" cy="467835"/>
          </a:xfrm>
          <a:prstGeom prst="rect">
            <a:avLst/>
          </a:prstGeom>
        </p:spPr>
        <p:txBody>
          <a:bodyPr vert="horz" lIns="92034" tIns="46017" rIns="92034" bIns="46017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849" y="8893644"/>
            <a:ext cx="3066626" cy="467835"/>
          </a:xfrm>
          <a:prstGeom prst="rect">
            <a:avLst/>
          </a:prstGeom>
        </p:spPr>
        <p:txBody>
          <a:bodyPr vert="horz" lIns="92034" tIns="46017" rIns="92034" bIns="46017" rtlCol="0" anchor="b"/>
          <a:lstStyle>
            <a:lvl1pPr algn="r">
              <a:defRPr sz="1200"/>
            </a:lvl1pPr>
          </a:lstStyle>
          <a:p>
            <a:pPr>
              <a:defRPr/>
            </a:pPr>
            <a:fld id="{DEB0A805-18DC-4730-84A0-D6030FCDB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7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6626" cy="467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0" tIns="46965" rIns="93930" bIns="4696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849" y="0"/>
            <a:ext cx="3066626" cy="467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0" tIns="46965" rIns="93930" bIns="4696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703263"/>
            <a:ext cx="4679950" cy="3509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7068" y="4446823"/>
            <a:ext cx="5662940" cy="4213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0" tIns="46965" rIns="93930" bIns="469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3644"/>
            <a:ext cx="3066626" cy="467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0" tIns="46965" rIns="93930" bIns="4696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849" y="8893644"/>
            <a:ext cx="3066626" cy="467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0" tIns="46965" rIns="93930" bIns="4696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0159558-3009-4993-B912-3D6CF2CEAD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373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A41B9-733E-4072-B244-7646E37930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FFC41-F0A8-4502-89D5-704F085EF0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4E848-759B-4E47-BBFB-E470A69556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BBEE7-5A4B-4943-8029-B7F5DCEE75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08BC7-37F5-49E5-953D-05717A9F83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7B7BA-E536-4039-9638-AC791B8EEB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04A0F-8D36-4AC9-8CAF-84795B7E30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4375B-62AD-4200-9BA0-68E4CFFDD1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439A5-DB17-48DF-9441-1B74BD6260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71AB9-F06C-41FA-A4D4-A669B2BBD8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5449C-A23A-4FCF-AF62-C71C7B9058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FEAEB199-3F0B-41AE-8D6F-4A09643EAB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28600"/>
            <a:ext cx="6096000" cy="2362200"/>
          </a:xfrm>
        </p:spPr>
        <p:txBody>
          <a:bodyPr/>
          <a:lstStyle/>
          <a:p>
            <a:r>
              <a:rPr lang="en-US" sz="2800" dirty="0"/>
              <a:t>Publicly Available (Free) Databases Useful in Teaching Business Analytics Courses</a:t>
            </a:r>
            <a:endParaRPr lang="en-US" sz="28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895600"/>
            <a:ext cx="8610600" cy="3810000"/>
          </a:xfrm>
        </p:spPr>
        <p:txBody>
          <a:bodyPr/>
          <a:lstStyle/>
          <a:p>
            <a:r>
              <a:rPr lang="en-US" sz="1800" dirty="0" smtClean="0"/>
              <a:t>William J. Miller</a:t>
            </a:r>
          </a:p>
          <a:p>
            <a:r>
              <a:rPr lang="en-US" sz="1800" dirty="0" smtClean="0"/>
              <a:t>Christopher M. Lowery</a:t>
            </a:r>
          </a:p>
          <a:p>
            <a:r>
              <a:rPr lang="en-US" sz="1600" i="1" dirty="0" smtClean="0"/>
              <a:t>J. Whitney Bunting College of Business, Georgia College &amp; State University</a:t>
            </a:r>
            <a:endParaRPr lang="en-US" sz="1600" dirty="0" smtClean="0"/>
          </a:p>
          <a:p>
            <a:r>
              <a:rPr lang="en-US" sz="1600" i="1" dirty="0" smtClean="0"/>
              <a:t>Department of Management</a:t>
            </a:r>
            <a:endParaRPr lang="en-US" sz="1600" dirty="0" smtClean="0"/>
          </a:p>
          <a:p>
            <a:r>
              <a:rPr lang="en-US" sz="1600" i="1" dirty="0" smtClean="0"/>
              <a:t>Milledgeville, GA 31061</a:t>
            </a:r>
            <a:endParaRPr lang="en-US" sz="1600" dirty="0" smtClean="0"/>
          </a:p>
          <a:p>
            <a:r>
              <a:rPr lang="en-US" sz="1600" i="1" dirty="0" smtClean="0"/>
              <a:t>(william.miller@gcsu.edu)</a:t>
            </a:r>
            <a:endParaRPr lang="en-US" sz="1600" dirty="0" smtClean="0"/>
          </a:p>
          <a:p>
            <a:endParaRPr lang="en-US" sz="1800" dirty="0" smtClean="0"/>
          </a:p>
          <a:p>
            <a:pPr algn="l" eaLnBrk="1" hangingPunct="1"/>
            <a:endParaRPr lang="en-US" sz="1800" dirty="0"/>
          </a:p>
          <a:p>
            <a:pPr algn="l" eaLnBrk="1" hangingPunct="1"/>
            <a:endParaRPr lang="en-US" sz="1800" dirty="0" smtClean="0"/>
          </a:p>
          <a:p>
            <a:pPr algn="l" eaLnBrk="1" hangingPunct="1"/>
            <a:endParaRPr lang="en-US" sz="1800" dirty="0"/>
          </a:p>
          <a:p>
            <a:pPr algn="l" eaLnBrk="1" hangingPunct="1"/>
            <a:r>
              <a:rPr lang="en-US" sz="1400" dirty="0" smtClean="0"/>
              <a:t>Presentation to the 2017 Annual Meeting of the Southeast Decision Science Institute-Charleston, SC</a:t>
            </a:r>
            <a:endParaRPr lang="ru-RU" sz="1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295400"/>
          </a:xfrm>
        </p:spPr>
        <p:txBody>
          <a:bodyPr/>
          <a:lstStyle/>
          <a:p>
            <a:pPr eaLnBrk="1" hangingPunct="1"/>
            <a:r>
              <a:rPr lang="en-US" sz="3600" dirty="0"/>
              <a:t>Publicly Available (Free) Databases</a:t>
            </a:r>
            <a:endParaRPr lang="en-US" dirty="0" smtClean="0">
              <a:cs typeface="Arial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4294967295"/>
          </p:nvPr>
        </p:nvSpPr>
        <p:spPr>
          <a:xfrm>
            <a:off x="304800" y="1600200"/>
            <a:ext cx="8763000" cy="49530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Calibri" pitchFamily="34" charset="0"/>
              </a:rPr>
              <a:t>Business Analytics Teaching Database Clearinghouse</a:t>
            </a:r>
            <a:endParaRPr lang="en-US" sz="2400" dirty="0">
              <a:latin typeface="Calibri" pitchFamily="34" charset="0"/>
            </a:endParaRPr>
          </a:p>
          <a:p>
            <a:pPr lvl="1" eaLnBrk="1" hangingPunct="1"/>
            <a:r>
              <a:rPr lang="en-US" sz="2000" dirty="0" smtClean="0">
                <a:latin typeface="Calibri" pitchFamily="34" charset="0"/>
              </a:rPr>
              <a:t>Interest</a:t>
            </a:r>
          </a:p>
          <a:p>
            <a:pPr lvl="1" eaLnBrk="1" hangingPunct="1"/>
            <a:r>
              <a:rPr lang="en-US" sz="2000" dirty="0" smtClean="0">
                <a:latin typeface="Calibri" pitchFamily="34" charset="0"/>
              </a:rPr>
              <a:t>Viability</a:t>
            </a:r>
          </a:p>
          <a:p>
            <a:pPr lvl="1" eaLnBrk="1" hangingPunct="1"/>
            <a:r>
              <a:rPr lang="en-US" sz="2000" dirty="0" smtClean="0">
                <a:latin typeface="Calibri" pitchFamily="34" charset="0"/>
              </a:rPr>
              <a:t>Benefits Toward Teaching</a:t>
            </a:r>
          </a:p>
          <a:p>
            <a:pPr lvl="1" eaLnBrk="1" hangingPunct="1"/>
            <a:r>
              <a:rPr lang="en-US" sz="2000" dirty="0" smtClean="0">
                <a:latin typeface="Calibri" pitchFamily="34" charset="0"/>
              </a:rPr>
              <a:t>Benefits Toward Research</a:t>
            </a:r>
          </a:p>
          <a:p>
            <a:pPr eaLnBrk="1" hangingPunct="1"/>
            <a:r>
              <a:rPr lang="en-US" sz="2400" dirty="0" smtClean="0">
                <a:latin typeface="Calibri" pitchFamily="34" charset="0"/>
              </a:rPr>
              <a:t>Metrics, Availability, and Maintenance</a:t>
            </a:r>
          </a:p>
          <a:p>
            <a:pPr lvl="1" eaLnBrk="1" hangingPunct="1"/>
            <a:r>
              <a:rPr lang="en-US" sz="2000" dirty="0" smtClean="0">
                <a:latin typeface="Calibri" pitchFamily="34" charset="0"/>
              </a:rPr>
              <a:t>Metrics</a:t>
            </a:r>
          </a:p>
          <a:p>
            <a:pPr lvl="1" eaLnBrk="1" hangingPunct="1"/>
            <a:r>
              <a:rPr lang="en-US" sz="2000" dirty="0" smtClean="0">
                <a:latin typeface="Calibri" pitchFamily="34" charset="0"/>
              </a:rPr>
              <a:t>Website or Quarterly Email?</a:t>
            </a:r>
          </a:p>
          <a:p>
            <a:pPr lvl="1" eaLnBrk="1" hangingPunct="1"/>
            <a:r>
              <a:rPr lang="en-US" sz="2000" dirty="0" smtClean="0">
                <a:latin typeface="Calibri" pitchFamily="34" charset="0"/>
              </a:rPr>
              <a:t>Mechanism for Updating</a:t>
            </a:r>
          </a:p>
          <a:p>
            <a:pPr lvl="1" eaLnBrk="1" hangingPunct="1"/>
            <a:r>
              <a:rPr lang="en-US" sz="2000" dirty="0" smtClean="0">
                <a:latin typeface="Calibri" pitchFamily="34" charset="0"/>
              </a:rPr>
              <a:t>Should We House the Databases?</a:t>
            </a:r>
          </a:p>
          <a:p>
            <a:pPr lvl="2" eaLnBrk="1" hangingPunct="1"/>
            <a:r>
              <a:rPr lang="en-US" sz="1600" dirty="0" smtClean="0">
                <a:latin typeface="Calibri" pitchFamily="34" charset="0"/>
              </a:rPr>
              <a:t>Considering They Could Disappear from their Original Site</a:t>
            </a:r>
          </a:p>
          <a:p>
            <a:pPr eaLnBrk="1" hangingPunct="1"/>
            <a:r>
              <a:rPr lang="en-US" sz="2400" dirty="0" smtClean="0">
                <a:latin typeface="Calibri" pitchFamily="34" charset="0"/>
              </a:rPr>
              <a:t>Case Study: 2 Fall 2016 &amp; 2 Spring 2017 Business Analytics Courses</a:t>
            </a:r>
            <a:endParaRPr lang="en-US" sz="2800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2954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000000"/>
                </a:solidFill>
                <a:cs typeface="Arial" charset="0"/>
              </a:rPr>
              <a:t>Data Base Metrics</a:t>
            </a:r>
            <a:endParaRPr lang="en-US" dirty="0" smtClean="0">
              <a:cs typeface="Arial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4294967295"/>
          </p:nvPr>
        </p:nvSpPr>
        <p:spPr>
          <a:xfrm>
            <a:off x="304800" y="1371600"/>
            <a:ext cx="8610600" cy="5181600"/>
          </a:xfrm>
        </p:spPr>
        <p:txBody>
          <a:bodyPr/>
          <a:lstStyle/>
          <a:p>
            <a:pPr eaLnBrk="1" hangingPunct="1"/>
            <a:r>
              <a:rPr lang="en-US" sz="2000" dirty="0" smtClean="0">
                <a:latin typeface="Calibri" pitchFamily="34" charset="0"/>
              </a:rPr>
              <a:t>Industry</a:t>
            </a:r>
            <a:endParaRPr lang="en-US" sz="2000" dirty="0">
              <a:latin typeface="Calibri" pitchFamily="34" charset="0"/>
            </a:endParaRPr>
          </a:p>
          <a:p>
            <a:pPr eaLnBrk="1" hangingPunct="1"/>
            <a:r>
              <a:rPr lang="en-US" sz="2000" dirty="0">
                <a:latin typeface="Calibri" pitchFamily="34" charset="0"/>
              </a:rPr>
              <a:t>Data Base Name</a:t>
            </a:r>
          </a:p>
          <a:p>
            <a:pPr eaLnBrk="1" hangingPunct="1"/>
            <a:r>
              <a:rPr lang="en-US" sz="2000" dirty="0">
                <a:latin typeface="Calibri" pitchFamily="34" charset="0"/>
              </a:rPr>
              <a:t>Data Source</a:t>
            </a:r>
          </a:p>
          <a:p>
            <a:pPr eaLnBrk="1" hangingPunct="1"/>
            <a:r>
              <a:rPr lang="en-US" sz="2000" dirty="0">
                <a:latin typeface="Calibri" pitchFamily="34" charset="0"/>
              </a:rPr>
              <a:t>Data Base Description</a:t>
            </a:r>
          </a:p>
          <a:p>
            <a:pPr eaLnBrk="1" hangingPunct="1"/>
            <a:r>
              <a:rPr lang="en-US" sz="2000" dirty="0">
                <a:latin typeface="Calibri" pitchFamily="34" charset="0"/>
              </a:rPr>
              <a:t>Database </a:t>
            </a:r>
            <a:r>
              <a:rPr lang="en-US" sz="2000" dirty="0" err="1" smtClean="0">
                <a:latin typeface="Calibri" pitchFamily="34" charset="0"/>
              </a:rPr>
              <a:t>Url</a:t>
            </a:r>
            <a:endParaRPr lang="en-US" sz="2000" dirty="0" smtClean="0">
              <a:latin typeface="Calibri" pitchFamily="34" charset="0"/>
            </a:endParaRPr>
          </a:p>
          <a:p>
            <a:pPr eaLnBrk="1" hangingPunct="1"/>
            <a:r>
              <a:rPr lang="en-US" sz="2000" dirty="0" smtClean="0">
                <a:latin typeface="Calibri" pitchFamily="34" charset="0"/>
              </a:rPr>
              <a:t>Time Period(s)</a:t>
            </a:r>
            <a:endParaRPr lang="en-US" sz="2000" dirty="0">
              <a:latin typeface="Calibri" pitchFamily="34" charset="0"/>
            </a:endParaRPr>
          </a:p>
          <a:p>
            <a:pPr eaLnBrk="1" hangingPunct="1"/>
            <a:r>
              <a:rPr lang="en-US" sz="2000" dirty="0">
                <a:latin typeface="Calibri" pitchFamily="34" charset="0"/>
              </a:rPr>
              <a:t>Data Dictionary Yes or No or Something?</a:t>
            </a:r>
          </a:p>
          <a:p>
            <a:pPr eaLnBrk="1" hangingPunct="1"/>
            <a:r>
              <a:rPr lang="en-US" sz="2000" dirty="0">
                <a:latin typeface="Calibri" pitchFamily="34" charset="0"/>
              </a:rPr>
              <a:t>Number of Rows</a:t>
            </a:r>
          </a:p>
          <a:p>
            <a:pPr eaLnBrk="1" hangingPunct="1"/>
            <a:r>
              <a:rPr lang="en-US" sz="2000" dirty="0">
                <a:latin typeface="Calibri" pitchFamily="34" charset="0"/>
              </a:rPr>
              <a:t>Number of </a:t>
            </a:r>
            <a:r>
              <a:rPr lang="en-US" sz="2000" dirty="0" smtClean="0">
                <a:latin typeface="Calibri" pitchFamily="34" charset="0"/>
              </a:rPr>
              <a:t>Continuous </a:t>
            </a:r>
            <a:r>
              <a:rPr lang="en-US" sz="2000" dirty="0">
                <a:latin typeface="Calibri" pitchFamily="34" charset="0"/>
              </a:rPr>
              <a:t>Variables</a:t>
            </a:r>
          </a:p>
          <a:p>
            <a:pPr eaLnBrk="1" hangingPunct="1"/>
            <a:r>
              <a:rPr lang="en-US" sz="2000" dirty="0">
                <a:latin typeface="Calibri" pitchFamily="34" charset="0"/>
              </a:rPr>
              <a:t>Number of Categorical  Variables</a:t>
            </a:r>
          </a:p>
          <a:p>
            <a:pPr eaLnBrk="1" hangingPunct="1"/>
            <a:r>
              <a:rPr lang="en-US" sz="2000" dirty="0">
                <a:latin typeface="Calibri" pitchFamily="34" charset="0"/>
              </a:rPr>
              <a:t>Report (1) or Raw Data? (10) 1-10 </a:t>
            </a:r>
            <a:r>
              <a:rPr lang="en-US" sz="2000" dirty="0" smtClean="0">
                <a:latin typeface="Calibri" pitchFamily="34" charset="0"/>
              </a:rPr>
              <a:t>scale</a:t>
            </a:r>
          </a:p>
          <a:p>
            <a:pPr eaLnBrk="1" hangingPunct="1"/>
            <a:r>
              <a:rPr lang="en-US" sz="2000" dirty="0" smtClean="0">
                <a:latin typeface="Calibri" pitchFamily="34" charset="0"/>
              </a:rPr>
              <a:t>Comments/Recommendations/Project Outcomes from Users</a:t>
            </a:r>
          </a:p>
          <a:p>
            <a:pPr lvl="1" eaLnBrk="1" hangingPunct="1"/>
            <a:endParaRPr lang="en-US" sz="1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426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 idx="4294967295"/>
          </p:nvPr>
        </p:nvSpPr>
        <p:spPr>
          <a:xfrm>
            <a:off x="495300" y="78921"/>
            <a:ext cx="8229600" cy="12954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000000"/>
                </a:solidFill>
                <a:cs typeface="Arial" charset="0"/>
              </a:rPr>
              <a:t>Case Study</a:t>
            </a:r>
            <a:endParaRPr lang="en-US" dirty="0" smtClean="0">
              <a:cs typeface="Arial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4294967295"/>
          </p:nvPr>
        </p:nvSpPr>
        <p:spPr>
          <a:xfrm>
            <a:off x="76200" y="990600"/>
            <a:ext cx="8991600" cy="58674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Calibri" pitchFamily="34" charset="0"/>
              </a:rPr>
              <a:t>Course Project</a:t>
            </a:r>
          </a:p>
          <a:p>
            <a:pPr lvl="1" eaLnBrk="1" hangingPunct="1"/>
            <a:r>
              <a:rPr lang="en-US" sz="2000" dirty="0">
                <a:latin typeface="Calibri" pitchFamily="34" charset="0"/>
              </a:rPr>
              <a:t>We all work for a BA Consulting </a:t>
            </a:r>
            <a:r>
              <a:rPr lang="en-US" sz="2000" dirty="0" smtClean="0">
                <a:latin typeface="Calibri" pitchFamily="34" charset="0"/>
              </a:rPr>
              <a:t>Firm</a:t>
            </a:r>
          </a:p>
          <a:p>
            <a:pPr lvl="2" eaLnBrk="1" hangingPunct="1"/>
            <a:r>
              <a:rPr lang="en-US" sz="1600" dirty="0" smtClean="0">
                <a:latin typeface="Calibri" pitchFamily="34" charset="0"/>
              </a:rPr>
              <a:t>They </a:t>
            </a:r>
            <a:r>
              <a:rPr lang="en-US" sz="1600" dirty="0">
                <a:latin typeface="Calibri" pitchFamily="34" charset="0"/>
              </a:rPr>
              <a:t>Need To Develop Something Meaningful to Present to Potential Clients</a:t>
            </a:r>
          </a:p>
          <a:p>
            <a:pPr lvl="1" eaLnBrk="1" hangingPunct="1"/>
            <a:r>
              <a:rPr lang="en-US" sz="2000" dirty="0" smtClean="0">
                <a:latin typeface="Calibri" pitchFamily="34" charset="0"/>
              </a:rPr>
              <a:t>Each Team </a:t>
            </a:r>
          </a:p>
          <a:p>
            <a:pPr lvl="2" eaLnBrk="1" hangingPunct="1"/>
            <a:r>
              <a:rPr lang="en-US" sz="1600" dirty="0" smtClean="0">
                <a:latin typeface="Calibri" pitchFamily="34" charset="0"/>
              </a:rPr>
              <a:t>Identifies Industry of Interest</a:t>
            </a:r>
          </a:p>
          <a:p>
            <a:pPr lvl="2" eaLnBrk="1" hangingPunct="1"/>
            <a:r>
              <a:rPr lang="en-US" sz="1600" dirty="0" smtClean="0">
                <a:latin typeface="Calibri" pitchFamily="34" charset="0"/>
              </a:rPr>
              <a:t>Finds Data Bases</a:t>
            </a:r>
          </a:p>
          <a:p>
            <a:pPr lvl="2" eaLnBrk="1" hangingPunct="1"/>
            <a:r>
              <a:rPr lang="en-US" sz="1600" dirty="0" smtClean="0">
                <a:latin typeface="Calibri" pitchFamily="34" charset="0"/>
              </a:rPr>
              <a:t>Presents Report Using Business Analytics Process</a:t>
            </a:r>
          </a:p>
          <a:p>
            <a:pPr lvl="3" eaLnBrk="1" hangingPunct="1"/>
            <a:r>
              <a:rPr lang="en-US" sz="1400" dirty="0" smtClean="0">
                <a:latin typeface="Calibri" pitchFamily="34" charset="0"/>
              </a:rPr>
              <a:t>Introduction (Data Base Source, Documentation, Validity)</a:t>
            </a:r>
          </a:p>
          <a:p>
            <a:pPr lvl="3" eaLnBrk="1" hangingPunct="1"/>
            <a:r>
              <a:rPr lang="en-US" sz="1400" dirty="0">
                <a:latin typeface="Calibri" pitchFamily="34" charset="0"/>
              </a:rPr>
              <a:t>Descriptive Analytics (Statistics and Graphs)</a:t>
            </a:r>
          </a:p>
          <a:p>
            <a:pPr lvl="4" eaLnBrk="1" hangingPunct="1"/>
            <a:r>
              <a:rPr lang="en-US" sz="1400" dirty="0">
                <a:latin typeface="Calibri" pitchFamily="34" charset="0"/>
              </a:rPr>
              <a:t>Issue of Categorical Variables</a:t>
            </a:r>
          </a:p>
          <a:p>
            <a:pPr lvl="3" eaLnBrk="1" hangingPunct="1"/>
            <a:r>
              <a:rPr lang="en-US" sz="1400" dirty="0">
                <a:latin typeface="Calibri" pitchFamily="34" charset="0"/>
              </a:rPr>
              <a:t>Predictive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en-US" sz="1400" dirty="0">
                <a:latin typeface="Calibri" pitchFamily="34" charset="0"/>
              </a:rPr>
              <a:t>Analytics (Regression Models)</a:t>
            </a:r>
          </a:p>
          <a:p>
            <a:pPr lvl="4" eaLnBrk="1" hangingPunct="1"/>
            <a:r>
              <a:rPr lang="en-US" sz="1400" dirty="0" smtClean="0">
                <a:latin typeface="Calibri" pitchFamily="34" charset="0"/>
              </a:rPr>
              <a:t>Correlation Tables, Scatter Diagrams, and Regression Models</a:t>
            </a:r>
            <a:endParaRPr lang="en-US" sz="1400" dirty="0">
              <a:latin typeface="Calibri" pitchFamily="34" charset="0"/>
            </a:endParaRPr>
          </a:p>
          <a:p>
            <a:pPr lvl="3" eaLnBrk="1" hangingPunct="1"/>
            <a:r>
              <a:rPr lang="en-US" sz="1400" dirty="0">
                <a:latin typeface="Calibri" pitchFamily="34" charset="0"/>
              </a:rPr>
              <a:t>Prescriptive </a:t>
            </a:r>
            <a:r>
              <a:rPr lang="en-US" sz="1400" dirty="0" smtClean="0">
                <a:latin typeface="Calibri" pitchFamily="34" charset="0"/>
              </a:rPr>
              <a:t>Analytics</a:t>
            </a:r>
          </a:p>
          <a:p>
            <a:pPr lvl="4" eaLnBrk="1" hangingPunct="1"/>
            <a:r>
              <a:rPr lang="en-US" sz="1400" dirty="0" smtClean="0">
                <a:latin typeface="Calibri" pitchFamily="34" charset="0"/>
              </a:rPr>
              <a:t>Target Organization (Business, Government Agency, Foundation, NGO, University, etc.)</a:t>
            </a:r>
          </a:p>
          <a:p>
            <a:pPr lvl="4" eaLnBrk="1" hangingPunct="1"/>
            <a:r>
              <a:rPr lang="en-US" sz="1400" dirty="0" smtClean="0">
                <a:latin typeface="Calibri" pitchFamily="34" charset="0"/>
              </a:rPr>
              <a:t>Potential Application: Linear Programming, Decision Analysis, Simulation, Other Software, Algorithms, Heuristics</a:t>
            </a:r>
          </a:p>
          <a:p>
            <a:pPr lvl="1" eaLnBrk="1" hangingPunct="1"/>
            <a:r>
              <a:rPr lang="en-US" sz="2000" dirty="0" smtClean="0">
                <a:latin typeface="Calibri" pitchFamily="34" charset="0"/>
              </a:rPr>
              <a:t>Benefits</a:t>
            </a:r>
          </a:p>
          <a:p>
            <a:pPr lvl="2" eaLnBrk="1" hangingPunct="1"/>
            <a:r>
              <a:rPr lang="en-US" sz="1600" dirty="0" smtClean="0">
                <a:latin typeface="Calibri" pitchFamily="34" charset="0"/>
              </a:rPr>
              <a:t>Job Market, Excitement About Data Analytics Process, Research</a:t>
            </a:r>
          </a:p>
          <a:p>
            <a:pPr lvl="1" eaLnBrk="1" hangingPunct="1"/>
            <a:r>
              <a:rPr lang="en-US" sz="2000" dirty="0" smtClean="0">
                <a:latin typeface="Calibri" pitchFamily="34" charset="0"/>
              </a:rPr>
              <a:t>Limitations</a:t>
            </a:r>
          </a:p>
          <a:p>
            <a:pPr lvl="2" eaLnBrk="1" hangingPunct="1"/>
            <a:r>
              <a:rPr lang="en-US" sz="1600" dirty="0" smtClean="0">
                <a:latin typeface="Calibri" pitchFamily="34" charset="0"/>
              </a:rPr>
              <a:t>Real World, Convenience Samples, Limited N’s, Raw Data, Summary Data, Changing DBs</a:t>
            </a:r>
          </a:p>
        </p:txBody>
      </p:sp>
    </p:spTree>
    <p:extLst>
      <p:ext uri="{BB962C8B-B14F-4D97-AF65-F5344CB8AC3E}">
        <p14:creationId xmlns:p14="http://schemas.microsoft.com/office/powerpoint/2010/main" val="886441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 idx="4294967295"/>
          </p:nvPr>
        </p:nvSpPr>
        <p:spPr>
          <a:xfrm>
            <a:off x="495300" y="78921"/>
            <a:ext cx="8229600" cy="12954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000000"/>
                </a:solidFill>
                <a:cs typeface="Arial" charset="0"/>
              </a:rPr>
              <a:t>Georgia College </a:t>
            </a:r>
            <a:br>
              <a:rPr lang="en-US" sz="3600" dirty="0" smtClean="0">
                <a:solidFill>
                  <a:srgbClr val="000000"/>
                </a:solidFill>
                <a:cs typeface="Arial" charset="0"/>
              </a:rPr>
            </a:br>
            <a:r>
              <a:rPr lang="en-US" sz="3600" dirty="0" smtClean="0">
                <a:solidFill>
                  <a:srgbClr val="000000"/>
                </a:solidFill>
                <a:cs typeface="Arial" charset="0"/>
              </a:rPr>
              <a:t>Business Analytics Concentration</a:t>
            </a:r>
            <a:endParaRPr lang="en-US" dirty="0" smtClean="0">
              <a:cs typeface="Arial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4294967295"/>
          </p:nvPr>
        </p:nvSpPr>
        <p:spPr>
          <a:xfrm>
            <a:off x="76200" y="1447800"/>
            <a:ext cx="8991600" cy="5334000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Calibri" pitchFamily="34" charset="0"/>
              </a:rPr>
              <a:t>B</a:t>
            </a:r>
            <a:r>
              <a:rPr lang="en-US" sz="2000" dirty="0" smtClean="0">
                <a:latin typeface="Calibri" pitchFamily="34" charset="0"/>
              </a:rPr>
              <a:t>usiness </a:t>
            </a:r>
            <a:r>
              <a:rPr lang="en-US" sz="2000" dirty="0">
                <a:latin typeface="Calibri" pitchFamily="34" charset="0"/>
              </a:rPr>
              <a:t>A</a:t>
            </a:r>
            <a:r>
              <a:rPr lang="en-US" sz="2000" dirty="0" smtClean="0">
                <a:latin typeface="Calibri" pitchFamily="34" charset="0"/>
              </a:rPr>
              <a:t>nalytics is required for all management majors (300+)</a:t>
            </a:r>
          </a:p>
          <a:p>
            <a:pPr eaLnBrk="1" hangingPunct="1"/>
            <a:r>
              <a:rPr lang="en-US" sz="2000" dirty="0">
                <a:latin typeface="Calibri" pitchFamily="34" charset="0"/>
              </a:rPr>
              <a:t>C</a:t>
            </a:r>
            <a:r>
              <a:rPr lang="en-US" sz="2000" dirty="0" smtClean="0">
                <a:latin typeface="Calibri" pitchFamily="34" charset="0"/>
              </a:rPr>
              <a:t>onsidering a concentration that would appeal to some of them (30-60 per year)</a:t>
            </a:r>
          </a:p>
          <a:p>
            <a:pPr lvl="1" eaLnBrk="1" hangingPunct="1"/>
            <a:r>
              <a:rPr lang="en-US" sz="1800" dirty="0" smtClean="0">
                <a:latin typeface="Calibri" pitchFamily="34" charset="0"/>
              </a:rPr>
              <a:t>those who want to go to a BA </a:t>
            </a:r>
            <a:r>
              <a:rPr lang="en-US" sz="1800" dirty="0">
                <a:latin typeface="Calibri" pitchFamily="34" charset="0"/>
              </a:rPr>
              <a:t>M</a:t>
            </a:r>
            <a:r>
              <a:rPr lang="en-US" sz="1800" dirty="0" smtClean="0">
                <a:latin typeface="Calibri" pitchFamily="34" charset="0"/>
              </a:rPr>
              <a:t>asters or PhD program</a:t>
            </a:r>
          </a:p>
          <a:p>
            <a:pPr lvl="1" eaLnBrk="1" hangingPunct="1"/>
            <a:r>
              <a:rPr lang="en-US" sz="1800" dirty="0" smtClean="0">
                <a:latin typeface="Calibri" pitchFamily="34" charset="0"/>
              </a:rPr>
              <a:t>those who want to be more marketable upon graduation with a BBA in </a:t>
            </a:r>
            <a:r>
              <a:rPr lang="en-US" sz="1800" dirty="0" err="1" smtClean="0">
                <a:latin typeface="Calibri" pitchFamily="34" charset="0"/>
              </a:rPr>
              <a:t>Mgt</a:t>
            </a:r>
            <a:endParaRPr lang="en-US" sz="1800" dirty="0" smtClean="0">
              <a:latin typeface="Calibri" pitchFamily="34" charset="0"/>
            </a:endParaRPr>
          </a:p>
          <a:p>
            <a:pPr eaLnBrk="1" hangingPunct="1"/>
            <a:r>
              <a:rPr lang="en-US" sz="2000" dirty="0" smtClean="0">
                <a:latin typeface="Calibri" pitchFamily="34" charset="0"/>
              </a:rPr>
              <a:t>Three Course Concentration</a:t>
            </a:r>
          </a:p>
          <a:p>
            <a:pPr lvl="1" eaLnBrk="1" hangingPunct="1"/>
            <a:r>
              <a:rPr lang="en-US" sz="1800" dirty="0" smtClean="0">
                <a:latin typeface="Calibri" pitchFamily="34" charset="0"/>
              </a:rPr>
              <a:t>Business Analytics: Overall Model, Conceptual and Data Analysis</a:t>
            </a:r>
          </a:p>
          <a:p>
            <a:pPr lvl="2" eaLnBrk="1" hangingPunct="1"/>
            <a:r>
              <a:rPr lang="en-US" sz="1400" dirty="0" smtClean="0">
                <a:latin typeface="Calibri" pitchFamily="34" charset="0"/>
              </a:rPr>
              <a:t>Analyze Real World Data Base with Descriptive, Predictive, Prescriptive methods, SPSS</a:t>
            </a:r>
          </a:p>
          <a:p>
            <a:pPr lvl="2" eaLnBrk="1" hangingPunct="1"/>
            <a:r>
              <a:rPr lang="en-US" sz="1200" dirty="0"/>
              <a:t>Marc J. </a:t>
            </a:r>
            <a:r>
              <a:rPr lang="en-US" sz="1200" dirty="0" err="1"/>
              <a:t>Schniederjans</a:t>
            </a:r>
            <a:r>
              <a:rPr lang="en-US" sz="1200" dirty="0"/>
              <a:t>, Dara G. </a:t>
            </a:r>
            <a:r>
              <a:rPr lang="en-US" sz="1200" dirty="0" err="1"/>
              <a:t>Schniederjans</a:t>
            </a:r>
            <a:r>
              <a:rPr lang="en-US" sz="1200" dirty="0"/>
              <a:t>, Christopher M. Starkey (2014). Business Analytics Principles, Concepts, and Applications: What, Why, and How, Pearson FT Press Edition 1. ISBN: 9780133552249 </a:t>
            </a:r>
            <a:endParaRPr lang="en-US" sz="1200" dirty="0" smtClean="0">
              <a:latin typeface="Calibri" pitchFamily="34" charset="0"/>
            </a:endParaRPr>
          </a:p>
          <a:p>
            <a:pPr lvl="1" eaLnBrk="1" hangingPunct="1"/>
            <a:r>
              <a:rPr lang="en-US" sz="1800" dirty="0" smtClean="0">
                <a:latin typeface="Calibri" pitchFamily="34" charset="0"/>
              </a:rPr>
              <a:t>Business Modeling: Focus on Predictive Modeling</a:t>
            </a:r>
          </a:p>
          <a:p>
            <a:pPr lvl="2" eaLnBrk="1" hangingPunct="1"/>
            <a:r>
              <a:rPr lang="en-US" sz="1400" dirty="0" smtClean="0">
                <a:latin typeface="Calibri" pitchFamily="34" charset="0"/>
              </a:rPr>
              <a:t>Regression, Logistical Regression, ANOVA, R software</a:t>
            </a:r>
          </a:p>
          <a:p>
            <a:pPr lvl="1" eaLnBrk="1" hangingPunct="1"/>
            <a:r>
              <a:rPr lang="en-US" sz="1800" dirty="0" smtClean="0">
                <a:latin typeface="Calibri" pitchFamily="34" charset="0"/>
              </a:rPr>
              <a:t>Business Applications: Focus On Prescriptive Modeling and Case Studies</a:t>
            </a:r>
          </a:p>
          <a:p>
            <a:pPr lvl="2" eaLnBrk="1" hangingPunct="1"/>
            <a:r>
              <a:rPr lang="en-US" sz="1400" dirty="0" smtClean="0">
                <a:latin typeface="Calibri" pitchFamily="34" charset="0"/>
              </a:rPr>
              <a:t>Linear Programming, Decision Analysis, Simulation</a:t>
            </a:r>
          </a:p>
          <a:p>
            <a:pPr eaLnBrk="1" hangingPunct="1"/>
            <a:r>
              <a:rPr lang="en-US" sz="2000" dirty="0" smtClean="0">
                <a:latin typeface="Calibri" pitchFamily="34" charset="0"/>
              </a:rPr>
              <a:t>Questions</a:t>
            </a:r>
          </a:p>
          <a:p>
            <a:pPr lvl="1" eaLnBrk="1" hangingPunct="1"/>
            <a:r>
              <a:rPr lang="en-US" sz="1800" dirty="0" smtClean="0">
                <a:latin typeface="Calibri" pitchFamily="34" charset="0"/>
              </a:rPr>
              <a:t>Adequacy, Value of Concentration?</a:t>
            </a:r>
          </a:p>
          <a:p>
            <a:pPr lvl="1" eaLnBrk="1" hangingPunct="1"/>
            <a:r>
              <a:rPr lang="en-US" sz="1800" dirty="0" smtClean="0">
                <a:latin typeface="Calibri" pitchFamily="34" charset="0"/>
              </a:rPr>
              <a:t>Suggested Graduate Programs for Our Students</a:t>
            </a:r>
          </a:p>
        </p:txBody>
      </p:sp>
    </p:spTree>
    <p:extLst>
      <p:ext uri="{BB962C8B-B14F-4D97-AF65-F5344CB8AC3E}">
        <p14:creationId xmlns:p14="http://schemas.microsoft.com/office/powerpoint/2010/main" val="323494481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24713</TotalTime>
  <Words>478</Words>
  <Application>Microsoft Office PowerPoint</Application>
  <PresentationFormat>On-screen Show (4:3)</PresentationFormat>
  <Paragraphs>74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Default Design</vt:lpstr>
      <vt:lpstr>Publicly Available (Free) Databases Useful in Teaching Business Analytics Courses</vt:lpstr>
      <vt:lpstr>Publicly Available (Free) Databases</vt:lpstr>
      <vt:lpstr>Data Base Metrics</vt:lpstr>
      <vt:lpstr>Case Study</vt:lpstr>
      <vt:lpstr>Georgia College  Business Analytics Concentration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My PC</dc:creator>
  <cp:lastModifiedBy>RAndrews</cp:lastModifiedBy>
  <cp:revision>766</cp:revision>
  <cp:lastPrinted>2016-11-01T16:39:32Z</cp:lastPrinted>
  <dcterms:created xsi:type="dcterms:W3CDTF">2008-11-09T17:38:10Z</dcterms:created>
  <dcterms:modified xsi:type="dcterms:W3CDTF">2017-03-13T01:12:58Z</dcterms:modified>
</cp:coreProperties>
</file>