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69" r:id="rId3"/>
    <p:sldId id="270" r:id="rId4"/>
    <p:sldId id="268" r:id="rId5"/>
    <p:sldId id="275" r:id="rId6"/>
    <p:sldId id="272" r:id="rId7"/>
    <p:sldId id="276" r:id="rId8"/>
    <p:sldId id="271" r:id="rId9"/>
    <p:sldId id="273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967" autoAdjust="0"/>
  </p:normalViewPr>
  <p:slideViewPr>
    <p:cSldViewPr snapToGrid="0" snapToObjects="1">
      <p:cViewPr varScale="1">
        <p:scale>
          <a:sx n="53" d="100"/>
          <a:sy n="53" d="100"/>
        </p:scale>
        <p:origin x="181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0BD4EA-A82C-4ACD-ABBB-5EFB013D9A42}" type="doc">
      <dgm:prSet loTypeId="urn:microsoft.com/office/officeart/2005/8/layout/hProcess9" loCatId="process" qsTypeId="urn:microsoft.com/office/officeart/2005/8/quickstyle/simple3" qsCatId="simple" csTypeId="urn:microsoft.com/office/officeart/2005/8/colors/colorful5" csCatId="colorful" phldr="1"/>
      <dgm:spPr/>
    </dgm:pt>
    <dgm:pt modelId="{E03FDF27-E9A3-4450-854F-FBC3DD522EC6}">
      <dgm:prSet phldrT="[Text]"/>
      <dgm:spPr/>
      <dgm:t>
        <a:bodyPr/>
        <a:lstStyle/>
        <a:p>
          <a:r>
            <a:rPr lang="en-US" dirty="0">
              <a:latin typeface="Calibri Light" panose="020F0302020204030204" pitchFamily="34" charset="0"/>
            </a:rPr>
            <a:t>Selection of Objectives</a:t>
          </a:r>
        </a:p>
      </dgm:t>
    </dgm:pt>
    <dgm:pt modelId="{5FC602D1-BE9F-41A2-96F4-9DBFE1B85CDC}" type="parTrans" cxnId="{B0AD3CCE-3D2C-4FB7-8C0C-F12AAAEDFC31}">
      <dgm:prSet/>
      <dgm:spPr/>
      <dgm:t>
        <a:bodyPr/>
        <a:lstStyle/>
        <a:p>
          <a:endParaRPr lang="en-US"/>
        </a:p>
      </dgm:t>
    </dgm:pt>
    <dgm:pt modelId="{1E7CF05E-8D67-44A4-89D8-8BDD7733ACB3}" type="sibTrans" cxnId="{B0AD3CCE-3D2C-4FB7-8C0C-F12AAAEDFC31}">
      <dgm:prSet/>
      <dgm:spPr/>
      <dgm:t>
        <a:bodyPr/>
        <a:lstStyle/>
        <a:p>
          <a:endParaRPr lang="en-US"/>
        </a:p>
      </dgm:t>
    </dgm:pt>
    <dgm:pt modelId="{78971B89-C9C9-433C-A68F-ABB4200BA814}">
      <dgm:prSet phldrT="[Text]"/>
      <dgm:spPr/>
      <dgm:t>
        <a:bodyPr/>
        <a:lstStyle/>
        <a:p>
          <a:r>
            <a:rPr lang="en-US" dirty="0">
              <a:latin typeface="Calibri Light" panose="020F0302020204030204" pitchFamily="34" charset="0"/>
            </a:rPr>
            <a:t>Selection of Learning Experiences</a:t>
          </a:r>
        </a:p>
      </dgm:t>
    </dgm:pt>
    <dgm:pt modelId="{EA9A9F15-CD2C-4D9B-8370-EC9EFE18C46A}" type="parTrans" cxnId="{0D81379A-FF9D-4B02-B56F-50825A555CAD}">
      <dgm:prSet/>
      <dgm:spPr/>
      <dgm:t>
        <a:bodyPr/>
        <a:lstStyle/>
        <a:p>
          <a:endParaRPr lang="en-US"/>
        </a:p>
      </dgm:t>
    </dgm:pt>
    <dgm:pt modelId="{48A08912-5FDE-4CD3-A06C-E67DC1205585}" type="sibTrans" cxnId="{0D81379A-FF9D-4B02-B56F-50825A555CAD}">
      <dgm:prSet/>
      <dgm:spPr/>
      <dgm:t>
        <a:bodyPr/>
        <a:lstStyle/>
        <a:p>
          <a:endParaRPr lang="en-US"/>
        </a:p>
      </dgm:t>
    </dgm:pt>
    <dgm:pt modelId="{699C0E9B-2A79-45F5-97B8-4D1F37616077}">
      <dgm:prSet phldrT="[Text]"/>
      <dgm:spPr/>
      <dgm:t>
        <a:bodyPr/>
        <a:lstStyle/>
        <a:p>
          <a:r>
            <a:rPr lang="en-US" dirty="0">
              <a:latin typeface="Calibri Light" panose="020F0302020204030204" pitchFamily="34" charset="0"/>
            </a:rPr>
            <a:t>Organization of Learning Experiences</a:t>
          </a:r>
        </a:p>
      </dgm:t>
    </dgm:pt>
    <dgm:pt modelId="{BB69428C-0863-4C05-AF31-91D9CAE649C9}" type="parTrans" cxnId="{CA2698CE-606A-4775-8DAB-E2AE1FB2599B}">
      <dgm:prSet/>
      <dgm:spPr/>
      <dgm:t>
        <a:bodyPr/>
        <a:lstStyle/>
        <a:p>
          <a:endParaRPr lang="en-US"/>
        </a:p>
      </dgm:t>
    </dgm:pt>
    <dgm:pt modelId="{793F9507-B557-4E62-9EE2-247D35372343}" type="sibTrans" cxnId="{CA2698CE-606A-4775-8DAB-E2AE1FB2599B}">
      <dgm:prSet/>
      <dgm:spPr/>
      <dgm:t>
        <a:bodyPr/>
        <a:lstStyle/>
        <a:p>
          <a:endParaRPr lang="en-US"/>
        </a:p>
      </dgm:t>
    </dgm:pt>
    <dgm:pt modelId="{5F6FEE39-D69B-4919-BF47-4BE4D0AFB1C9}">
      <dgm:prSet phldrT="[Text]"/>
      <dgm:spPr/>
      <dgm:t>
        <a:bodyPr/>
        <a:lstStyle/>
        <a:p>
          <a:r>
            <a:rPr lang="en-US" dirty="0">
              <a:latin typeface="Calibri Light" panose="020F0302020204030204" pitchFamily="34" charset="0"/>
            </a:rPr>
            <a:t>Evaluation</a:t>
          </a:r>
        </a:p>
      </dgm:t>
    </dgm:pt>
    <dgm:pt modelId="{067413CD-46B0-4BA9-881A-F9A8D5E62BB5}" type="parTrans" cxnId="{F046FC22-E97E-43E4-98B5-E5CC79850293}">
      <dgm:prSet/>
      <dgm:spPr/>
      <dgm:t>
        <a:bodyPr/>
        <a:lstStyle/>
        <a:p>
          <a:endParaRPr lang="en-US"/>
        </a:p>
      </dgm:t>
    </dgm:pt>
    <dgm:pt modelId="{34F433A2-66CE-4726-B894-09F79BE0F5E1}" type="sibTrans" cxnId="{F046FC22-E97E-43E4-98B5-E5CC79850293}">
      <dgm:prSet/>
      <dgm:spPr/>
      <dgm:t>
        <a:bodyPr/>
        <a:lstStyle/>
        <a:p>
          <a:endParaRPr lang="en-US"/>
        </a:p>
      </dgm:t>
    </dgm:pt>
    <dgm:pt modelId="{01DAEBF8-1F09-4BBC-BB54-C279EBE5E218}" type="pres">
      <dgm:prSet presAssocID="{840BD4EA-A82C-4ACD-ABBB-5EFB013D9A42}" presName="CompostProcess" presStyleCnt="0">
        <dgm:presLayoutVars>
          <dgm:dir/>
          <dgm:resizeHandles val="exact"/>
        </dgm:presLayoutVars>
      </dgm:prSet>
      <dgm:spPr/>
    </dgm:pt>
    <dgm:pt modelId="{C972AD10-C2A3-4C0B-9681-9094EF5CD858}" type="pres">
      <dgm:prSet presAssocID="{840BD4EA-A82C-4ACD-ABBB-5EFB013D9A42}" presName="arrow" presStyleLbl="bgShp" presStyleIdx="0" presStyleCnt="1" custLinFactNeighborY="2020"/>
      <dgm:spPr>
        <a:solidFill>
          <a:schemeClr val="bg2">
            <a:lumMod val="90000"/>
          </a:schemeClr>
        </a:solidFill>
      </dgm:spPr>
    </dgm:pt>
    <dgm:pt modelId="{AEC83372-6139-4DD2-9D23-337B88DAD359}" type="pres">
      <dgm:prSet presAssocID="{840BD4EA-A82C-4ACD-ABBB-5EFB013D9A42}" presName="linearProcess" presStyleCnt="0"/>
      <dgm:spPr/>
    </dgm:pt>
    <dgm:pt modelId="{3BCC63FA-268A-4B95-BC9E-864FC7863F23}" type="pres">
      <dgm:prSet presAssocID="{E03FDF27-E9A3-4450-854F-FBC3DD522EC6}" presName="textNode" presStyleLbl="node1" presStyleIdx="0" presStyleCnt="4">
        <dgm:presLayoutVars>
          <dgm:bulletEnabled val="1"/>
        </dgm:presLayoutVars>
      </dgm:prSet>
      <dgm:spPr/>
    </dgm:pt>
    <dgm:pt modelId="{6AB15C5E-AF8B-40BD-A86C-B2070B7E95CC}" type="pres">
      <dgm:prSet presAssocID="{1E7CF05E-8D67-44A4-89D8-8BDD7733ACB3}" presName="sibTrans" presStyleCnt="0"/>
      <dgm:spPr/>
    </dgm:pt>
    <dgm:pt modelId="{88F51035-85AE-490C-A68D-0888B19AF542}" type="pres">
      <dgm:prSet presAssocID="{78971B89-C9C9-433C-A68F-ABB4200BA814}" presName="textNode" presStyleLbl="node1" presStyleIdx="1" presStyleCnt="4">
        <dgm:presLayoutVars>
          <dgm:bulletEnabled val="1"/>
        </dgm:presLayoutVars>
      </dgm:prSet>
      <dgm:spPr/>
    </dgm:pt>
    <dgm:pt modelId="{15FBC1F6-7E48-484B-ABB6-AEC194998C7D}" type="pres">
      <dgm:prSet presAssocID="{48A08912-5FDE-4CD3-A06C-E67DC1205585}" presName="sibTrans" presStyleCnt="0"/>
      <dgm:spPr/>
    </dgm:pt>
    <dgm:pt modelId="{B8A3C2B4-2773-472F-A8D4-F36BAC6119F7}" type="pres">
      <dgm:prSet presAssocID="{699C0E9B-2A79-45F5-97B8-4D1F37616077}" presName="textNode" presStyleLbl="node1" presStyleIdx="2" presStyleCnt="4">
        <dgm:presLayoutVars>
          <dgm:bulletEnabled val="1"/>
        </dgm:presLayoutVars>
      </dgm:prSet>
      <dgm:spPr/>
    </dgm:pt>
    <dgm:pt modelId="{4C7312A3-C87E-4018-A139-96CAA83F25BC}" type="pres">
      <dgm:prSet presAssocID="{793F9507-B557-4E62-9EE2-247D35372343}" presName="sibTrans" presStyleCnt="0"/>
      <dgm:spPr/>
    </dgm:pt>
    <dgm:pt modelId="{8299C06C-9681-4C36-B876-8E214753701B}" type="pres">
      <dgm:prSet presAssocID="{5F6FEE39-D69B-4919-BF47-4BE4D0AFB1C9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0A861018-B90F-4A37-9D77-C4F473ADE579}" type="presOf" srcId="{5F6FEE39-D69B-4919-BF47-4BE4D0AFB1C9}" destId="{8299C06C-9681-4C36-B876-8E214753701B}" srcOrd="0" destOrd="0" presId="urn:microsoft.com/office/officeart/2005/8/layout/hProcess9"/>
    <dgm:cxn modelId="{F046FC22-E97E-43E4-98B5-E5CC79850293}" srcId="{840BD4EA-A82C-4ACD-ABBB-5EFB013D9A42}" destId="{5F6FEE39-D69B-4919-BF47-4BE4D0AFB1C9}" srcOrd="3" destOrd="0" parTransId="{067413CD-46B0-4BA9-881A-F9A8D5E62BB5}" sibTransId="{34F433A2-66CE-4726-B894-09F79BE0F5E1}"/>
    <dgm:cxn modelId="{C5918328-4A5B-4E90-B630-8216F0169E46}" type="presOf" srcId="{840BD4EA-A82C-4ACD-ABBB-5EFB013D9A42}" destId="{01DAEBF8-1F09-4BBC-BB54-C279EBE5E218}" srcOrd="0" destOrd="0" presId="urn:microsoft.com/office/officeart/2005/8/layout/hProcess9"/>
    <dgm:cxn modelId="{A0619637-9827-46EF-A7AB-9AEBB5EBD30B}" type="presOf" srcId="{78971B89-C9C9-433C-A68F-ABB4200BA814}" destId="{88F51035-85AE-490C-A68D-0888B19AF542}" srcOrd="0" destOrd="0" presId="urn:microsoft.com/office/officeart/2005/8/layout/hProcess9"/>
    <dgm:cxn modelId="{A5F02974-1E6D-42F0-94AA-F3B165CE77D8}" type="presOf" srcId="{E03FDF27-E9A3-4450-854F-FBC3DD522EC6}" destId="{3BCC63FA-268A-4B95-BC9E-864FC7863F23}" srcOrd="0" destOrd="0" presId="urn:microsoft.com/office/officeart/2005/8/layout/hProcess9"/>
    <dgm:cxn modelId="{0D81379A-FF9D-4B02-B56F-50825A555CAD}" srcId="{840BD4EA-A82C-4ACD-ABBB-5EFB013D9A42}" destId="{78971B89-C9C9-433C-A68F-ABB4200BA814}" srcOrd="1" destOrd="0" parTransId="{EA9A9F15-CD2C-4D9B-8370-EC9EFE18C46A}" sibTransId="{48A08912-5FDE-4CD3-A06C-E67DC1205585}"/>
    <dgm:cxn modelId="{B0AD3CCE-3D2C-4FB7-8C0C-F12AAAEDFC31}" srcId="{840BD4EA-A82C-4ACD-ABBB-5EFB013D9A42}" destId="{E03FDF27-E9A3-4450-854F-FBC3DD522EC6}" srcOrd="0" destOrd="0" parTransId="{5FC602D1-BE9F-41A2-96F4-9DBFE1B85CDC}" sibTransId="{1E7CF05E-8D67-44A4-89D8-8BDD7733ACB3}"/>
    <dgm:cxn modelId="{CA2698CE-606A-4775-8DAB-E2AE1FB2599B}" srcId="{840BD4EA-A82C-4ACD-ABBB-5EFB013D9A42}" destId="{699C0E9B-2A79-45F5-97B8-4D1F37616077}" srcOrd="2" destOrd="0" parTransId="{BB69428C-0863-4C05-AF31-91D9CAE649C9}" sibTransId="{793F9507-B557-4E62-9EE2-247D35372343}"/>
    <dgm:cxn modelId="{7535D3FC-AFE3-49BA-BF4F-C1968FBF3DA9}" type="presOf" srcId="{699C0E9B-2A79-45F5-97B8-4D1F37616077}" destId="{B8A3C2B4-2773-472F-A8D4-F36BAC6119F7}" srcOrd="0" destOrd="0" presId="urn:microsoft.com/office/officeart/2005/8/layout/hProcess9"/>
    <dgm:cxn modelId="{1D5E497E-5023-4CDE-95E9-8C6B9BC50109}" type="presParOf" srcId="{01DAEBF8-1F09-4BBC-BB54-C279EBE5E218}" destId="{C972AD10-C2A3-4C0B-9681-9094EF5CD858}" srcOrd="0" destOrd="0" presId="urn:microsoft.com/office/officeart/2005/8/layout/hProcess9"/>
    <dgm:cxn modelId="{6A2ACD9A-115C-4955-939C-0A85AD35A28A}" type="presParOf" srcId="{01DAEBF8-1F09-4BBC-BB54-C279EBE5E218}" destId="{AEC83372-6139-4DD2-9D23-337B88DAD359}" srcOrd="1" destOrd="0" presId="urn:microsoft.com/office/officeart/2005/8/layout/hProcess9"/>
    <dgm:cxn modelId="{241C93F5-3951-46AF-AF39-7729103D8A3D}" type="presParOf" srcId="{AEC83372-6139-4DD2-9D23-337B88DAD359}" destId="{3BCC63FA-268A-4B95-BC9E-864FC7863F23}" srcOrd="0" destOrd="0" presId="urn:microsoft.com/office/officeart/2005/8/layout/hProcess9"/>
    <dgm:cxn modelId="{CFF90237-CB7D-42FA-A04D-006D65C67EFF}" type="presParOf" srcId="{AEC83372-6139-4DD2-9D23-337B88DAD359}" destId="{6AB15C5E-AF8B-40BD-A86C-B2070B7E95CC}" srcOrd="1" destOrd="0" presId="urn:microsoft.com/office/officeart/2005/8/layout/hProcess9"/>
    <dgm:cxn modelId="{2F0CFF61-5E9C-4DF2-BE11-6B885CC83F19}" type="presParOf" srcId="{AEC83372-6139-4DD2-9D23-337B88DAD359}" destId="{88F51035-85AE-490C-A68D-0888B19AF542}" srcOrd="2" destOrd="0" presId="urn:microsoft.com/office/officeart/2005/8/layout/hProcess9"/>
    <dgm:cxn modelId="{F54EA7D8-D6D1-4C04-A253-20FEFA968654}" type="presParOf" srcId="{AEC83372-6139-4DD2-9D23-337B88DAD359}" destId="{15FBC1F6-7E48-484B-ABB6-AEC194998C7D}" srcOrd="3" destOrd="0" presId="urn:microsoft.com/office/officeart/2005/8/layout/hProcess9"/>
    <dgm:cxn modelId="{F68098CD-CE94-4CF8-A398-406DF666713D}" type="presParOf" srcId="{AEC83372-6139-4DD2-9D23-337B88DAD359}" destId="{B8A3C2B4-2773-472F-A8D4-F36BAC6119F7}" srcOrd="4" destOrd="0" presId="urn:microsoft.com/office/officeart/2005/8/layout/hProcess9"/>
    <dgm:cxn modelId="{3DDCFDAD-6D20-429C-80B0-7AB5E40E49D2}" type="presParOf" srcId="{AEC83372-6139-4DD2-9D23-337B88DAD359}" destId="{4C7312A3-C87E-4018-A139-96CAA83F25BC}" srcOrd="5" destOrd="0" presId="urn:microsoft.com/office/officeart/2005/8/layout/hProcess9"/>
    <dgm:cxn modelId="{1A159AA1-9D2A-4ED0-9AE3-B440DAD3CDBF}" type="presParOf" srcId="{AEC83372-6139-4DD2-9D23-337B88DAD359}" destId="{8299C06C-9681-4C36-B876-8E214753701B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D69923F-F8C3-4876-AB6A-0CCE85B5333E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6A56FC5-3D73-49D9-8998-4B90CBBF1D8C}">
      <dgm:prSet phldrT="[Text]" custT="1"/>
      <dgm:spPr>
        <a:solidFill>
          <a:srgbClr val="FFFF99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800" b="0" u="none" dirty="0">
              <a:solidFill>
                <a:schemeClr val="tx1"/>
              </a:solidFill>
              <a:latin typeface="Calibri Light" panose="020F0302020204030204" pitchFamily="34" charset="0"/>
            </a:rPr>
            <a:t>Consulting I</a:t>
          </a:r>
        </a:p>
      </dgm:t>
    </dgm:pt>
    <dgm:pt modelId="{E7BC4785-6422-4FDE-8E30-73C985817D87}" type="parTrans" cxnId="{BCF2EF93-3194-4472-A1A1-34F62ECE0934}">
      <dgm:prSet/>
      <dgm:spPr/>
      <dgm:t>
        <a:bodyPr/>
        <a:lstStyle/>
        <a:p>
          <a:endParaRPr lang="en-US"/>
        </a:p>
      </dgm:t>
    </dgm:pt>
    <dgm:pt modelId="{EF3A03EB-C96E-4C50-9D31-C59AFDB6F587}" type="sibTrans" cxnId="{BCF2EF93-3194-4472-A1A1-34F62ECE0934}">
      <dgm:prSet/>
      <dgm:spPr/>
      <dgm:t>
        <a:bodyPr/>
        <a:lstStyle/>
        <a:p>
          <a:endParaRPr lang="en-US"/>
        </a:p>
      </dgm:t>
    </dgm:pt>
    <dgm:pt modelId="{E8ACCB63-6042-4826-8C77-42AEF903EB48}">
      <dgm:prSet phldrT="[Text]" custT="1"/>
      <dgm:spPr>
        <a:solidFill>
          <a:srgbClr val="FFFF99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800" b="0" u="none" dirty="0">
              <a:solidFill>
                <a:schemeClr val="tx1"/>
              </a:solidFill>
              <a:latin typeface="Calibri Light" panose="020F0302020204030204" pitchFamily="34" charset="0"/>
            </a:rPr>
            <a:t>Consulting II</a:t>
          </a:r>
        </a:p>
      </dgm:t>
    </dgm:pt>
    <dgm:pt modelId="{563DC18F-05E2-4DAD-ADB7-30715CE1F8A0}" type="parTrans" cxnId="{B071253C-C455-4669-AF85-3053C6C799CD}">
      <dgm:prSet/>
      <dgm:spPr/>
      <dgm:t>
        <a:bodyPr/>
        <a:lstStyle/>
        <a:p>
          <a:endParaRPr lang="en-US"/>
        </a:p>
      </dgm:t>
    </dgm:pt>
    <dgm:pt modelId="{FB17D38F-1C51-40C6-9710-3E5EAE426C63}" type="sibTrans" cxnId="{B071253C-C455-4669-AF85-3053C6C799CD}">
      <dgm:prSet/>
      <dgm:spPr/>
      <dgm:t>
        <a:bodyPr/>
        <a:lstStyle/>
        <a:p>
          <a:endParaRPr lang="en-US"/>
        </a:p>
      </dgm:t>
    </dgm:pt>
    <dgm:pt modelId="{4A73049A-4871-4FC4-9198-DEF67D500819}">
      <dgm:prSet phldrT="[Text]" custT="1"/>
      <dgm:spPr>
        <a:solidFill>
          <a:srgbClr val="FFFF99"/>
        </a:solidFill>
        <a:ln>
          <a:solidFill>
            <a:schemeClr val="tx1"/>
          </a:solidFill>
        </a:ln>
      </dgm:spPr>
      <dgm:t>
        <a:bodyPr/>
        <a:lstStyle/>
        <a:p>
          <a:endParaRPr lang="en-US" sz="2100" b="0" u="none" dirty="0">
            <a:solidFill>
              <a:schemeClr val="tx1"/>
            </a:solidFill>
            <a:latin typeface="Calibri Light" panose="020F0302020204030204" pitchFamily="34" charset="0"/>
          </a:endParaRPr>
        </a:p>
        <a:p>
          <a:r>
            <a:rPr lang="en-US" sz="2800" b="0" u="none" dirty="0">
              <a:solidFill>
                <a:schemeClr val="tx1"/>
              </a:solidFill>
              <a:latin typeface="Calibri Light" panose="020F0302020204030204" pitchFamily="34" charset="0"/>
            </a:rPr>
            <a:t>Computational Thinking</a:t>
          </a:r>
        </a:p>
        <a:p>
          <a:endParaRPr lang="en-US" sz="2100" dirty="0">
            <a:solidFill>
              <a:schemeClr val="tx1"/>
            </a:solidFill>
            <a:latin typeface="Calibri Light" panose="020F0302020204030204" pitchFamily="34" charset="0"/>
          </a:endParaRPr>
        </a:p>
      </dgm:t>
    </dgm:pt>
    <dgm:pt modelId="{D7307C0B-BBFA-4940-8A97-9F9C0BF95844}" type="parTrans" cxnId="{F6FD7855-1AC4-418E-A0E5-93391481181D}">
      <dgm:prSet/>
      <dgm:spPr/>
      <dgm:t>
        <a:bodyPr/>
        <a:lstStyle/>
        <a:p>
          <a:endParaRPr lang="en-US"/>
        </a:p>
      </dgm:t>
    </dgm:pt>
    <dgm:pt modelId="{5E8AD327-F6DA-480E-B7CB-6741B6D4F03F}" type="sibTrans" cxnId="{F6FD7855-1AC4-418E-A0E5-93391481181D}">
      <dgm:prSet/>
      <dgm:spPr/>
      <dgm:t>
        <a:bodyPr/>
        <a:lstStyle/>
        <a:p>
          <a:endParaRPr lang="en-US"/>
        </a:p>
      </dgm:t>
    </dgm:pt>
    <dgm:pt modelId="{F3A5B701-739D-4A75-AFFE-E9CBB1D1A348}">
      <dgm:prSet phldrT="[Text]" custT="1"/>
      <dgm:spPr>
        <a:solidFill>
          <a:srgbClr val="FFFF99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800" dirty="0">
              <a:solidFill>
                <a:schemeClr val="tx1"/>
              </a:solidFill>
              <a:latin typeface="Calibri Light" panose="020F0302020204030204" pitchFamily="34" charset="0"/>
            </a:rPr>
            <a:t>Data Mining</a:t>
          </a:r>
        </a:p>
      </dgm:t>
    </dgm:pt>
    <dgm:pt modelId="{5D9F5515-3644-486E-826E-B573BB785720}" type="parTrans" cxnId="{25A2DB5A-2E83-445D-B623-DC6BDDC53FAD}">
      <dgm:prSet/>
      <dgm:spPr/>
      <dgm:t>
        <a:bodyPr/>
        <a:lstStyle/>
        <a:p>
          <a:endParaRPr lang="en-US"/>
        </a:p>
      </dgm:t>
    </dgm:pt>
    <dgm:pt modelId="{302AB1DE-F0AF-46C0-A3F8-7AB324F6079B}" type="sibTrans" cxnId="{25A2DB5A-2E83-445D-B623-DC6BDDC53FAD}">
      <dgm:prSet/>
      <dgm:spPr/>
      <dgm:t>
        <a:bodyPr/>
        <a:lstStyle/>
        <a:p>
          <a:endParaRPr lang="en-US"/>
        </a:p>
      </dgm:t>
    </dgm:pt>
    <dgm:pt modelId="{F97C9BA1-92D9-4EDF-8FB9-18B3593DFC2B}">
      <dgm:prSet phldrT="[Text]" custT="1"/>
      <dgm:spPr>
        <a:solidFill>
          <a:srgbClr val="FFFF99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800" b="0" i="0" u="none" dirty="0">
              <a:solidFill>
                <a:schemeClr val="tx1"/>
              </a:solidFill>
              <a:latin typeface="Calibri Light" panose="020F0302020204030204" pitchFamily="34" charset="0"/>
            </a:rPr>
            <a:t>Modeling</a:t>
          </a:r>
        </a:p>
      </dgm:t>
    </dgm:pt>
    <dgm:pt modelId="{7106FED6-6777-4ECD-A9E3-5749A5A9207F}" type="parTrans" cxnId="{0FBAF1E6-B84F-435A-BC30-26409F5C231E}">
      <dgm:prSet/>
      <dgm:spPr/>
      <dgm:t>
        <a:bodyPr/>
        <a:lstStyle/>
        <a:p>
          <a:endParaRPr lang="en-US"/>
        </a:p>
      </dgm:t>
    </dgm:pt>
    <dgm:pt modelId="{925DEC14-11F5-44C1-80CC-65DBAF8ACF5A}" type="sibTrans" cxnId="{0FBAF1E6-B84F-435A-BC30-26409F5C231E}">
      <dgm:prSet/>
      <dgm:spPr/>
      <dgm:t>
        <a:bodyPr/>
        <a:lstStyle/>
        <a:p>
          <a:endParaRPr lang="en-US"/>
        </a:p>
      </dgm:t>
    </dgm:pt>
    <dgm:pt modelId="{FF63F029-37C5-478E-8D0B-DE41192B001E}" type="pres">
      <dgm:prSet presAssocID="{2D69923F-F8C3-4876-AB6A-0CCE85B5333E}" presName="diagram" presStyleCnt="0">
        <dgm:presLayoutVars>
          <dgm:dir/>
          <dgm:resizeHandles val="exact"/>
        </dgm:presLayoutVars>
      </dgm:prSet>
      <dgm:spPr/>
    </dgm:pt>
    <dgm:pt modelId="{7349C39E-4E30-4DEE-B4B1-0D9C1651A10F}" type="pres">
      <dgm:prSet presAssocID="{A6A56FC5-3D73-49D9-8998-4B90CBBF1D8C}" presName="node" presStyleLbl="node1" presStyleIdx="0" presStyleCnt="5">
        <dgm:presLayoutVars>
          <dgm:bulletEnabled val="1"/>
        </dgm:presLayoutVars>
      </dgm:prSet>
      <dgm:spPr/>
    </dgm:pt>
    <dgm:pt modelId="{EEA3541E-9B66-4B00-B4A0-89CE157B7354}" type="pres">
      <dgm:prSet presAssocID="{EF3A03EB-C96E-4C50-9D31-C59AFDB6F587}" presName="sibTrans" presStyleCnt="0"/>
      <dgm:spPr/>
    </dgm:pt>
    <dgm:pt modelId="{5BE66B93-ED64-4D42-8B68-523B49AAE49F}" type="pres">
      <dgm:prSet presAssocID="{E8ACCB63-6042-4826-8C77-42AEF903EB48}" presName="node" presStyleLbl="node1" presStyleIdx="1" presStyleCnt="5">
        <dgm:presLayoutVars>
          <dgm:bulletEnabled val="1"/>
        </dgm:presLayoutVars>
      </dgm:prSet>
      <dgm:spPr/>
    </dgm:pt>
    <dgm:pt modelId="{8F17E316-C64E-460D-84BA-661349D02D3B}" type="pres">
      <dgm:prSet presAssocID="{FB17D38F-1C51-40C6-9710-3E5EAE426C63}" presName="sibTrans" presStyleCnt="0"/>
      <dgm:spPr/>
    </dgm:pt>
    <dgm:pt modelId="{21B9FA2D-374B-4D67-A857-E3E331EB0F8A}" type="pres">
      <dgm:prSet presAssocID="{4A73049A-4871-4FC4-9198-DEF67D500819}" presName="node" presStyleLbl="node1" presStyleIdx="2" presStyleCnt="5">
        <dgm:presLayoutVars>
          <dgm:bulletEnabled val="1"/>
        </dgm:presLayoutVars>
      </dgm:prSet>
      <dgm:spPr/>
    </dgm:pt>
    <dgm:pt modelId="{CF3F0FE8-2E0F-4ACA-A55E-E1C01F615EB6}" type="pres">
      <dgm:prSet presAssocID="{5E8AD327-F6DA-480E-B7CB-6741B6D4F03F}" presName="sibTrans" presStyleCnt="0"/>
      <dgm:spPr/>
    </dgm:pt>
    <dgm:pt modelId="{A03E2776-A543-4E1E-8B76-7DDBDD2A4AC6}" type="pres">
      <dgm:prSet presAssocID="{F3A5B701-739D-4A75-AFFE-E9CBB1D1A348}" presName="node" presStyleLbl="node1" presStyleIdx="3" presStyleCnt="5">
        <dgm:presLayoutVars>
          <dgm:bulletEnabled val="1"/>
        </dgm:presLayoutVars>
      </dgm:prSet>
      <dgm:spPr/>
    </dgm:pt>
    <dgm:pt modelId="{41AA2C19-11BD-4816-A27B-D7A03195E98C}" type="pres">
      <dgm:prSet presAssocID="{302AB1DE-F0AF-46C0-A3F8-7AB324F6079B}" presName="sibTrans" presStyleCnt="0"/>
      <dgm:spPr/>
    </dgm:pt>
    <dgm:pt modelId="{A2395408-D482-4F88-8154-9E18BAB1972F}" type="pres">
      <dgm:prSet presAssocID="{F97C9BA1-92D9-4EDF-8FB9-18B3593DFC2B}" presName="node" presStyleLbl="node1" presStyleIdx="4" presStyleCnt="5">
        <dgm:presLayoutVars>
          <dgm:bulletEnabled val="1"/>
        </dgm:presLayoutVars>
      </dgm:prSet>
      <dgm:spPr/>
    </dgm:pt>
  </dgm:ptLst>
  <dgm:cxnLst>
    <dgm:cxn modelId="{08541A00-566C-4C76-A73B-4A8730EC1566}" type="presOf" srcId="{4A73049A-4871-4FC4-9198-DEF67D500819}" destId="{21B9FA2D-374B-4D67-A857-E3E331EB0F8A}" srcOrd="0" destOrd="0" presId="urn:microsoft.com/office/officeart/2005/8/layout/default"/>
    <dgm:cxn modelId="{95E64A12-FCEF-4DC6-A88D-E8B4527B0E01}" type="presOf" srcId="{2D69923F-F8C3-4876-AB6A-0CCE85B5333E}" destId="{FF63F029-37C5-478E-8D0B-DE41192B001E}" srcOrd="0" destOrd="0" presId="urn:microsoft.com/office/officeart/2005/8/layout/default"/>
    <dgm:cxn modelId="{EA9A5B29-1A62-4643-8A6A-05E4C30CF6F7}" type="presOf" srcId="{E8ACCB63-6042-4826-8C77-42AEF903EB48}" destId="{5BE66B93-ED64-4D42-8B68-523B49AAE49F}" srcOrd="0" destOrd="0" presId="urn:microsoft.com/office/officeart/2005/8/layout/default"/>
    <dgm:cxn modelId="{B071253C-C455-4669-AF85-3053C6C799CD}" srcId="{2D69923F-F8C3-4876-AB6A-0CCE85B5333E}" destId="{E8ACCB63-6042-4826-8C77-42AEF903EB48}" srcOrd="1" destOrd="0" parTransId="{563DC18F-05E2-4DAD-ADB7-30715CE1F8A0}" sibTransId="{FB17D38F-1C51-40C6-9710-3E5EAE426C63}"/>
    <dgm:cxn modelId="{F6FD7855-1AC4-418E-A0E5-93391481181D}" srcId="{2D69923F-F8C3-4876-AB6A-0CCE85B5333E}" destId="{4A73049A-4871-4FC4-9198-DEF67D500819}" srcOrd="2" destOrd="0" parTransId="{D7307C0B-BBFA-4940-8A97-9F9C0BF95844}" sibTransId="{5E8AD327-F6DA-480E-B7CB-6741B6D4F03F}"/>
    <dgm:cxn modelId="{25A2DB5A-2E83-445D-B623-DC6BDDC53FAD}" srcId="{2D69923F-F8C3-4876-AB6A-0CCE85B5333E}" destId="{F3A5B701-739D-4A75-AFFE-E9CBB1D1A348}" srcOrd="3" destOrd="0" parTransId="{5D9F5515-3644-486E-826E-B573BB785720}" sibTransId="{302AB1DE-F0AF-46C0-A3F8-7AB324F6079B}"/>
    <dgm:cxn modelId="{BCF2EF93-3194-4472-A1A1-34F62ECE0934}" srcId="{2D69923F-F8C3-4876-AB6A-0CCE85B5333E}" destId="{A6A56FC5-3D73-49D9-8998-4B90CBBF1D8C}" srcOrd="0" destOrd="0" parTransId="{E7BC4785-6422-4FDE-8E30-73C985817D87}" sibTransId="{EF3A03EB-C96E-4C50-9D31-C59AFDB6F587}"/>
    <dgm:cxn modelId="{F789E8C4-0448-4768-9B07-39039C10E090}" type="presOf" srcId="{F3A5B701-739D-4A75-AFFE-E9CBB1D1A348}" destId="{A03E2776-A543-4E1E-8B76-7DDBDD2A4AC6}" srcOrd="0" destOrd="0" presId="urn:microsoft.com/office/officeart/2005/8/layout/default"/>
    <dgm:cxn modelId="{D4C0DFD5-C559-4334-BA47-FBA2CB1BD5F0}" type="presOf" srcId="{A6A56FC5-3D73-49D9-8998-4B90CBBF1D8C}" destId="{7349C39E-4E30-4DEE-B4B1-0D9C1651A10F}" srcOrd="0" destOrd="0" presId="urn:microsoft.com/office/officeart/2005/8/layout/default"/>
    <dgm:cxn modelId="{404946E0-B460-4B0F-9B95-48151A5F9F74}" type="presOf" srcId="{F97C9BA1-92D9-4EDF-8FB9-18B3593DFC2B}" destId="{A2395408-D482-4F88-8154-9E18BAB1972F}" srcOrd="0" destOrd="0" presId="urn:microsoft.com/office/officeart/2005/8/layout/default"/>
    <dgm:cxn modelId="{0FBAF1E6-B84F-435A-BC30-26409F5C231E}" srcId="{2D69923F-F8C3-4876-AB6A-0CCE85B5333E}" destId="{F97C9BA1-92D9-4EDF-8FB9-18B3593DFC2B}" srcOrd="4" destOrd="0" parTransId="{7106FED6-6777-4ECD-A9E3-5749A5A9207F}" sibTransId="{925DEC14-11F5-44C1-80CC-65DBAF8ACF5A}"/>
    <dgm:cxn modelId="{1E9B2A02-99EC-4C8E-BD33-60E3DDEFB7DB}" type="presParOf" srcId="{FF63F029-37C5-478E-8D0B-DE41192B001E}" destId="{7349C39E-4E30-4DEE-B4B1-0D9C1651A10F}" srcOrd="0" destOrd="0" presId="urn:microsoft.com/office/officeart/2005/8/layout/default"/>
    <dgm:cxn modelId="{83840FFB-6DB6-4BBF-AE04-7E64E9D84C61}" type="presParOf" srcId="{FF63F029-37C5-478E-8D0B-DE41192B001E}" destId="{EEA3541E-9B66-4B00-B4A0-89CE157B7354}" srcOrd="1" destOrd="0" presId="urn:microsoft.com/office/officeart/2005/8/layout/default"/>
    <dgm:cxn modelId="{88EB77E3-F742-45CA-A06E-F017D43A00DE}" type="presParOf" srcId="{FF63F029-37C5-478E-8D0B-DE41192B001E}" destId="{5BE66B93-ED64-4D42-8B68-523B49AAE49F}" srcOrd="2" destOrd="0" presId="urn:microsoft.com/office/officeart/2005/8/layout/default"/>
    <dgm:cxn modelId="{F944597E-40B6-4007-AC5E-2F4869BB4F49}" type="presParOf" srcId="{FF63F029-37C5-478E-8D0B-DE41192B001E}" destId="{8F17E316-C64E-460D-84BA-661349D02D3B}" srcOrd="3" destOrd="0" presId="urn:microsoft.com/office/officeart/2005/8/layout/default"/>
    <dgm:cxn modelId="{D91D54EF-3171-482F-9371-14D97673C4FE}" type="presParOf" srcId="{FF63F029-37C5-478E-8D0B-DE41192B001E}" destId="{21B9FA2D-374B-4D67-A857-E3E331EB0F8A}" srcOrd="4" destOrd="0" presId="urn:microsoft.com/office/officeart/2005/8/layout/default"/>
    <dgm:cxn modelId="{278224B3-7A1F-4C36-9383-6D38284B1CEA}" type="presParOf" srcId="{FF63F029-37C5-478E-8D0B-DE41192B001E}" destId="{CF3F0FE8-2E0F-4ACA-A55E-E1C01F615EB6}" srcOrd="5" destOrd="0" presId="urn:microsoft.com/office/officeart/2005/8/layout/default"/>
    <dgm:cxn modelId="{A49C04A9-886A-40E5-9B87-BF3DDFC26D60}" type="presParOf" srcId="{FF63F029-37C5-478E-8D0B-DE41192B001E}" destId="{A03E2776-A543-4E1E-8B76-7DDBDD2A4AC6}" srcOrd="6" destOrd="0" presId="urn:microsoft.com/office/officeart/2005/8/layout/default"/>
    <dgm:cxn modelId="{C89093B0-8F43-428A-8076-4045B56232A0}" type="presParOf" srcId="{FF63F029-37C5-478E-8D0B-DE41192B001E}" destId="{41AA2C19-11BD-4816-A27B-D7A03195E98C}" srcOrd="7" destOrd="0" presId="urn:microsoft.com/office/officeart/2005/8/layout/default"/>
    <dgm:cxn modelId="{9D216418-9D19-49F9-A417-2FFC1338344A}" type="presParOf" srcId="{FF63F029-37C5-478E-8D0B-DE41192B001E}" destId="{A2395408-D482-4F88-8154-9E18BAB1972F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72AD10-C2A3-4C0B-9681-9094EF5CD858}">
      <dsp:nvSpPr>
        <dsp:cNvPr id="0" name=""/>
        <dsp:cNvSpPr/>
      </dsp:nvSpPr>
      <dsp:spPr>
        <a:xfrm>
          <a:off x="617219" y="0"/>
          <a:ext cx="6995160" cy="4525963"/>
        </a:xfrm>
        <a:prstGeom prst="rightArrow">
          <a:avLst/>
        </a:prstGeom>
        <a:solidFill>
          <a:schemeClr val="bg2">
            <a:lumMod val="9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BCC63FA-268A-4B95-BC9E-864FC7863F23}">
      <dsp:nvSpPr>
        <dsp:cNvPr id="0" name=""/>
        <dsp:cNvSpPr/>
      </dsp:nvSpPr>
      <dsp:spPr>
        <a:xfrm>
          <a:off x="4118" y="1357788"/>
          <a:ext cx="1981051" cy="181038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Calibri Light" panose="020F0302020204030204" pitchFamily="34" charset="0"/>
            </a:rPr>
            <a:t>Selection of Objectives</a:t>
          </a:r>
        </a:p>
      </dsp:txBody>
      <dsp:txXfrm>
        <a:off x="92494" y="1446164"/>
        <a:ext cx="1804299" cy="1633633"/>
      </dsp:txXfrm>
    </dsp:sp>
    <dsp:sp modelId="{88F51035-85AE-490C-A68D-0888B19AF542}">
      <dsp:nvSpPr>
        <dsp:cNvPr id="0" name=""/>
        <dsp:cNvSpPr/>
      </dsp:nvSpPr>
      <dsp:spPr>
        <a:xfrm>
          <a:off x="2084222" y="1357788"/>
          <a:ext cx="1981051" cy="1810385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tint val="50000"/>
                <a:satMod val="300000"/>
              </a:schemeClr>
            </a:gs>
            <a:gs pos="35000">
              <a:schemeClr val="accent5">
                <a:hueOff val="-3311292"/>
                <a:satOff val="13270"/>
                <a:lumOff val="2876"/>
                <a:alphaOff val="0"/>
                <a:tint val="37000"/>
                <a:satMod val="30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Calibri Light" panose="020F0302020204030204" pitchFamily="34" charset="0"/>
            </a:rPr>
            <a:t>Selection of Learning Experiences</a:t>
          </a:r>
        </a:p>
      </dsp:txBody>
      <dsp:txXfrm>
        <a:off x="2172598" y="1446164"/>
        <a:ext cx="1804299" cy="1633633"/>
      </dsp:txXfrm>
    </dsp:sp>
    <dsp:sp modelId="{B8A3C2B4-2773-472F-A8D4-F36BAC6119F7}">
      <dsp:nvSpPr>
        <dsp:cNvPr id="0" name=""/>
        <dsp:cNvSpPr/>
      </dsp:nvSpPr>
      <dsp:spPr>
        <a:xfrm>
          <a:off x="4164326" y="1357788"/>
          <a:ext cx="1981051" cy="1810385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tint val="50000"/>
                <a:satMod val="300000"/>
              </a:schemeClr>
            </a:gs>
            <a:gs pos="35000">
              <a:schemeClr val="accent5">
                <a:hueOff val="-6622584"/>
                <a:satOff val="26541"/>
                <a:lumOff val="5752"/>
                <a:alphaOff val="0"/>
                <a:tint val="37000"/>
                <a:satMod val="30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Calibri Light" panose="020F0302020204030204" pitchFamily="34" charset="0"/>
            </a:rPr>
            <a:t>Organization of Learning Experiences</a:t>
          </a:r>
        </a:p>
      </dsp:txBody>
      <dsp:txXfrm>
        <a:off x="4252702" y="1446164"/>
        <a:ext cx="1804299" cy="1633633"/>
      </dsp:txXfrm>
    </dsp:sp>
    <dsp:sp modelId="{8299C06C-9681-4C36-B876-8E214753701B}">
      <dsp:nvSpPr>
        <dsp:cNvPr id="0" name=""/>
        <dsp:cNvSpPr/>
      </dsp:nvSpPr>
      <dsp:spPr>
        <a:xfrm>
          <a:off x="6244430" y="1357788"/>
          <a:ext cx="1981051" cy="1810385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Calibri Light" panose="020F0302020204030204" pitchFamily="34" charset="0"/>
            </a:rPr>
            <a:t>Evaluation</a:t>
          </a:r>
        </a:p>
      </dsp:txBody>
      <dsp:txXfrm>
        <a:off x="6332806" y="1446164"/>
        <a:ext cx="1804299" cy="16336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49C39E-4E30-4DEE-B4B1-0D9C1651A10F}">
      <dsp:nvSpPr>
        <dsp:cNvPr id="0" name=""/>
        <dsp:cNvSpPr/>
      </dsp:nvSpPr>
      <dsp:spPr>
        <a:xfrm>
          <a:off x="1308980" y="4011"/>
          <a:ext cx="2672208" cy="1603325"/>
        </a:xfrm>
        <a:prstGeom prst="rect">
          <a:avLst/>
        </a:prstGeom>
        <a:solidFill>
          <a:srgbClr val="FFFF99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u="none" kern="1200" dirty="0">
              <a:solidFill>
                <a:schemeClr val="tx1"/>
              </a:solidFill>
              <a:latin typeface="Calibri Light" panose="020F0302020204030204" pitchFamily="34" charset="0"/>
            </a:rPr>
            <a:t>Consulting I</a:t>
          </a:r>
        </a:p>
      </dsp:txBody>
      <dsp:txXfrm>
        <a:off x="1308980" y="4011"/>
        <a:ext cx="2672208" cy="1603325"/>
      </dsp:txXfrm>
    </dsp:sp>
    <dsp:sp modelId="{5BE66B93-ED64-4D42-8B68-523B49AAE49F}">
      <dsp:nvSpPr>
        <dsp:cNvPr id="0" name=""/>
        <dsp:cNvSpPr/>
      </dsp:nvSpPr>
      <dsp:spPr>
        <a:xfrm>
          <a:off x="4248410" y="4011"/>
          <a:ext cx="2672208" cy="1603325"/>
        </a:xfrm>
        <a:prstGeom prst="rect">
          <a:avLst/>
        </a:prstGeom>
        <a:solidFill>
          <a:srgbClr val="FFFF99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u="none" kern="1200" dirty="0">
              <a:solidFill>
                <a:schemeClr val="tx1"/>
              </a:solidFill>
              <a:latin typeface="Calibri Light" panose="020F0302020204030204" pitchFamily="34" charset="0"/>
            </a:rPr>
            <a:t>Consulting II</a:t>
          </a:r>
        </a:p>
      </dsp:txBody>
      <dsp:txXfrm>
        <a:off x="4248410" y="4011"/>
        <a:ext cx="2672208" cy="1603325"/>
      </dsp:txXfrm>
    </dsp:sp>
    <dsp:sp modelId="{21B9FA2D-374B-4D67-A857-E3E331EB0F8A}">
      <dsp:nvSpPr>
        <dsp:cNvPr id="0" name=""/>
        <dsp:cNvSpPr/>
      </dsp:nvSpPr>
      <dsp:spPr>
        <a:xfrm>
          <a:off x="1308980" y="1874557"/>
          <a:ext cx="2672208" cy="1603325"/>
        </a:xfrm>
        <a:prstGeom prst="rect">
          <a:avLst/>
        </a:prstGeom>
        <a:solidFill>
          <a:srgbClr val="FFFF99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b="0" u="none" kern="1200" dirty="0">
            <a:solidFill>
              <a:schemeClr val="tx1"/>
            </a:solidFill>
            <a:latin typeface="Calibri Light" panose="020F0302020204030204" pitchFamily="34" charset="0"/>
          </a:endParaRP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u="none" kern="1200" dirty="0">
              <a:solidFill>
                <a:schemeClr val="tx1"/>
              </a:solidFill>
              <a:latin typeface="Calibri Light" panose="020F0302020204030204" pitchFamily="34" charset="0"/>
            </a:rPr>
            <a:t>Computational Thinking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>
            <a:solidFill>
              <a:schemeClr val="tx1"/>
            </a:solidFill>
            <a:latin typeface="Calibri Light" panose="020F0302020204030204" pitchFamily="34" charset="0"/>
          </a:endParaRPr>
        </a:p>
      </dsp:txBody>
      <dsp:txXfrm>
        <a:off x="1308980" y="1874557"/>
        <a:ext cx="2672208" cy="1603325"/>
      </dsp:txXfrm>
    </dsp:sp>
    <dsp:sp modelId="{A03E2776-A543-4E1E-8B76-7DDBDD2A4AC6}">
      <dsp:nvSpPr>
        <dsp:cNvPr id="0" name=""/>
        <dsp:cNvSpPr/>
      </dsp:nvSpPr>
      <dsp:spPr>
        <a:xfrm>
          <a:off x="4248410" y="1874557"/>
          <a:ext cx="2672208" cy="1603325"/>
        </a:xfrm>
        <a:prstGeom prst="rect">
          <a:avLst/>
        </a:prstGeom>
        <a:solidFill>
          <a:srgbClr val="FFFF99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  <a:latin typeface="Calibri Light" panose="020F0302020204030204" pitchFamily="34" charset="0"/>
            </a:rPr>
            <a:t>Data Mining</a:t>
          </a:r>
        </a:p>
      </dsp:txBody>
      <dsp:txXfrm>
        <a:off x="4248410" y="1874557"/>
        <a:ext cx="2672208" cy="1603325"/>
      </dsp:txXfrm>
    </dsp:sp>
    <dsp:sp modelId="{A2395408-D482-4F88-8154-9E18BAB1972F}">
      <dsp:nvSpPr>
        <dsp:cNvPr id="0" name=""/>
        <dsp:cNvSpPr/>
      </dsp:nvSpPr>
      <dsp:spPr>
        <a:xfrm>
          <a:off x="2778695" y="3745103"/>
          <a:ext cx="2672208" cy="1603325"/>
        </a:xfrm>
        <a:prstGeom prst="rect">
          <a:avLst/>
        </a:prstGeom>
        <a:solidFill>
          <a:srgbClr val="FFFF99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u="none" kern="1200" dirty="0">
              <a:solidFill>
                <a:schemeClr val="tx1"/>
              </a:solidFill>
              <a:latin typeface="Calibri Light" panose="020F0302020204030204" pitchFamily="34" charset="0"/>
            </a:rPr>
            <a:t>Modeling</a:t>
          </a:r>
        </a:p>
      </dsp:txBody>
      <dsp:txXfrm>
        <a:off x="2778695" y="3745103"/>
        <a:ext cx="2672208" cy="16033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CB9FF-1052-41B5-B334-E1C7EF070564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287FD-9382-4238-89F8-FB9475943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99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287FD-9382-4238-89F8-FB94759434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132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What educational purposes should the school seek to attain?</a:t>
            </a:r>
          </a:p>
          <a:p>
            <a:pPr marL="228600" indent="-228600">
              <a:buAutoNum type="arabicPeriod"/>
            </a:pPr>
            <a:r>
              <a:rPr lang="en-US" dirty="0"/>
              <a:t>What educational experiences can be provided that are likely to attain these purposes?</a:t>
            </a:r>
          </a:p>
          <a:p>
            <a:pPr marL="228600" indent="-228600">
              <a:buAutoNum type="arabicPeriod"/>
            </a:pPr>
            <a:r>
              <a:rPr lang="en-US" dirty="0"/>
              <a:t>How can these educational experiences be effectively organized?</a:t>
            </a:r>
          </a:p>
          <a:p>
            <a:pPr marL="228600" indent="-228600">
              <a:buAutoNum type="arabicPeriod"/>
            </a:pPr>
            <a:r>
              <a:rPr lang="en-US" dirty="0"/>
              <a:t>How do we determine whether these purposes are being attained?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287FD-9382-4238-89F8-FB94759434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597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287FD-9382-4238-89F8-FB94759434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62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287FD-9382-4238-89F8-FB94759434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07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b="1" u="sng" dirty="0"/>
              <a:t>Modeling topics		Computational thinking – decomposition, pattern recognition, abstraction, algorithm design</a:t>
            </a:r>
          </a:p>
          <a:p>
            <a:pPr lvl="0"/>
            <a:r>
              <a:rPr lang="en-US" dirty="0"/>
              <a:t>Different types of data</a:t>
            </a:r>
          </a:p>
          <a:p>
            <a:pPr lvl="0"/>
            <a:r>
              <a:rPr lang="en-US" dirty="0"/>
              <a:t>Measurement scales</a:t>
            </a:r>
          </a:p>
          <a:p>
            <a:pPr lvl="0"/>
            <a:r>
              <a:rPr lang="en-US" dirty="0"/>
              <a:t>Market/Survey/Experiment</a:t>
            </a:r>
          </a:p>
          <a:p>
            <a:pPr lvl="0"/>
            <a:r>
              <a:rPr lang="en-US" dirty="0"/>
              <a:t>Qualitative analysis?</a:t>
            </a:r>
          </a:p>
          <a:p>
            <a:pPr lvl="0"/>
            <a:endParaRPr lang="en-US" dirty="0"/>
          </a:p>
          <a:p>
            <a:pPr lvl="0"/>
            <a:r>
              <a:rPr lang="en-US" b="1" u="sng" dirty="0"/>
              <a:t>Computational thinking</a:t>
            </a:r>
          </a:p>
          <a:p>
            <a:pPr lvl="0"/>
            <a:r>
              <a:rPr lang="en-US" dirty="0"/>
              <a:t>MATLAB</a:t>
            </a:r>
          </a:p>
          <a:p>
            <a:pPr lvl="0"/>
            <a:r>
              <a:rPr lang="en-US" dirty="0"/>
              <a:t>Python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Infographics/Communication</a:t>
            </a:r>
          </a:p>
          <a:p>
            <a:pPr lvl="0"/>
            <a:r>
              <a:rPr lang="en-US" dirty="0"/>
              <a:t>Database management/MIS</a:t>
            </a:r>
          </a:p>
          <a:p>
            <a:pPr lvl="0"/>
            <a:r>
              <a:rPr lang="en-US" dirty="0"/>
              <a:t>Data mining</a:t>
            </a:r>
          </a:p>
          <a:p>
            <a:pPr lvl="0"/>
            <a:r>
              <a:rPr lang="en-US" dirty="0"/>
              <a:t>Legal/Ethics</a:t>
            </a:r>
          </a:p>
          <a:p>
            <a:pPr lvl="0"/>
            <a:endParaRPr lang="en-US" dirty="0"/>
          </a:p>
          <a:p>
            <a:pPr lvl="0"/>
            <a:r>
              <a:rPr lang="en-US" b="1" u="sng" dirty="0"/>
              <a:t>Consulting I</a:t>
            </a:r>
          </a:p>
          <a:p>
            <a:pPr lvl="0"/>
            <a:r>
              <a:rPr lang="en-US" dirty="0"/>
              <a:t>The students go through all steps from request to final presentation / Bring in Colin </a:t>
            </a:r>
            <a:r>
              <a:rPr lang="en-US" dirty="0" err="1"/>
              <a:t>Babiuk</a:t>
            </a:r>
            <a:r>
              <a:rPr lang="en-US" dirty="0"/>
              <a:t> here.</a:t>
            </a:r>
          </a:p>
          <a:p>
            <a:pPr lvl="0"/>
            <a:r>
              <a:rPr lang="en-US" dirty="0"/>
              <a:t>Look at Lyle Benson’s peer coaching setup</a:t>
            </a:r>
          </a:p>
          <a:p>
            <a:pPr lvl="0"/>
            <a:endParaRPr lang="en-US" dirty="0"/>
          </a:p>
          <a:p>
            <a:pPr lvl="0"/>
            <a:r>
              <a:rPr lang="en-US" b="1" u="sng" dirty="0"/>
              <a:t>Consulting II</a:t>
            </a:r>
          </a:p>
          <a:p>
            <a:pPr lvl="0"/>
            <a:r>
              <a:rPr lang="en-US" dirty="0"/>
              <a:t>Build upon Consulting I with more complex analyses and projects / Industry involvement / ‘Capstone’ of the BI minor</a:t>
            </a:r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287FD-9382-4238-89F8-FB94759434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0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6BA8-7F64-E24B-9A25-32A03E911026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BECD0-6C73-D946-A00C-24CB3328A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26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6BA8-7F64-E24B-9A25-32A03E911026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BECD0-6C73-D946-A00C-24CB3328A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014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6BA8-7F64-E24B-9A25-32A03E911026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BECD0-6C73-D946-A00C-24CB3328A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699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6BA8-7F64-E24B-9A25-32A03E911026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BECD0-6C73-D946-A00C-24CB3328A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56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6BA8-7F64-E24B-9A25-32A03E911026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BECD0-6C73-D946-A00C-24CB3328A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49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6BA8-7F64-E24B-9A25-32A03E911026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BECD0-6C73-D946-A00C-24CB3328A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32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6BA8-7F64-E24B-9A25-32A03E911026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BECD0-6C73-D946-A00C-24CB3328A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37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6BA8-7F64-E24B-9A25-32A03E911026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BECD0-6C73-D946-A00C-24CB3328A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18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6BA8-7F64-E24B-9A25-32A03E911026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BECD0-6C73-D946-A00C-24CB3328A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16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6BA8-7F64-E24B-9A25-32A03E911026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BECD0-6C73-D946-A00C-24CB3328A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55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6BA8-7F64-E24B-9A25-32A03E911026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BECD0-6C73-D946-A00C-24CB3328A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20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66BA8-7F64-E24B-9A25-32A03E911026}" type="datetimeFigureOut">
              <a:rPr lang="en-US" smtClean="0"/>
              <a:t>11/18/2017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BECD0-6C73-D946-A00C-24CB3328AB8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acEwan_University_logo_black_1.8.jpg"/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842" y="6126163"/>
            <a:ext cx="1503022" cy="55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8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microsoft.com/office/2007/relationships/hdphoto" Target="../media/hdphoto2.wdp"/><Relationship Id="rId9" Type="http://schemas.microsoft.com/office/2007/relationships/diagramDrawing" Target="../diagrams/drawing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103120"/>
            <a:ext cx="7772400" cy="1470025"/>
          </a:xfrm>
        </p:spPr>
        <p:txBody>
          <a:bodyPr>
            <a:noAutofit/>
          </a:bodyPr>
          <a:lstStyle/>
          <a:p>
            <a:r>
              <a:rPr lang="en-US" sz="4000" dirty="0">
                <a:latin typeface="Calibri Light" panose="020F0302020204030204" pitchFamily="34" charset="0"/>
              </a:rPr>
              <a:t>Developing a Minor in </a:t>
            </a:r>
            <a:br>
              <a:rPr lang="en-US" sz="4000" dirty="0">
                <a:latin typeface="Calibri Light" panose="020F0302020204030204" pitchFamily="34" charset="0"/>
              </a:rPr>
            </a:br>
            <a:r>
              <a:rPr lang="en-US" sz="4000" dirty="0">
                <a:latin typeface="Calibri Light" panose="020F0302020204030204" pitchFamily="34" charset="0"/>
              </a:rPr>
              <a:t>‘Business Intelligence’</a:t>
            </a:r>
            <a:br>
              <a:rPr lang="en-US" dirty="0"/>
            </a:br>
            <a:br>
              <a:rPr lang="en-US" dirty="0"/>
            </a:br>
            <a:r>
              <a:rPr lang="en-US" sz="3200" dirty="0">
                <a:latin typeface="Calibri Light" panose="020F0302020204030204" pitchFamily="34" charset="0"/>
              </a:rPr>
              <a:t>Decision Sciences Institute</a:t>
            </a:r>
            <a:br>
              <a:rPr lang="en-US" dirty="0">
                <a:latin typeface="Calibri Light" panose="020F0302020204030204" pitchFamily="34" charset="0"/>
              </a:rPr>
            </a:br>
            <a:r>
              <a:rPr lang="en-US" sz="2800" dirty="0">
                <a:latin typeface="Calibri Light" panose="020F0302020204030204" pitchFamily="34" charset="0"/>
              </a:rPr>
              <a:t>18 November 2017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4572000"/>
            <a:ext cx="6400800" cy="17526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alibri Light" panose="020F0302020204030204" pitchFamily="34" charset="0"/>
              </a:rPr>
              <a:t>Rickard Enstroem, PhD</a:t>
            </a:r>
          </a:p>
          <a:p>
            <a:r>
              <a:rPr lang="en-US" sz="2800" dirty="0">
                <a:latin typeface="Calibri Light" panose="020F0302020204030204" pitchFamily="34" charset="0"/>
              </a:rPr>
              <a:t>MacEwan University, Canada</a:t>
            </a:r>
          </a:p>
        </p:txBody>
      </p:sp>
    </p:spTree>
    <p:extLst>
      <p:ext uri="{BB962C8B-B14F-4D97-AF65-F5344CB8AC3E}">
        <p14:creationId xmlns:p14="http://schemas.microsoft.com/office/powerpoint/2010/main" val="254959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B4C1D-423A-4AEF-B9BC-1D0FC008D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Context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08F632-6A2B-4179-95CA-F0A9F45FB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74321" y="-1255541"/>
            <a:ext cx="5900928" cy="92202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8E30E0-5909-4E57-A51D-36EED4995902}"/>
              </a:ext>
            </a:extLst>
          </p:cNvPr>
          <p:cNvSpPr txBox="1"/>
          <p:nvPr/>
        </p:nvSpPr>
        <p:spPr>
          <a:xfrm>
            <a:off x="5669280" y="728003"/>
            <a:ext cx="3383280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Calibri Light" panose="020F0302020204030204" pitchFamily="34" charset="0"/>
              </a:rPr>
              <a:t>MacEwan University</a:t>
            </a:r>
          </a:p>
          <a:p>
            <a:pPr marL="457200" indent="-4572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Light" panose="020F0302020204030204" pitchFamily="34" charset="0"/>
              </a:rPr>
              <a:t>Undergraduate</a:t>
            </a:r>
          </a:p>
          <a:p>
            <a:pPr marL="457200" indent="-4572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Light" panose="020F0302020204030204" pitchFamily="34" charset="0"/>
              </a:rPr>
              <a:t>BCom</a:t>
            </a:r>
          </a:p>
          <a:p>
            <a:pPr marL="457200" indent="-4572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Light" panose="020F0302020204030204" pitchFamily="34" charset="0"/>
              </a:rPr>
              <a:t>Six Majors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Light" panose="020F0302020204030204" pitchFamily="34" charset="0"/>
              </a:rPr>
              <a:t>Professional Skills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871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3AEFB-94DD-407F-B5B8-E4888C199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</a:rPr>
              <a:t>Arise of the Minor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10D84A8-5C17-4F21-9B0D-1E509A35D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93577"/>
            <a:ext cx="5236464" cy="35234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A6D4C5-23CC-422B-92EA-E90B8A2EA875}"/>
              </a:ext>
            </a:extLst>
          </p:cNvPr>
          <p:cNvSpPr txBox="1"/>
          <p:nvPr/>
        </p:nvSpPr>
        <p:spPr>
          <a:xfrm>
            <a:off x="5822321" y="1667316"/>
            <a:ext cx="283058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Light" panose="020F0302020204030204" pitchFamily="34" charset="0"/>
              </a:rPr>
              <a:t>Recognized?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Light" panose="020F0302020204030204" pitchFamily="34" charset="0"/>
              </a:rPr>
              <a:t>Approval?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Light" panose="020F0302020204030204" pitchFamily="34" charset="0"/>
              </a:rPr>
              <a:t>Powerful combo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Light" panose="020F0302020204030204" pitchFamily="34" charset="0"/>
              </a:rPr>
              <a:t>Space is tight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Light" panose="020F0302020204030204" pitchFamily="34" charset="0"/>
              </a:rPr>
              <a:t>5 courses</a:t>
            </a:r>
          </a:p>
        </p:txBody>
      </p:sp>
    </p:spTree>
    <p:extLst>
      <p:ext uri="{BB962C8B-B14F-4D97-AF65-F5344CB8AC3E}">
        <p14:creationId xmlns:p14="http://schemas.microsoft.com/office/powerpoint/2010/main" val="2821144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ECB03-9637-4E75-B602-0498BC2D7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libri Light" panose="020F0302020204030204" pitchFamily="34" charset="0"/>
              </a:rPr>
              <a:t>Approach to Curriculum Development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CF51FC4-4071-4658-9E6F-6FE0D1D547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0688982"/>
              </p:ext>
            </p:extLst>
          </p:nvPr>
        </p:nvGraphicFramePr>
        <p:xfrm>
          <a:off x="457200" y="1280624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4A249E9-3286-4C8E-BD5B-E831C5195FAD}"/>
              </a:ext>
            </a:extLst>
          </p:cNvPr>
          <p:cNvSpPr txBox="1"/>
          <p:nvPr/>
        </p:nvSpPr>
        <p:spPr>
          <a:xfrm>
            <a:off x="457200" y="5779363"/>
            <a:ext cx="643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Tyler, R. W. (1971). </a:t>
            </a:r>
          </a:p>
          <a:p>
            <a:r>
              <a:rPr lang="en-US" sz="1400" i="1" dirty="0"/>
              <a:t>Basic principle of curriculum and instruction</a:t>
            </a:r>
            <a:r>
              <a:rPr lang="en-US" sz="1400" dirty="0"/>
              <a:t>. Chicago: The University of Chicago Press.</a:t>
            </a:r>
          </a:p>
        </p:txBody>
      </p:sp>
    </p:spTree>
    <p:extLst>
      <p:ext uri="{BB962C8B-B14F-4D97-AF65-F5344CB8AC3E}">
        <p14:creationId xmlns:p14="http://schemas.microsoft.com/office/powerpoint/2010/main" val="4237432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EC96A9-92B0-465C-853E-1422BCF78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846138"/>
            <a:ext cx="8229600" cy="246888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3E6A8D-970A-4840-8E67-4C441390F5E2}"/>
              </a:ext>
            </a:extLst>
          </p:cNvPr>
          <p:cNvSpPr txBox="1"/>
          <p:nvPr/>
        </p:nvSpPr>
        <p:spPr>
          <a:xfrm>
            <a:off x="677333" y="3843867"/>
            <a:ext cx="4597092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Light" panose="020F0302020204030204" pitchFamily="34" charset="0"/>
              </a:rPr>
              <a:t>Collaborative folder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Light" panose="020F0302020204030204" pitchFamily="34" charset="0"/>
              </a:rPr>
              <a:t>Weekly meetings – minutes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Light" panose="020F0302020204030204" pitchFamily="34" charset="0"/>
              </a:rPr>
              <a:t>Ad Hoc Advisory Committee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800" dirty="0">
              <a:latin typeface="Calibri Light" panose="020F030202020403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507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ADA7C-28C6-4F94-88E9-DCAED3A86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libri Light" panose="020F0302020204030204" pitchFamily="34" charset="0"/>
              </a:rPr>
              <a:t>Findings - Ad Hoc Advisory Committee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16EC0E-4823-4816-9A84-C7999B84EE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718733"/>
            <a:ext cx="4556760" cy="366522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95ABFA-B1FE-4735-86A9-5418E61B3C1F}"/>
              </a:ext>
            </a:extLst>
          </p:cNvPr>
          <p:cNvSpPr txBox="1"/>
          <p:nvPr/>
        </p:nvSpPr>
        <p:spPr>
          <a:xfrm>
            <a:off x="5013960" y="1600200"/>
            <a:ext cx="290707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 Light" panose="020F0302020204030204" pitchFamily="34" charset="0"/>
              </a:rPr>
              <a:t>Demand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 Light" panose="020F0302020204030204" pitchFamily="34" charset="0"/>
              </a:rPr>
              <a:t>Connecting dots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 Light" panose="020F0302020204030204" pitchFamily="34" charset="0"/>
              </a:rPr>
              <a:t>Interdisciplinary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 Light" panose="020F0302020204030204" pitchFamily="34" charset="0"/>
              </a:rPr>
              <a:t>Cross-listed courses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 Light" panose="020F0302020204030204" pitchFamily="34" charset="0"/>
              </a:rPr>
              <a:t>Problem -&gt; Data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 Light" panose="020F0302020204030204" pitchFamily="34" charset="0"/>
              </a:rPr>
              <a:t>Creativity – Hacking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 Light" panose="020F0302020204030204" pitchFamily="34" charset="0"/>
              </a:rPr>
              <a:t>Project based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 Light" panose="020F0302020204030204" pitchFamily="34" charset="0"/>
              </a:rPr>
              <a:t>Self learners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8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765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ADA7C-28C6-4F94-88E9-DCAED3A86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alibri Light" panose="020F0302020204030204" pitchFamily="34" charset="0"/>
              </a:rPr>
              <a:t>Findings - Ad Hoc Advisory Committee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16EC0E-4823-4816-9A84-C7999B84EE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718733"/>
            <a:ext cx="4556760" cy="366522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95ABFA-B1FE-4735-86A9-5418E61B3C1F}"/>
              </a:ext>
            </a:extLst>
          </p:cNvPr>
          <p:cNvSpPr txBox="1"/>
          <p:nvPr/>
        </p:nvSpPr>
        <p:spPr>
          <a:xfrm>
            <a:off x="5013960" y="1600200"/>
            <a:ext cx="290707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 Light" panose="020F0302020204030204" pitchFamily="34" charset="0"/>
              </a:rPr>
              <a:t>Demand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 Light" panose="020F0302020204030204" pitchFamily="34" charset="0"/>
              </a:rPr>
              <a:t>Connecting dots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 Light" panose="020F0302020204030204" pitchFamily="34" charset="0"/>
              </a:rPr>
              <a:t>Interdisciplinary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 Light" panose="020F0302020204030204" pitchFamily="34" charset="0"/>
              </a:rPr>
              <a:t>Cross-listed courses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 Light" panose="020F0302020204030204" pitchFamily="34" charset="0"/>
              </a:rPr>
              <a:t>Problem -&gt; Data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 Light" panose="020F0302020204030204" pitchFamily="34" charset="0"/>
              </a:rPr>
              <a:t>Creativity – Hacking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 Light" panose="020F0302020204030204" pitchFamily="34" charset="0"/>
              </a:rPr>
              <a:t>Project based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 Light" panose="020F0302020204030204" pitchFamily="34" charset="0"/>
              </a:rPr>
              <a:t>Self learners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2800" dirty="0">
              <a:latin typeface="Calibri Light" panose="020F03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68261D-8014-40E4-B6E8-4FEBC3ECE680}"/>
              </a:ext>
            </a:extLst>
          </p:cNvPr>
          <p:cNvSpPr txBox="1"/>
          <p:nvPr/>
        </p:nvSpPr>
        <p:spPr>
          <a:xfrm>
            <a:off x="1443719" y="5584957"/>
            <a:ext cx="2583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 Light" panose="020F0302020204030204" pitchFamily="34" charset="0"/>
              </a:rPr>
              <a:t>Communication!</a:t>
            </a:r>
          </a:p>
        </p:txBody>
      </p:sp>
    </p:spTree>
    <p:extLst>
      <p:ext uri="{BB962C8B-B14F-4D97-AF65-F5344CB8AC3E}">
        <p14:creationId xmlns:p14="http://schemas.microsoft.com/office/powerpoint/2010/main" val="1427065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FE1D1C9-183C-482D-998B-7950A5EC4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4725" y="0"/>
            <a:ext cx="11226800" cy="7483094"/>
          </a:xfrm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A8B7FB3-46B4-4123-845B-6CA4119DEA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1378959"/>
              </p:ext>
            </p:extLst>
          </p:nvPr>
        </p:nvGraphicFramePr>
        <p:xfrm>
          <a:off x="626013" y="931977"/>
          <a:ext cx="8229600" cy="5352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141959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DC1E3-0162-4516-975D-D4F6684D7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</a:rPr>
              <a:t>Data for Educational Purposes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AD615-B0BE-4D5E-A95D-AC042628D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Light" panose="020F0302020204030204" pitchFamily="34" charset="0"/>
              </a:rPr>
              <a:t>Alberta Government – Blue Book: Credit card 	transactions and wages</a:t>
            </a:r>
          </a:p>
          <a:p>
            <a:pPr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Light" panose="020F0302020204030204" pitchFamily="34" charset="0"/>
              </a:rPr>
              <a:t>Alberta Health Services – Data de-identification 	project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800" dirty="0">
                <a:latin typeface="Calibri Light" panose="020F0302020204030204" pitchFamily="34" charset="0"/>
              </a:rPr>
              <a:t>MacEwan Institutional Planning – internal data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800" dirty="0">
              <a:latin typeface="Calibri Light" panose="020F030202020403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sz="2800" dirty="0">
              <a:latin typeface="Calibri Light" panose="020F0302020204030204" pitchFamily="34" charset="0"/>
            </a:endParaRPr>
          </a:p>
          <a:p>
            <a:endParaRPr lang="en-US" sz="28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1533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206</Words>
  <Application>Microsoft Office PowerPoint</Application>
  <PresentationFormat>On-screen Show (4:3)</PresentationFormat>
  <Paragraphs>85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Courier New</vt:lpstr>
      <vt:lpstr>Office Theme</vt:lpstr>
      <vt:lpstr>Developing a Minor in  ‘Business Intelligence’  Decision Sciences Institute 18 November 2017</vt:lpstr>
      <vt:lpstr>Context</vt:lpstr>
      <vt:lpstr>Arise of the Minor</vt:lpstr>
      <vt:lpstr>Approach to Curriculum Development</vt:lpstr>
      <vt:lpstr>PowerPoint Presentation</vt:lpstr>
      <vt:lpstr>Findings - Ad Hoc Advisory Committee</vt:lpstr>
      <vt:lpstr>Findings - Ad Hoc Advisory Committee</vt:lpstr>
      <vt:lpstr>PowerPoint Presentation</vt:lpstr>
      <vt:lpstr>Data for Educational Purposes</vt:lpstr>
    </vt:vector>
  </TitlesOfParts>
  <Company>MacEwan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ITS</dc:creator>
  <cp:lastModifiedBy>RAndrews</cp:lastModifiedBy>
  <cp:revision>137</cp:revision>
  <dcterms:created xsi:type="dcterms:W3CDTF">2015-01-08T21:52:07Z</dcterms:created>
  <dcterms:modified xsi:type="dcterms:W3CDTF">2017-11-18T14:45:00Z</dcterms:modified>
</cp:coreProperties>
</file>