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8"/>
  </p:notesMasterIdLst>
  <p:sldIdLst>
    <p:sldId id="258" r:id="rId3"/>
    <p:sldId id="259" r:id="rId4"/>
    <p:sldId id="260" r:id="rId5"/>
    <p:sldId id="261" r:id="rId6"/>
    <p:sldId id="262" r:id="rId7"/>
    <p:sldId id="257" r:id="rId8"/>
    <p:sldId id="264" r:id="rId9"/>
    <p:sldId id="265" r:id="rId10"/>
    <p:sldId id="266" r:id="rId11"/>
    <p:sldId id="267" r:id="rId12"/>
    <p:sldId id="312" r:id="rId13"/>
    <p:sldId id="269" r:id="rId14"/>
    <p:sldId id="271" r:id="rId15"/>
    <p:sldId id="268" r:id="rId16"/>
    <p:sldId id="313" r:id="rId17"/>
    <p:sldId id="275" r:id="rId18"/>
    <p:sldId id="315" r:id="rId19"/>
    <p:sldId id="272" r:id="rId20"/>
    <p:sldId id="276" r:id="rId21"/>
    <p:sldId id="277" r:id="rId22"/>
    <p:sldId id="273" r:id="rId23"/>
    <p:sldId id="278" r:id="rId24"/>
    <p:sldId id="279" r:id="rId25"/>
    <p:sldId id="280" r:id="rId26"/>
    <p:sldId id="274" r:id="rId27"/>
    <p:sldId id="281" r:id="rId28"/>
    <p:sldId id="282" r:id="rId29"/>
    <p:sldId id="283" r:id="rId30"/>
    <p:sldId id="284" r:id="rId31"/>
    <p:sldId id="306" r:id="rId32"/>
    <p:sldId id="285" r:id="rId33"/>
    <p:sldId id="286" r:id="rId34"/>
    <p:sldId id="287" r:id="rId35"/>
    <p:sldId id="288" r:id="rId36"/>
    <p:sldId id="289" r:id="rId37"/>
    <p:sldId id="291" r:id="rId38"/>
    <p:sldId id="290" r:id="rId39"/>
    <p:sldId id="292" r:id="rId40"/>
    <p:sldId id="293" r:id="rId41"/>
    <p:sldId id="295" r:id="rId42"/>
    <p:sldId id="296" r:id="rId43"/>
    <p:sldId id="294" r:id="rId44"/>
    <p:sldId id="297" r:id="rId45"/>
    <p:sldId id="298" r:id="rId46"/>
    <p:sldId id="299" r:id="rId47"/>
    <p:sldId id="300" r:id="rId48"/>
    <p:sldId id="301" r:id="rId49"/>
    <p:sldId id="302" r:id="rId50"/>
    <p:sldId id="307" r:id="rId51"/>
    <p:sldId id="303" r:id="rId52"/>
    <p:sldId id="318" r:id="rId53"/>
    <p:sldId id="309" r:id="rId54"/>
    <p:sldId id="310" r:id="rId55"/>
    <p:sldId id="305" r:id="rId56"/>
    <p:sldId id="3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3" autoAdjust="0"/>
    <p:restoredTop sz="94926" autoAdjust="0"/>
  </p:normalViewPr>
  <p:slideViewPr>
    <p:cSldViewPr showGuides="1">
      <p:cViewPr varScale="1">
        <p:scale>
          <a:sx n="69" d="100"/>
          <a:sy n="69" d="100"/>
        </p:scale>
        <p:origin x="70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F458-297E-42FD-85AA-B42138C66462}" type="datetimeFigureOut">
              <a:rPr lang="en-US" smtClean="0"/>
              <a:t>1/29/2018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C6242-4B4C-4A8A-B761-684DE6665D6E}" type="slidenum">
              <a:rPr lang="en-US" smtClean="0"/>
              <a:t>‹#›</a:t>
            </a:fld>
            <a:endParaRPr lang="en-US"/>
          </a:p>
        </p:txBody>
      </p:sp>
    </p:spTree>
    <p:extLst>
      <p:ext uri="{BB962C8B-B14F-4D97-AF65-F5344CB8AC3E}">
        <p14:creationId xmlns:p14="http://schemas.microsoft.com/office/powerpoint/2010/main" val="14898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t>Picture </a:t>
            </a:r>
            <a:r>
              <a:rPr lang="en-US" sz="1400" b="1" baseline="0" dirty="0"/>
              <a:t>background with textured caption</a:t>
            </a:r>
          </a:p>
          <a:p>
            <a:r>
              <a:rPr lang="en-US" sz="1400" b="0" baseline="0"/>
              <a:t>(Intermediate</a:t>
            </a:r>
            <a:r>
              <a:rPr lang="en-US" sz="1400" b="0" baseline="0" dirty="0"/>
              <a:t>)</a:t>
            </a:r>
          </a:p>
          <a:p>
            <a:endParaRPr lang="en-US" sz="1400" b="0" baseline="0" dirty="0"/>
          </a:p>
          <a:p>
            <a:r>
              <a:rPr lang="en-US" sz="1200" b="0" baseline="0" dirty="0"/>
              <a:t>To reproduce the textured shape effects on this slide, do the following:</a:t>
            </a:r>
          </a:p>
          <a:p>
            <a:pPr marL="228600" indent="-228600">
              <a:buFont typeface="+mj-lt"/>
              <a:buAutoNum type="arabicPeriod"/>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Blank</a:t>
            </a:r>
            <a:r>
              <a:rPr lang="en-US" sz="1200" b="0" kern="120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5”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4”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Picture or texture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Textures</a:t>
            </a:r>
            <a:r>
              <a:rPr lang="en-US" sz="1200" b="0" kern="1200" baseline="0" dirty="0">
                <a:solidFill>
                  <a:schemeClr val="tx1"/>
                </a:solidFill>
                <a:effectLst/>
                <a:latin typeface="+mn-lt"/>
                <a:ea typeface="+mn-ea"/>
                <a:cs typeface="+mn-cs"/>
              </a:rPr>
              <a:t> and then click and then click </a:t>
            </a:r>
            <a:r>
              <a:rPr lang="en-US" sz="1200" b="1" kern="1200" baseline="0" dirty="0">
                <a:solidFill>
                  <a:schemeClr val="tx1"/>
                </a:solidFill>
                <a:effectLst/>
                <a:latin typeface="+mn-lt"/>
                <a:ea typeface="+mn-ea"/>
                <a:cs typeface="+mn-cs"/>
              </a:rPr>
              <a:t>Pink Tissue </a:t>
            </a:r>
            <a:r>
              <a:rPr lang="en-US" sz="1200" b="1" kern="1200" baseline="0">
                <a:solidFill>
                  <a:schemeClr val="tx1"/>
                </a:solidFill>
                <a:effectLst/>
                <a:latin typeface="+mn-lt"/>
                <a:ea typeface="+mn-ea"/>
                <a:cs typeface="+mn-cs"/>
              </a:rPr>
              <a:t>Paper </a:t>
            </a:r>
            <a:r>
              <a:rPr lang="en-US" sz="1200" b="0" kern="1200" baseline="0">
                <a:solidFill>
                  <a:schemeClr val="tx1"/>
                </a:solidFill>
                <a:effectLst/>
                <a:latin typeface="+mn-lt"/>
                <a:ea typeface="+mn-ea"/>
                <a:cs typeface="+mn-cs"/>
              </a:rPr>
              <a:t>(fourth </a:t>
            </a:r>
            <a:r>
              <a:rPr lang="en-US" sz="1200" b="0" kern="1200" baseline="0" dirty="0">
                <a:solidFill>
                  <a:schemeClr val="tx1"/>
                </a:solidFill>
                <a:effectLst/>
                <a:latin typeface="+mn-lt"/>
                <a:ea typeface="+mn-ea"/>
                <a:cs typeface="+mn-cs"/>
              </a:rPr>
              <a:t>row).</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20%</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No</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Recolor</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Orange, Accent color 6 </a:t>
            </a:r>
            <a:r>
              <a:rPr lang="en-US" sz="1200" b="1" kern="1200" baseline="0">
                <a:solidFill>
                  <a:schemeClr val="tx1"/>
                </a:solidFill>
                <a:effectLst/>
                <a:latin typeface="+mn-lt"/>
                <a:ea typeface="+mn-ea"/>
                <a:cs typeface="+mn-cs"/>
              </a:rPr>
              <a:t>Dark </a:t>
            </a:r>
            <a:r>
              <a:rPr lang="en-US" sz="1200" b="0" kern="1200" baseline="0">
                <a:solidFill>
                  <a:schemeClr val="tx1"/>
                </a:solidFill>
                <a:effectLst/>
                <a:latin typeface="+mn-lt"/>
                <a:ea typeface="+mn-ea"/>
                <a:cs typeface="+mn-cs"/>
              </a:rPr>
              <a:t>(second </a:t>
            </a:r>
            <a:r>
              <a:rPr lang="en-US" sz="1200" b="0" kern="1200" baseline="0" dirty="0">
                <a:solidFill>
                  <a:schemeClr val="tx1"/>
                </a:solidFill>
                <a:effectLst/>
                <a:latin typeface="+mn-lt"/>
                <a:ea typeface="+mn-ea"/>
                <a:cs typeface="+mn-cs"/>
              </a:rPr>
              <a:t>row).</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Glow</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No Glow</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second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and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Gradients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Gradient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Type</a:t>
            </a:r>
            <a:r>
              <a:rPr lang="en-US" sz="1200" b="0" kern="1200" baseline="0" dirty="0">
                <a:solidFill>
                  <a:schemeClr val="tx1"/>
                </a:solidFill>
                <a:effectLst/>
                <a:latin typeface="+mn-lt"/>
                <a:ea typeface="+mn-ea"/>
                <a:cs typeface="+mn-cs"/>
              </a:rPr>
              <a:t> list, select </a:t>
            </a:r>
            <a:r>
              <a:rPr lang="en-US" sz="1200" b="1" kern="1200" baseline="0" dirty="0">
                <a:solidFill>
                  <a:schemeClr val="tx1"/>
                </a:solidFill>
                <a:effectLst/>
                <a:latin typeface="+mn-lt"/>
                <a:ea typeface="+mn-ea"/>
                <a:cs typeface="+mn-cs"/>
              </a:rPr>
              <a:t>Linear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Angle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90°</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kern="1200" dirty="0">
                <a:solidFill>
                  <a:schemeClr val="tx1"/>
                </a:solidFill>
                <a:effectLst/>
                <a:latin typeface="+mn-lt"/>
                <a:ea typeface="+mn-ea"/>
                <a:cs typeface="+mn-cs"/>
              </a:rPr>
              <a:t>Under </a:t>
            </a:r>
            <a:r>
              <a:rPr lang="en-US" sz="1200" b="1" kern="1200" dirty="0">
                <a:solidFill>
                  <a:schemeClr val="tx1"/>
                </a:solidFill>
                <a:effectLst/>
                <a:latin typeface="+mn-lt"/>
                <a:ea typeface="+mn-ea"/>
                <a:cs typeface="+mn-cs"/>
              </a:rPr>
              <a:t>Gradient stops</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Add gradient stops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Remove gradient stops</a:t>
            </a:r>
            <a:r>
              <a:rPr lang="en-US" sz="1200" kern="1200" dirty="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a:solidFill>
                  <a:schemeClr val="tx1"/>
                </a:solidFill>
                <a:effectLst/>
                <a:latin typeface="+mn-lt"/>
                <a:ea typeface="+mn-ea"/>
                <a:cs typeface="+mn-cs"/>
              </a:rPr>
              <a:t>Also under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stops</a:t>
            </a:r>
            <a:r>
              <a:rPr lang="en-US" sz="1200" b="0" kern="1200" baseline="0" dirty="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a:t>
            </a:r>
            <a:r>
              <a:rPr lang="en-US" sz="1200" b="1" kern="1200" baseline="0">
                <a:solidFill>
                  <a:schemeClr val="tx1"/>
                </a:solidFill>
                <a:effectLst/>
                <a:latin typeface="+mn-lt"/>
                <a:ea typeface="+mn-ea"/>
                <a:cs typeface="+mn-cs"/>
              </a:rPr>
              <a:t>1 </a:t>
            </a:r>
            <a:r>
              <a:rPr lang="en-US" sz="1200" b="0" kern="1200" baseline="0">
                <a:solidFill>
                  <a:schemeClr val="tx1"/>
                </a:solidFill>
                <a:effectLst/>
                <a:latin typeface="+mn-lt"/>
                <a:ea typeface="+mn-ea"/>
                <a:cs typeface="+mn-cs"/>
              </a:rPr>
              <a:t>(first </a:t>
            </a:r>
            <a:r>
              <a:rPr lang="en-US" sz="1200" b="0" kern="1200" baseline="0" dirty="0">
                <a:solidFill>
                  <a:schemeClr val="tx1"/>
                </a:solidFill>
                <a:effectLst/>
                <a:latin typeface="+mn-lt"/>
                <a:ea typeface="+mn-ea"/>
                <a:cs typeface="+mn-cs"/>
              </a:rPr>
              <a:t>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a:t>
            </a:r>
            <a:r>
              <a:rPr lang="en-US" sz="1200" b="1" kern="1200" baseline="0">
                <a:solidFill>
                  <a:schemeClr val="tx1"/>
                </a:solidFill>
                <a:effectLst/>
                <a:latin typeface="+mn-lt"/>
                <a:ea typeface="+mn-ea"/>
                <a:cs typeface="+mn-cs"/>
              </a:rPr>
              <a:t>1 </a:t>
            </a:r>
            <a:r>
              <a:rPr lang="en-US" sz="1200" b="0" kern="1200" baseline="0">
                <a:solidFill>
                  <a:schemeClr val="tx1"/>
                </a:solidFill>
                <a:effectLst/>
                <a:latin typeface="+mn-lt"/>
                <a:ea typeface="+mn-ea"/>
                <a:cs typeface="+mn-cs"/>
              </a:rPr>
              <a:t>(first </a:t>
            </a:r>
            <a:r>
              <a:rPr lang="en-US" sz="1200" b="0" kern="1200" baseline="0" dirty="0">
                <a:solidFill>
                  <a:schemeClr val="tx1"/>
                </a:solidFill>
                <a:effectLst/>
                <a:latin typeface="+mn-lt"/>
                <a:ea typeface="+mn-ea"/>
                <a:cs typeface="+mn-cs"/>
              </a:rPr>
              <a:t>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50%</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enter </a:t>
            </a:r>
            <a:r>
              <a:rPr lang="en-US" sz="1200" b="1" kern="1200" baseline="0" dirty="0">
                <a:solidFill>
                  <a:schemeClr val="tx1"/>
                </a:solidFill>
                <a:effectLst/>
                <a:latin typeface="+mn-lt"/>
                <a:ea typeface="+mn-ea"/>
                <a:cs typeface="+mn-cs"/>
              </a:rPr>
              <a:t>5”</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4”</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Press and hold CTRL, and then select both rectangles.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p>
          <a:p>
            <a:pPr marL="0" indent="0">
              <a:buFont typeface="+mj-lt"/>
              <a:buNone/>
            </a:pPr>
            <a:endParaRPr lang="en-US" sz="1200" b="1" kern="1200" baseline="0" dirty="0">
              <a:solidFill>
                <a:schemeClr val="tx1"/>
              </a:solidFill>
              <a:effectLst/>
              <a:latin typeface="+mn-lt"/>
              <a:ea typeface="+mn-ea"/>
              <a:cs typeface="+mn-cs"/>
            </a:endParaRPr>
          </a:p>
          <a:p>
            <a:pPr marL="0" indent="0">
              <a:buFont typeface="+mj-lt"/>
              <a:buNone/>
            </a:pPr>
            <a:r>
              <a:rPr lang="en-US" sz="1200" b="0" kern="1200" baseline="0" dirty="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Insert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Images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Search for</a:t>
            </a:r>
            <a:r>
              <a:rPr lang="en-US" sz="1200" b="0" kern="1200" baseline="0" dirty="0">
                <a:solidFill>
                  <a:schemeClr val="tx1"/>
                </a:solidFill>
                <a:effectLst/>
                <a:latin typeface="+mn-lt"/>
                <a:ea typeface="+mn-ea"/>
                <a:cs typeface="+mn-cs"/>
              </a:rPr>
              <a:t> box, enter </a:t>
            </a:r>
            <a:r>
              <a:rPr lang="en-US" b="1" dirty="0"/>
              <a:t>00322861.wmf</a:t>
            </a:r>
            <a:r>
              <a:rPr lang="en-US" dirty="0"/>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Results should be </a:t>
            </a:r>
            <a:r>
              <a:rPr lang="en-US" sz="1200" b="0" kern="1200" baseline="0" dirty="0">
                <a:solidFill>
                  <a:schemeClr val="tx1"/>
                </a:solidFill>
                <a:effectLst/>
                <a:latin typeface="+mn-lt"/>
                <a:ea typeface="+mn-ea"/>
                <a:cs typeface="+mn-cs"/>
              </a:rPr>
              <a:t>list, select </a:t>
            </a:r>
            <a:r>
              <a:rPr lang="en-US" sz="1200" b="1" kern="1200" baseline="0" dirty="0">
                <a:solidFill>
                  <a:schemeClr val="tx1"/>
                </a:solidFill>
                <a:effectLst/>
                <a:latin typeface="+mn-lt"/>
                <a:ea typeface="+mn-ea"/>
                <a:cs typeface="+mn-cs"/>
              </a:rPr>
              <a:t>All media file types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Select </a:t>
            </a:r>
            <a:r>
              <a:rPr lang="en-US" sz="1200" b="1" kern="1200" baseline="0" dirty="0">
                <a:solidFill>
                  <a:schemeClr val="tx1"/>
                </a:solidFill>
                <a:effectLst/>
                <a:latin typeface="+mn-lt"/>
                <a:ea typeface="+mn-ea"/>
                <a:cs typeface="+mn-cs"/>
              </a:rPr>
              <a:t>Include Office.com content</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Go</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a:solidFill>
                  <a:schemeClr val="tx1"/>
                </a:solidFill>
                <a:effectLst/>
                <a:latin typeface="+mn-lt"/>
                <a:ea typeface="+mn-ea"/>
                <a:cs typeface="+mn-cs"/>
              </a:rPr>
              <a:t>Select the clip art. Under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a:t>
            </a:r>
            <a:r>
              <a:rPr lang="en-US" sz="1200" b="1" kern="1200" baseline="0" dirty="0">
                <a:solidFill>
                  <a:schemeClr val="tx1"/>
                </a:solidFill>
                <a:effectLst/>
                <a:latin typeface="+mn-lt"/>
                <a:ea typeface="+mn-ea"/>
                <a:cs typeface="+mn-cs"/>
              </a:rPr>
              <a:t>0.56”</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2”</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Group</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Ungroup </a:t>
            </a:r>
            <a:r>
              <a:rPr lang="en-US" sz="1200" b="0" kern="1200" baseline="0" dirty="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Edit</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Select</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Selection Pane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Selection and Visibility </a:t>
            </a:r>
            <a:r>
              <a:rPr lang="en-US" sz="1200" b="0" kern="1200" baseline="0" dirty="0">
                <a:solidFill>
                  <a:schemeClr val="tx1"/>
                </a:solidFill>
                <a:effectLst/>
                <a:latin typeface="+mn-lt"/>
                <a:ea typeface="+mn-ea"/>
                <a:cs typeface="+mn-cs"/>
              </a:rPr>
              <a:t>pane, select </a:t>
            </a:r>
            <a:r>
              <a:rPr lang="en-US" sz="1200" b="1" kern="1200" baseline="0" dirty="0" err="1">
                <a:solidFill>
                  <a:schemeClr val="tx1"/>
                </a:solidFill>
                <a:effectLst/>
                <a:latin typeface="+mn-lt"/>
                <a:ea typeface="+mn-ea"/>
                <a:cs typeface="+mn-cs"/>
              </a:rPr>
              <a:t>Autoshape</a:t>
            </a:r>
            <a:r>
              <a:rPr lang="en-US" sz="1200" b="0" kern="1200" baseline="0" dirty="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a:solidFill>
                  <a:schemeClr val="tx1"/>
                </a:solidFill>
                <a:effectLst/>
                <a:latin typeface="+mn-lt"/>
                <a:ea typeface="+mn-ea"/>
                <a:cs typeface="+mn-cs"/>
              </a:rPr>
              <a:t>Select the ungrouped clip art.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Solid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Black, Text 1</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Position the ungrouped clip art over the bottom half</a:t>
            </a:r>
            <a:r>
              <a:rPr lang="en-US" sz="1200" kern="1200" baseline="0" dirty="0">
                <a:solidFill>
                  <a:schemeClr val="tx1"/>
                </a:solidFill>
                <a:effectLst/>
                <a:latin typeface="+mn-lt"/>
                <a:ea typeface="+mn-ea"/>
                <a:cs typeface="+mn-cs"/>
              </a:rPr>
              <a:t> of the transparent rectangle.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Select</a:t>
            </a:r>
            <a:r>
              <a:rPr lang="en-US" sz="1200" kern="1200" baseline="0" dirty="0">
                <a:solidFill>
                  <a:schemeClr val="tx1"/>
                </a:solidFill>
                <a:effectLst/>
                <a:latin typeface="+mn-lt"/>
                <a:ea typeface="+mn-ea"/>
                <a:cs typeface="+mn-cs"/>
              </a:rPr>
              <a:t> the ungrouped clip art.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Select the second ungrouped clip art.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Rotate</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Options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a:p>
          <a:p>
            <a:r>
              <a:rPr lang="en-US" sz="1200" b="0" baseline="0" dirty="0"/>
              <a:t>To reproduce the text effects on this slide, do the following:</a:t>
            </a:r>
          </a:p>
          <a:p>
            <a:pPr marL="228600" indent="-228600">
              <a:buFont typeface="+mj-lt"/>
              <a:buAutoNum type="arabicPeriod"/>
            </a:pPr>
            <a:r>
              <a:rPr lang="en-US" sz="1200" b="0" baseline="0" dirty="0"/>
              <a:t>On the </a:t>
            </a:r>
            <a:r>
              <a:rPr lang="en-US" sz="1200" b="1" baseline="0" dirty="0"/>
              <a:t>Insert</a:t>
            </a:r>
            <a:r>
              <a:rPr lang="en-US" sz="1200" b="0" baseline="0" dirty="0"/>
              <a:t> tab, in the </a:t>
            </a:r>
            <a:r>
              <a:rPr lang="en-US" sz="1200" b="1" baseline="0" dirty="0"/>
              <a:t>Text</a:t>
            </a:r>
            <a:r>
              <a:rPr lang="en-US" sz="1200" b="0" baseline="0" dirty="0"/>
              <a:t> group, click </a:t>
            </a:r>
            <a:r>
              <a:rPr lang="en-US" sz="1200" b="1" baseline="0" dirty="0"/>
              <a:t>Text</a:t>
            </a:r>
            <a:r>
              <a:rPr lang="en-US" sz="1200" b="0" baseline="0" dirty="0"/>
              <a:t> </a:t>
            </a:r>
            <a:r>
              <a:rPr lang="en-US" sz="1200" b="1" baseline="0" dirty="0"/>
              <a:t>Box</a:t>
            </a:r>
            <a:r>
              <a:rPr lang="en-US" sz="1200" b="0" baseline="0" dirty="0"/>
              <a:t>.</a:t>
            </a:r>
          </a:p>
          <a:p>
            <a:pPr marL="228600" indent="-228600">
              <a:buFont typeface="+mj-lt"/>
              <a:buAutoNum type="arabicPeriod"/>
            </a:pPr>
            <a:r>
              <a:rPr lang="en-US" sz="1200" b="0" baseline="0" dirty="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effectLst/>
                <a:latin typeface="+mn-lt"/>
                <a:ea typeface="+mn-ea"/>
                <a:cs typeface="+mn-cs"/>
              </a:rPr>
              <a:t>Enter text in the text box, and then select the text. On the </a:t>
            </a:r>
            <a:r>
              <a:rPr lang="en-US" sz="1200" b="1" kern="1200" dirty="0">
                <a:solidFill>
                  <a:schemeClr val="tx1"/>
                </a:solidFill>
                <a:effectLst/>
                <a:latin typeface="+mn-lt"/>
                <a:ea typeface="+mn-ea"/>
                <a:cs typeface="+mn-cs"/>
              </a:rPr>
              <a:t>Home</a:t>
            </a:r>
            <a:r>
              <a:rPr lang="en-US" sz="1200" b="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group, select </a:t>
            </a:r>
            <a:r>
              <a:rPr lang="en-US" sz="1200" b="1" kern="1200" dirty="0">
                <a:solidFill>
                  <a:schemeClr val="tx1"/>
                </a:solidFill>
                <a:effectLst/>
                <a:latin typeface="+mn-lt"/>
                <a:ea typeface="+mn-ea"/>
                <a:cs typeface="+mn-cs"/>
              </a:rPr>
              <a:t>Constantia</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list, select </a:t>
            </a:r>
            <a:r>
              <a:rPr lang="en-US" sz="1200" b="1" kern="1200" dirty="0">
                <a:solidFill>
                  <a:schemeClr val="tx1"/>
                </a:solidFill>
                <a:effectLst/>
                <a:latin typeface="+mn-lt"/>
                <a:ea typeface="+mn-ea"/>
                <a:cs typeface="+mn-cs"/>
              </a:rPr>
              <a:t>36 pt</a:t>
            </a:r>
            <a:r>
              <a:rPr lang="en-US" sz="1200" b="0" kern="1200" dirty="0">
                <a:solidFill>
                  <a:schemeClr val="tx1"/>
                </a:solidFill>
                <a:effectLst/>
                <a:latin typeface="+mn-lt"/>
                <a:ea typeface="+mn-ea"/>
                <a:cs typeface="+mn-cs"/>
              </a:rPr>
              <a:t>. 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Size</a:t>
            </a:r>
            <a:r>
              <a:rPr lang="en-US" sz="1200" b="0" kern="1200" dirty="0">
                <a:solidFill>
                  <a:schemeClr val="tx1"/>
                </a:solidFill>
                <a:effectLst/>
                <a:latin typeface="+mn-lt"/>
                <a:ea typeface="+mn-ea"/>
                <a:cs typeface="+mn-cs"/>
              </a:rPr>
              <a:t> list,</a:t>
            </a:r>
            <a:r>
              <a:rPr lang="en-US" sz="1200" b="0" kern="1200" baseline="0" dirty="0">
                <a:solidFill>
                  <a:schemeClr val="tx1"/>
                </a:solidFill>
                <a:effectLst/>
                <a:latin typeface="+mn-lt"/>
                <a:ea typeface="+mn-ea"/>
                <a:cs typeface="+mn-cs"/>
              </a:rPr>
              <a:t> and then select </a:t>
            </a:r>
            <a:r>
              <a:rPr lang="en-US" sz="1200" b="1" kern="1200" baseline="0" dirty="0">
                <a:solidFill>
                  <a:schemeClr val="tx1"/>
                </a:solidFill>
                <a:effectLst/>
                <a:latin typeface="+mn-lt"/>
                <a:ea typeface="+mn-ea"/>
                <a:cs typeface="+mn-cs"/>
              </a:rPr>
              <a:t>White, Background 1 </a:t>
            </a:r>
            <a:r>
              <a:rPr lang="en-US" sz="1200" b="0" kern="1200" baseline="0" dirty="0">
                <a:solidFill>
                  <a:schemeClr val="tx1"/>
                </a:solidFill>
                <a:effectLst/>
                <a:latin typeface="+mn-lt"/>
                <a:ea typeface="+mn-ea"/>
                <a:cs typeface="+mn-cs"/>
              </a:rPr>
              <a:t>from the </a:t>
            </a:r>
            <a:r>
              <a:rPr lang="en-US" sz="1200" b="1" kern="1200" baseline="0" dirty="0">
                <a:solidFill>
                  <a:schemeClr val="tx1"/>
                </a:solidFill>
                <a:effectLst/>
                <a:latin typeface="+mn-lt"/>
                <a:ea typeface="+mn-ea"/>
                <a:cs typeface="+mn-cs"/>
              </a:rPr>
              <a:t>Font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Paragraph</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both rectangles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endParaRPr lang="en-US" sz="1200" b="0" baseline="0" dirty="0"/>
          </a:p>
          <a:p>
            <a:r>
              <a:rPr lang="en-US" sz="1200" b="0" baseline="0" dirty="0"/>
              <a:t>To reproduce the picture background on this slide, do the following:</a:t>
            </a:r>
          </a:p>
          <a:p>
            <a:pPr marL="228600" indent="-228600">
              <a:buFont typeface="+mj-lt"/>
              <a:buAutoNum type="arabicPeriod"/>
            </a:pPr>
            <a:r>
              <a:rPr lang="en-US" sz="1200" b="0" baseline="0" dirty="0"/>
              <a:t>On the </a:t>
            </a:r>
            <a:r>
              <a:rPr lang="en-US" sz="1200" b="1" baseline="0" dirty="0"/>
              <a:t>Design</a:t>
            </a:r>
            <a:r>
              <a:rPr lang="en-US" sz="1200" b="0" baseline="0" dirty="0"/>
              <a:t> tab, in the </a:t>
            </a:r>
            <a:r>
              <a:rPr lang="en-US" sz="1200" b="1" baseline="0" dirty="0"/>
              <a:t>Background</a:t>
            </a:r>
            <a:r>
              <a:rPr lang="en-US" sz="1200" b="0" baseline="0" dirty="0"/>
              <a:t> group, click </a:t>
            </a:r>
            <a:r>
              <a:rPr lang="en-US" sz="1200" b="1" baseline="0" dirty="0"/>
              <a:t>Background</a:t>
            </a:r>
            <a:r>
              <a:rPr lang="en-US" sz="1200" b="0" baseline="0" dirty="0"/>
              <a:t> </a:t>
            </a:r>
            <a:r>
              <a:rPr lang="en-US" sz="1200" b="1" baseline="0" dirty="0"/>
              <a:t>Styles</a:t>
            </a:r>
            <a:r>
              <a:rPr lang="en-US" sz="1200" b="0" baseline="0" dirty="0"/>
              <a:t>, and then click </a:t>
            </a:r>
            <a:r>
              <a:rPr lang="en-US" sz="1200" b="1" baseline="0" dirty="0"/>
              <a:t>Format</a:t>
            </a:r>
            <a:r>
              <a:rPr lang="en-US" sz="1200" b="0" baseline="0" dirty="0"/>
              <a:t> </a:t>
            </a:r>
            <a:r>
              <a:rPr lang="en-US" sz="1200" b="1" baseline="0" dirty="0"/>
              <a:t>Background</a:t>
            </a:r>
            <a:r>
              <a:rPr lang="en-US" sz="1200" b="0" baseline="0" dirty="0"/>
              <a:t>.</a:t>
            </a:r>
          </a:p>
          <a:p>
            <a:pPr marL="228600" indent="-228600">
              <a:buFont typeface="+mj-lt"/>
              <a:buAutoNum type="arabicPeriod"/>
            </a:pPr>
            <a:r>
              <a:rPr lang="en-US" sz="1200" b="0" baseline="0" dirty="0"/>
              <a:t>In the </a:t>
            </a:r>
            <a:r>
              <a:rPr lang="en-US" sz="1200" b="1" baseline="0" dirty="0"/>
              <a:t>Format</a:t>
            </a:r>
            <a:r>
              <a:rPr lang="en-US" sz="1200" b="0" baseline="0" dirty="0"/>
              <a:t> </a:t>
            </a:r>
            <a:r>
              <a:rPr lang="en-US" sz="1200" b="1" baseline="0" dirty="0"/>
              <a:t>Background</a:t>
            </a:r>
            <a:r>
              <a:rPr lang="en-US" sz="1200" b="0" baseline="0" dirty="0"/>
              <a:t> dialog box, click </a:t>
            </a:r>
            <a:r>
              <a:rPr lang="en-US" sz="1200" b="1" baseline="0" dirty="0"/>
              <a:t>Fill</a:t>
            </a:r>
            <a:r>
              <a:rPr lang="en-US" sz="1200" b="0" baseline="0" dirty="0"/>
              <a:t> in the left pane, in the </a:t>
            </a:r>
            <a:r>
              <a:rPr lang="en-US" sz="1200" b="1" baseline="0" dirty="0"/>
              <a:t>Fill</a:t>
            </a:r>
            <a:r>
              <a:rPr lang="en-US" sz="1200" b="0" baseline="0" dirty="0"/>
              <a:t> pane, click </a:t>
            </a:r>
            <a:r>
              <a:rPr lang="en-US" sz="1200" b="1" baseline="0" dirty="0"/>
              <a:t>Picture or texture fill</a:t>
            </a:r>
            <a:r>
              <a:rPr lang="en-US" sz="1200" b="0" baseline="0" dirty="0"/>
              <a:t>, and then under </a:t>
            </a:r>
            <a:r>
              <a:rPr lang="en-US" sz="1200" b="1" baseline="0" dirty="0"/>
              <a:t>Insert</a:t>
            </a:r>
            <a:r>
              <a:rPr lang="en-US" sz="1200" b="0" baseline="0" dirty="0"/>
              <a:t> f</a:t>
            </a:r>
            <a:r>
              <a:rPr lang="en-US" sz="1200" b="1" baseline="0" dirty="0"/>
              <a:t>rom</a:t>
            </a:r>
            <a:r>
              <a:rPr lang="en-US" sz="1200" b="0" baseline="0" dirty="0"/>
              <a:t> click </a:t>
            </a:r>
            <a:r>
              <a:rPr lang="en-US" sz="1200" b="1" baseline="0" dirty="0"/>
              <a:t>File</a:t>
            </a:r>
            <a:r>
              <a:rPr lang="en-US" sz="1200" b="0" baseline="0"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Insert Picture </a:t>
            </a:r>
            <a:r>
              <a:rPr lang="en-US" sz="1200" kern="1200" dirty="0">
                <a:solidFill>
                  <a:schemeClr val="tx1"/>
                </a:solidFill>
                <a:effectLst/>
                <a:latin typeface="+mn-lt"/>
                <a:ea typeface="+mn-ea"/>
                <a:cs typeface="+mn-cs"/>
              </a:rPr>
              <a:t>dialog box, select a picture and then click </a:t>
            </a:r>
            <a:r>
              <a:rPr lang="en-US" sz="1200" b="1" kern="1200" dirty="0">
                <a:solidFill>
                  <a:schemeClr val="tx1"/>
                </a:solidFill>
                <a:effectLst/>
                <a:latin typeface="+mn-lt"/>
                <a:ea typeface="+mn-ea"/>
                <a:cs typeface="+mn-cs"/>
              </a:rPr>
              <a:t>Insert</a:t>
            </a:r>
            <a:r>
              <a:rPr lang="en-US" sz="1200" kern="1200" dirty="0">
                <a:solidFill>
                  <a:schemeClr val="tx1"/>
                </a:solidFill>
                <a:effectLst/>
                <a:latin typeface="+mn-lt"/>
                <a:ea typeface="+mn-ea"/>
                <a:cs typeface="+mn-cs"/>
              </a:rPr>
              <a:t>.</a:t>
            </a:r>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1</a:t>
            </a:fld>
            <a:endParaRPr lang="en-US"/>
          </a:p>
        </p:txBody>
      </p:sp>
    </p:spTree>
    <p:extLst>
      <p:ext uri="{BB962C8B-B14F-4D97-AF65-F5344CB8AC3E}">
        <p14:creationId xmlns:p14="http://schemas.microsoft.com/office/powerpoint/2010/main" val="254653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t>Picture </a:t>
            </a:r>
            <a:r>
              <a:rPr lang="en-US" sz="1400" b="1" baseline="0" dirty="0"/>
              <a:t>background with textured caption</a:t>
            </a:r>
          </a:p>
          <a:p>
            <a:r>
              <a:rPr lang="en-US" sz="1400" b="0" baseline="0"/>
              <a:t>(Intermediate</a:t>
            </a:r>
            <a:r>
              <a:rPr lang="en-US" sz="1400" b="0" baseline="0" dirty="0"/>
              <a:t>)</a:t>
            </a:r>
          </a:p>
          <a:p>
            <a:endParaRPr lang="en-US" sz="1400" b="0" baseline="0" dirty="0"/>
          </a:p>
          <a:p>
            <a:r>
              <a:rPr lang="en-US" sz="1200" b="0" baseline="0" dirty="0"/>
              <a:t>To reproduce the textured shape effects on this slide, do the following:</a:t>
            </a:r>
          </a:p>
          <a:p>
            <a:pPr marL="228600" indent="-228600">
              <a:buFont typeface="+mj-lt"/>
              <a:buAutoNum type="arabicPeriod"/>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Blank</a:t>
            </a:r>
            <a:r>
              <a:rPr lang="en-US" sz="1200" b="0" kern="120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5”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4”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Picture or texture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Textures</a:t>
            </a:r>
            <a:r>
              <a:rPr lang="en-US" sz="1200" b="0" kern="1200" baseline="0" dirty="0">
                <a:solidFill>
                  <a:schemeClr val="tx1"/>
                </a:solidFill>
                <a:effectLst/>
                <a:latin typeface="+mn-lt"/>
                <a:ea typeface="+mn-ea"/>
                <a:cs typeface="+mn-cs"/>
              </a:rPr>
              <a:t> and then click and then click </a:t>
            </a:r>
            <a:r>
              <a:rPr lang="en-US" sz="1200" b="1" kern="1200" baseline="0" dirty="0">
                <a:solidFill>
                  <a:schemeClr val="tx1"/>
                </a:solidFill>
                <a:effectLst/>
                <a:latin typeface="+mn-lt"/>
                <a:ea typeface="+mn-ea"/>
                <a:cs typeface="+mn-cs"/>
              </a:rPr>
              <a:t>Pink Tissue </a:t>
            </a:r>
            <a:r>
              <a:rPr lang="en-US" sz="1200" b="1" kern="1200" baseline="0">
                <a:solidFill>
                  <a:schemeClr val="tx1"/>
                </a:solidFill>
                <a:effectLst/>
                <a:latin typeface="+mn-lt"/>
                <a:ea typeface="+mn-ea"/>
                <a:cs typeface="+mn-cs"/>
              </a:rPr>
              <a:t>Paper </a:t>
            </a:r>
            <a:r>
              <a:rPr lang="en-US" sz="1200" b="0" kern="1200" baseline="0">
                <a:solidFill>
                  <a:schemeClr val="tx1"/>
                </a:solidFill>
                <a:effectLst/>
                <a:latin typeface="+mn-lt"/>
                <a:ea typeface="+mn-ea"/>
                <a:cs typeface="+mn-cs"/>
              </a:rPr>
              <a:t>(fourth </a:t>
            </a:r>
            <a:r>
              <a:rPr lang="en-US" sz="1200" b="0" kern="1200" baseline="0" dirty="0">
                <a:solidFill>
                  <a:schemeClr val="tx1"/>
                </a:solidFill>
                <a:effectLst/>
                <a:latin typeface="+mn-lt"/>
                <a:ea typeface="+mn-ea"/>
                <a:cs typeface="+mn-cs"/>
              </a:rPr>
              <a:t>row).</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20%</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No</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Recolor</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Orange, Accent color 6 </a:t>
            </a:r>
            <a:r>
              <a:rPr lang="en-US" sz="1200" b="1" kern="1200" baseline="0">
                <a:solidFill>
                  <a:schemeClr val="tx1"/>
                </a:solidFill>
                <a:effectLst/>
                <a:latin typeface="+mn-lt"/>
                <a:ea typeface="+mn-ea"/>
                <a:cs typeface="+mn-cs"/>
              </a:rPr>
              <a:t>Dark </a:t>
            </a:r>
            <a:r>
              <a:rPr lang="en-US" sz="1200" b="0" kern="1200" baseline="0">
                <a:solidFill>
                  <a:schemeClr val="tx1"/>
                </a:solidFill>
                <a:effectLst/>
                <a:latin typeface="+mn-lt"/>
                <a:ea typeface="+mn-ea"/>
                <a:cs typeface="+mn-cs"/>
              </a:rPr>
              <a:t>(second </a:t>
            </a:r>
            <a:r>
              <a:rPr lang="en-US" sz="1200" b="0" kern="1200" baseline="0" dirty="0">
                <a:solidFill>
                  <a:schemeClr val="tx1"/>
                </a:solidFill>
                <a:effectLst/>
                <a:latin typeface="+mn-lt"/>
                <a:ea typeface="+mn-ea"/>
                <a:cs typeface="+mn-cs"/>
              </a:rPr>
              <a:t>row).</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Glow</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No Glow</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second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and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Gradients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Gradient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Type</a:t>
            </a:r>
            <a:r>
              <a:rPr lang="en-US" sz="1200" b="0" kern="1200" baseline="0" dirty="0">
                <a:solidFill>
                  <a:schemeClr val="tx1"/>
                </a:solidFill>
                <a:effectLst/>
                <a:latin typeface="+mn-lt"/>
                <a:ea typeface="+mn-ea"/>
                <a:cs typeface="+mn-cs"/>
              </a:rPr>
              <a:t> list, select </a:t>
            </a:r>
            <a:r>
              <a:rPr lang="en-US" sz="1200" b="1" kern="1200" baseline="0" dirty="0">
                <a:solidFill>
                  <a:schemeClr val="tx1"/>
                </a:solidFill>
                <a:effectLst/>
                <a:latin typeface="+mn-lt"/>
                <a:ea typeface="+mn-ea"/>
                <a:cs typeface="+mn-cs"/>
              </a:rPr>
              <a:t>Linear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Angle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90°</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kern="1200" dirty="0">
                <a:solidFill>
                  <a:schemeClr val="tx1"/>
                </a:solidFill>
                <a:effectLst/>
                <a:latin typeface="+mn-lt"/>
                <a:ea typeface="+mn-ea"/>
                <a:cs typeface="+mn-cs"/>
              </a:rPr>
              <a:t>Under </a:t>
            </a:r>
            <a:r>
              <a:rPr lang="en-US" sz="1200" b="1" kern="1200" dirty="0">
                <a:solidFill>
                  <a:schemeClr val="tx1"/>
                </a:solidFill>
                <a:effectLst/>
                <a:latin typeface="+mn-lt"/>
                <a:ea typeface="+mn-ea"/>
                <a:cs typeface="+mn-cs"/>
              </a:rPr>
              <a:t>Gradient stops</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Add gradient stops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Remove gradient stops</a:t>
            </a:r>
            <a:r>
              <a:rPr lang="en-US" sz="1200" kern="1200" dirty="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a:solidFill>
                  <a:schemeClr val="tx1"/>
                </a:solidFill>
                <a:effectLst/>
                <a:latin typeface="+mn-lt"/>
                <a:ea typeface="+mn-ea"/>
                <a:cs typeface="+mn-cs"/>
              </a:rPr>
              <a:t>Also under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stops</a:t>
            </a:r>
            <a:r>
              <a:rPr lang="en-US" sz="1200" b="0" kern="1200" baseline="0" dirty="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a:t>
            </a:r>
            <a:r>
              <a:rPr lang="en-US" sz="1200" b="1" kern="1200" baseline="0">
                <a:solidFill>
                  <a:schemeClr val="tx1"/>
                </a:solidFill>
                <a:effectLst/>
                <a:latin typeface="+mn-lt"/>
                <a:ea typeface="+mn-ea"/>
                <a:cs typeface="+mn-cs"/>
              </a:rPr>
              <a:t>1 </a:t>
            </a:r>
            <a:r>
              <a:rPr lang="en-US" sz="1200" b="0" kern="1200" baseline="0">
                <a:solidFill>
                  <a:schemeClr val="tx1"/>
                </a:solidFill>
                <a:effectLst/>
                <a:latin typeface="+mn-lt"/>
                <a:ea typeface="+mn-ea"/>
                <a:cs typeface="+mn-cs"/>
              </a:rPr>
              <a:t>(first </a:t>
            </a:r>
            <a:r>
              <a:rPr lang="en-US" sz="1200" b="0" kern="1200" baseline="0" dirty="0">
                <a:solidFill>
                  <a:schemeClr val="tx1"/>
                </a:solidFill>
                <a:effectLst/>
                <a:latin typeface="+mn-lt"/>
                <a:ea typeface="+mn-ea"/>
                <a:cs typeface="+mn-cs"/>
              </a:rPr>
              <a:t>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a:t>
            </a:r>
            <a:r>
              <a:rPr lang="en-US" sz="1200" b="1" kern="1200" baseline="0">
                <a:solidFill>
                  <a:schemeClr val="tx1"/>
                </a:solidFill>
                <a:effectLst/>
                <a:latin typeface="+mn-lt"/>
                <a:ea typeface="+mn-ea"/>
                <a:cs typeface="+mn-cs"/>
              </a:rPr>
              <a:t>1 </a:t>
            </a:r>
            <a:r>
              <a:rPr lang="en-US" sz="1200" b="0" kern="1200" baseline="0">
                <a:solidFill>
                  <a:schemeClr val="tx1"/>
                </a:solidFill>
                <a:effectLst/>
                <a:latin typeface="+mn-lt"/>
                <a:ea typeface="+mn-ea"/>
                <a:cs typeface="+mn-cs"/>
              </a:rPr>
              <a:t>(first </a:t>
            </a:r>
            <a:r>
              <a:rPr lang="en-US" sz="1200" b="0" kern="1200" baseline="0" dirty="0">
                <a:solidFill>
                  <a:schemeClr val="tx1"/>
                </a:solidFill>
                <a:effectLst/>
                <a:latin typeface="+mn-lt"/>
                <a:ea typeface="+mn-ea"/>
                <a:cs typeface="+mn-cs"/>
              </a:rPr>
              <a:t>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50%</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enter </a:t>
            </a:r>
            <a:r>
              <a:rPr lang="en-US" sz="1200" b="1" kern="1200" baseline="0" dirty="0">
                <a:solidFill>
                  <a:schemeClr val="tx1"/>
                </a:solidFill>
                <a:effectLst/>
                <a:latin typeface="+mn-lt"/>
                <a:ea typeface="+mn-ea"/>
                <a:cs typeface="+mn-cs"/>
              </a:rPr>
              <a:t>5”</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4”</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Press and hold CTRL, and then select both rectangles.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p>
          <a:p>
            <a:pPr marL="0" indent="0">
              <a:buFont typeface="+mj-lt"/>
              <a:buNone/>
            </a:pPr>
            <a:endParaRPr lang="en-US" sz="1200" b="1" kern="1200" baseline="0" dirty="0">
              <a:solidFill>
                <a:schemeClr val="tx1"/>
              </a:solidFill>
              <a:effectLst/>
              <a:latin typeface="+mn-lt"/>
              <a:ea typeface="+mn-ea"/>
              <a:cs typeface="+mn-cs"/>
            </a:endParaRPr>
          </a:p>
          <a:p>
            <a:pPr marL="0" indent="0">
              <a:buFont typeface="+mj-lt"/>
              <a:buNone/>
            </a:pPr>
            <a:r>
              <a:rPr lang="en-US" sz="1200" b="0" kern="1200" baseline="0" dirty="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Insert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Images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Search for</a:t>
            </a:r>
            <a:r>
              <a:rPr lang="en-US" sz="1200" b="0" kern="1200" baseline="0" dirty="0">
                <a:solidFill>
                  <a:schemeClr val="tx1"/>
                </a:solidFill>
                <a:effectLst/>
                <a:latin typeface="+mn-lt"/>
                <a:ea typeface="+mn-ea"/>
                <a:cs typeface="+mn-cs"/>
              </a:rPr>
              <a:t> box, enter </a:t>
            </a:r>
            <a:r>
              <a:rPr lang="en-US" b="1" dirty="0"/>
              <a:t>00322861.wmf</a:t>
            </a:r>
            <a:r>
              <a:rPr lang="en-US" dirty="0"/>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Results should be </a:t>
            </a:r>
            <a:r>
              <a:rPr lang="en-US" sz="1200" b="0" kern="1200" baseline="0" dirty="0">
                <a:solidFill>
                  <a:schemeClr val="tx1"/>
                </a:solidFill>
                <a:effectLst/>
                <a:latin typeface="+mn-lt"/>
                <a:ea typeface="+mn-ea"/>
                <a:cs typeface="+mn-cs"/>
              </a:rPr>
              <a:t>list, select </a:t>
            </a:r>
            <a:r>
              <a:rPr lang="en-US" sz="1200" b="1" kern="1200" baseline="0" dirty="0">
                <a:solidFill>
                  <a:schemeClr val="tx1"/>
                </a:solidFill>
                <a:effectLst/>
                <a:latin typeface="+mn-lt"/>
                <a:ea typeface="+mn-ea"/>
                <a:cs typeface="+mn-cs"/>
              </a:rPr>
              <a:t>All media file types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Select </a:t>
            </a:r>
            <a:r>
              <a:rPr lang="en-US" sz="1200" b="1" kern="1200" baseline="0" dirty="0">
                <a:solidFill>
                  <a:schemeClr val="tx1"/>
                </a:solidFill>
                <a:effectLst/>
                <a:latin typeface="+mn-lt"/>
                <a:ea typeface="+mn-ea"/>
                <a:cs typeface="+mn-cs"/>
              </a:rPr>
              <a:t>Include Office.com content</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Go</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a:solidFill>
                  <a:schemeClr val="tx1"/>
                </a:solidFill>
                <a:effectLst/>
                <a:latin typeface="+mn-lt"/>
                <a:ea typeface="+mn-ea"/>
                <a:cs typeface="+mn-cs"/>
              </a:rPr>
              <a:t>Select the clip art. Under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a:t>
            </a:r>
            <a:r>
              <a:rPr lang="en-US" sz="1200" b="1" kern="1200" baseline="0" dirty="0">
                <a:solidFill>
                  <a:schemeClr val="tx1"/>
                </a:solidFill>
                <a:effectLst/>
                <a:latin typeface="+mn-lt"/>
                <a:ea typeface="+mn-ea"/>
                <a:cs typeface="+mn-cs"/>
              </a:rPr>
              <a:t>0.56”</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2”</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Group</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Ungroup </a:t>
            </a:r>
            <a:r>
              <a:rPr lang="en-US" sz="1200" b="0" kern="1200" baseline="0" dirty="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Edit</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Select</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Selection Pane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Selection and Visibility </a:t>
            </a:r>
            <a:r>
              <a:rPr lang="en-US" sz="1200" b="0" kern="1200" baseline="0" dirty="0">
                <a:solidFill>
                  <a:schemeClr val="tx1"/>
                </a:solidFill>
                <a:effectLst/>
                <a:latin typeface="+mn-lt"/>
                <a:ea typeface="+mn-ea"/>
                <a:cs typeface="+mn-cs"/>
              </a:rPr>
              <a:t>pane, select </a:t>
            </a:r>
            <a:r>
              <a:rPr lang="en-US" sz="1200" b="1" kern="1200" baseline="0" dirty="0" err="1">
                <a:solidFill>
                  <a:schemeClr val="tx1"/>
                </a:solidFill>
                <a:effectLst/>
                <a:latin typeface="+mn-lt"/>
                <a:ea typeface="+mn-ea"/>
                <a:cs typeface="+mn-cs"/>
              </a:rPr>
              <a:t>Autoshape</a:t>
            </a:r>
            <a:r>
              <a:rPr lang="en-US" sz="1200" b="0" kern="1200" baseline="0" dirty="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a:solidFill>
                  <a:schemeClr val="tx1"/>
                </a:solidFill>
                <a:effectLst/>
                <a:latin typeface="+mn-lt"/>
                <a:ea typeface="+mn-ea"/>
                <a:cs typeface="+mn-cs"/>
              </a:rPr>
              <a:t>Select the ungrouped clip art.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Solid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Black, Text 1</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Position the ungrouped clip art over the bottom half</a:t>
            </a:r>
            <a:r>
              <a:rPr lang="en-US" sz="1200" kern="1200" baseline="0" dirty="0">
                <a:solidFill>
                  <a:schemeClr val="tx1"/>
                </a:solidFill>
                <a:effectLst/>
                <a:latin typeface="+mn-lt"/>
                <a:ea typeface="+mn-ea"/>
                <a:cs typeface="+mn-cs"/>
              </a:rPr>
              <a:t> of the transparent rectangle.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Select</a:t>
            </a:r>
            <a:r>
              <a:rPr lang="en-US" sz="1200" kern="1200" baseline="0" dirty="0">
                <a:solidFill>
                  <a:schemeClr val="tx1"/>
                </a:solidFill>
                <a:effectLst/>
                <a:latin typeface="+mn-lt"/>
                <a:ea typeface="+mn-ea"/>
                <a:cs typeface="+mn-cs"/>
              </a:rPr>
              <a:t> the ungrouped clip art.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Select the second ungrouped clip art.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Rotate</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Options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a:p>
          <a:p>
            <a:r>
              <a:rPr lang="en-US" sz="1200" b="0" baseline="0" dirty="0"/>
              <a:t>To reproduce the text effects on this slide, do the following:</a:t>
            </a:r>
          </a:p>
          <a:p>
            <a:pPr marL="228600" indent="-228600">
              <a:buFont typeface="+mj-lt"/>
              <a:buAutoNum type="arabicPeriod"/>
            </a:pPr>
            <a:r>
              <a:rPr lang="en-US" sz="1200" b="0" baseline="0" dirty="0"/>
              <a:t>On the </a:t>
            </a:r>
            <a:r>
              <a:rPr lang="en-US" sz="1200" b="1" baseline="0" dirty="0"/>
              <a:t>Insert</a:t>
            </a:r>
            <a:r>
              <a:rPr lang="en-US" sz="1200" b="0" baseline="0" dirty="0"/>
              <a:t> tab, in the </a:t>
            </a:r>
            <a:r>
              <a:rPr lang="en-US" sz="1200" b="1" baseline="0" dirty="0"/>
              <a:t>Text</a:t>
            </a:r>
            <a:r>
              <a:rPr lang="en-US" sz="1200" b="0" baseline="0" dirty="0"/>
              <a:t> group, click </a:t>
            </a:r>
            <a:r>
              <a:rPr lang="en-US" sz="1200" b="1" baseline="0" dirty="0"/>
              <a:t>Text</a:t>
            </a:r>
            <a:r>
              <a:rPr lang="en-US" sz="1200" b="0" baseline="0" dirty="0"/>
              <a:t> </a:t>
            </a:r>
            <a:r>
              <a:rPr lang="en-US" sz="1200" b="1" baseline="0" dirty="0"/>
              <a:t>Box</a:t>
            </a:r>
            <a:r>
              <a:rPr lang="en-US" sz="1200" b="0" baseline="0" dirty="0"/>
              <a:t>.</a:t>
            </a:r>
          </a:p>
          <a:p>
            <a:pPr marL="228600" indent="-228600">
              <a:buFont typeface="+mj-lt"/>
              <a:buAutoNum type="arabicPeriod"/>
            </a:pPr>
            <a:r>
              <a:rPr lang="en-US" sz="1200" b="0" baseline="0" dirty="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effectLst/>
                <a:latin typeface="+mn-lt"/>
                <a:ea typeface="+mn-ea"/>
                <a:cs typeface="+mn-cs"/>
              </a:rPr>
              <a:t>Enter text in the text box, and then select the text. On the </a:t>
            </a:r>
            <a:r>
              <a:rPr lang="en-US" sz="1200" b="1" kern="1200" dirty="0">
                <a:solidFill>
                  <a:schemeClr val="tx1"/>
                </a:solidFill>
                <a:effectLst/>
                <a:latin typeface="+mn-lt"/>
                <a:ea typeface="+mn-ea"/>
                <a:cs typeface="+mn-cs"/>
              </a:rPr>
              <a:t>Home</a:t>
            </a:r>
            <a:r>
              <a:rPr lang="en-US" sz="1200" b="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group, select </a:t>
            </a:r>
            <a:r>
              <a:rPr lang="en-US" sz="1200" b="1" kern="1200" dirty="0">
                <a:solidFill>
                  <a:schemeClr val="tx1"/>
                </a:solidFill>
                <a:effectLst/>
                <a:latin typeface="+mn-lt"/>
                <a:ea typeface="+mn-ea"/>
                <a:cs typeface="+mn-cs"/>
              </a:rPr>
              <a:t>Constantia</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list, select </a:t>
            </a:r>
            <a:r>
              <a:rPr lang="en-US" sz="1200" b="1" kern="1200" dirty="0">
                <a:solidFill>
                  <a:schemeClr val="tx1"/>
                </a:solidFill>
                <a:effectLst/>
                <a:latin typeface="+mn-lt"/>
                <a:ea typeface="+mn-ea"/>
                <a:cs typeface="+mn-cs"/>
              </a:rPr>
              <a:t>36 pt</a:t>
            </a:r>
            <a:r>
              <a:rPr lang="en-US" sz="1200" b="0" kern="1200" dirty="0">
                <a:solidFill>
                  <a:schemeClr val="tx1"/>
                </a:solidFill>
                <a:effectLst/>
                <a:latin typeface="+mn-lt"/>
                <a:ea typeface="+mn-ea"/>
                <a:cs typeface="+mn-cs"/>
              </a:rPr>
              <a:t>. 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Size</a:t>
            </a:r>
            <a:r>
              <a:rPr lang="en-US" sz="1200" b="0" kern="1200" dirty="0">
                <a:solidFill>
                  <a:schemeClr val="tx1"/>
                </a:solidFill>
                <a:effectLst/>
                <a:latin typeface="+mn-lt"/>
                <a:ea typeface="+mn-ea"/>
                <a:cs typeface="+mn-cs"/>
              </a:rPr>
              <a:t> list,</a:t>
            </a:r>
            <a:r>
              <a:rPr lang="en-US" sz="1200" b="0" kern="1200" baseline="0" dirty="0">
                <a:solidFill>
                  <a:schemeClr val="tx1"/>
                </a:solidFill>
                <a:effectLst/>
                <a:latin typeface="+mn-lt"/>
                <a:ea typeface="+mn-ea"/>
                <a:cs typeface="+mn-cs"/>
              </a:rPr>
              <a:t> and then select </a:t>
            </a:r>
            <a:r>
              <a:rPr lang="en-US" sz="1200" b="1" kern="1200" baseline="0" dirty="0">
                <a:solidFill>
                  <a:schemeClr val="tx1"/>
                </a:solidFill>
                <a:effectLst/>
                <a:latin typeface="+mn-lt"/>
                <a:ea typeface="+mn-ea"/>
                <a:cs typeface="+mn-cs"/>
              </a:rPr>
              <a:t>White, Background 1 </a:t>
            </a:r>
            <a:r>
              <a:rPr lang="en-US" sz="1200" b="0" kern="1200" baseline="0" dirty="0">
                <a:solidFill>
                  <a:schemeClr val="tx1"/>
                </a:solidFill>
                <a:effectLst/>
                <a:latin typeface="+mn-lt"/>
                <a:ea typeface="+mn-ea"/>
                <a:cs typeface="+mn-cs"/>
              </a:rPr>
              <a:t>from the </a:t>
            </a:r>
            <a:r>
              <a:rPr lang="en-US" sz="1200" b="1" kern="1200" baseline="0" dirty="0">
                <a:solidFill>
                  <a:schemeClr val="tx1"/>
                </a:solidFill>
                <a:effectLst/>
                <a:latin typeface="+mn-lt"/>
                <a:ea typeface="+mn-ea"/>
                <a:cs typeface="+mn-cs"/>
              </a:rPr>
              <a:t>Font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Paragraph</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both rectangles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endParaRPr lang="en-US" sz="1200" b="0" baseline="0" dirty="0"/>
          </a:p>
          <a:p>
            <a:r>
              <a:rPr lang="en-US" sz="1200" b="0" baseline="0" dirty="0"/>
              <a:t>To reproduce the picture background on this slide, do the following:</a:t>
            </a:r>
          </a:p>
          <a:p>
            <a:pPr marL="228600" indent="-228600">
              <a:buFont typeface="+mj-lt"/>
              <a:buAutoNum type="arabicPeriod"/>
            </a:pPr>
            <a:r>
              <a:rPr lang="en-US" sz="1200" b="0" baseline="0" dirty="0"/>
              <a:t>On the </a:t>
            </a:r>
            <a:r>
              <a:rPr lang="en-US" sz="1200" b="1" baseline="0" dirty="0"/>
              <a:t>Design</a:t>
            </a:r>
            <a:r>
              <a:rPr lang="en-US" sz="1200" b="0" baseline="0" dirty="0"/>
              <a:t> tab, in the </a:t>
            </a:r>
            <a:r>
              <a:rPr lang="en-US" sz="1200" b="1" baseline="0" dirty="0"/>
              <a:t>Background</a:t>
            </a:r>
            <a:r>
              <a:rPr lang="en-US" sz="1200" b="0" baseline="0" dirty="0"/>
              <a:t> group, click </a:t>
            </a:r>
            <a:r>
              <a:rPr lang="en-US" sz="1200" b="1" baseline="0" dirty="0"/>
              <a:t>Background</a:t>
            </a:r>
            <a:r>
              <a:rPr lang="en-US" sz="1200" b="0" baseline="0" dirty="0"/>
              <a:t> </a:t>
            </a:r>
            <a:r>
              <a:rPr lang="en-US" sz="1200" b="1" baseline="0" dirty="0"/>
              <a:t>Styles</a:t>
            </a:r>
            <a:r>
              <a:rPr lang="en-US" sz="1200" b="0" baseline="0" dirty="0"/>
              <a:t>, and then click </a:t>
            </a:r>
            <a:r>
              <a:rPr lang="en-US" sz="1200" b="1" baseline="0" dirty="0"/>
              <a:t>Format</a:t>
            </a:r>
            <a:r>
              <a:rPr lang="en-US" sz="1200" b="0" baseline="0" dirty="0"/>
              <a:t> </a:t>
            </a:r>
            <a:r>
              <a:rPr lang="en-US" sz="1200" b="1" baseline="0" dirty="0"/>
              <a:t>Background</a:t>
            </a:r>
            <a:r>
              <a:rPr lang="en-US" sz="1200" b="0" baseline="0" dirty="0"/>
              <a:t>.</a:t>
            </a:r>
          </a:p>
          <a:p>
            <a:pPr marL="228600" indent="-228600">
              <a:buFont typeface="+mj-lt"/>
              <a:buAutoNum type="arabicPeriod"/>
            </a:pPr>
            <a:r>
              <a:rPr lang="en-US" sz="1200" b="0" baseline="0" dirty="0"/>
              <a:t>In the </a:t>
            </a:r>
            <a:r>
              <a:rPr lang="en-US" sz="1200" b="1" baseline="0" dirty="0"/>
              <a:t>Format</a:t>
            </a:r>
            <a:r>
              <a:rPr lang="en-US" sz="1200" b="0" baseline="0" dirty="0"/>
              <a:t> </a:t>
            </a:r>
            <a:r>
              <a:rPr lang="en-US" sz="1200" b="1" baseline="0" dirty="0"/>
              <a:t>Background</a:t>
            </a:r>
            <a:r>
              <a:rPr lang="en-US" sz="1200" b="0" baseline="0" dirty="0"/>
              <a:t> dialog box, click </a:t>
            </a:r>
            <a:r>
              <a:rPr lang="en-US" sz="1200" b="1" baseline="0" dirty="0"/>
              <a:t>Fill</a:t>
            </a:r>
            <a:r>
              <a:rPr lang="en-US" sz="1200" b="0" baseline="0" dirty="0"/>
              <a:t> in the left pane, in the </a:t>
            </a:r>
            <a:r>
              <a:rPr lang="en-US" sz="1200" b="1" baseline="0" dirty="0"/>
              <a:t>Fill</a:t>
            </a:r>
            <a:r>
              <a:rPr lang="en-US" sz="1200" b="0" baseline="0" dirty="0"/>
              <a:t> pane, click </a:t>
            </a:r>
            <a:r>
              <a:rPr lang="en-US" sz="1200" b="1" baseline="0" dirty="0"/>
              <a:t>Picture or texture fill</a:t>
            </a:r>
            <a:r>
              <a:rPr lang="en-US" sz="1200" b="0" baseline="0" dirty="0"/>
              <a:t>, and then under </a:t>
            </a:r>
            <a:r>
              <a:rPr lang="en-US" sz="1200" b="1" baseline="0" dirty="0"/>
              <a:t>Insert</a:t>
            </a:r>
            <a:r>
              <a:rPr lang="en-US" sz="1200" b="0" baseline="0" dirty="0"/>
              <a:t> f</a:t>
            </a:r>
            <a:r>
              <a:rPr lang="en-US" sz="1200" b="1" baseline="0" dirty="0"/>
              <a:t>rom</a:t>
            </a:r>
            <a:r>
              <a:rPr lang="en-US" sz="1200" b="0" baseline="0" dirty="0"/>
              <a:t> click </a:t>
            </a:r>
            <a:r>
              <a:rPr lang="en-US" sz="1200" b="1" baseline="0" dirty="0"/>
              <a:t>File</a:t>
            </a:r>
            <a:r>
              <a:rPr lang="en-US" sz="1200" b="0" baseline="0"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Insert Picture </a:t>
            </a:r>
            <a:r>
              <a:rPr lang="en-US" sz="1200" kern="1200" dirty="0">
                <a:solidFill>
                  <a:schemeClr val="tx1"/>
                </a:solidFill>
                <a:effectLst/>
                <a:latin typeface="+mn-lt"/>
                <a:ea typeface="+mn-ea"/>
                <a:cs typeface="+mn-cs"/>
              </a:rPr>
              <a:t>dialog box, select a picture and then click </a:t>
            </a:r>
            <a:r>
              <a:rPr lang="en-US" sz="1200" b="1" kern="1200" dirty="0">
                <a:solidFill>
                  <a:schemeClr val="tx1"/>
                </a:solidFill>
                <a:effectLst/>
                <a:latin typeface="+mn-lt"/>
                <a:ea typeface="+mn-ea"/>
                <a:cs typeface="+mn-cs"/>
              </a:rPr>
              <a:t>Insert</a:t>
            </a:r>
            <a:r>
              <a:rPr lang="en-US" sz="1200" kern="1200" dirty="0">
                <a:solidFill>
                  <a:schemeClr val="tx1"/>
                </a:solidFill>
                <a:effectLst/>
                <a:latin typeface="+mn-lt"/>
                <a:ea typeface="+mn-ea"/>
                <a:cs typeface="+mn-cs"/>
              </a:rPr>
              <a:t>.</a:t>
            </a:r>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54</a:t>
            </a:fld>
            <a:endParaRPr lang="en-US"/>
          </a:p>
        </p:txBody>
      </p:sp>
    </p:spTree>
    <p:extLst>
      <p:ext uri="{BB962C8B-B14F-4D97-AF65-F5344CB8AC3E}">
        <p14:creationId xmlns:p14="http://schemas.microsoft.com/office/powerpoint/2010/main" val="101206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t>Picture </a:t>
            </a:r>
            <a:r>
              <a:rPr lang="en-US" sz="1400" b="1" baseline="0" dirty="0"/>
              <a:t>background with textured caption</a:t>
            </a:r>
          </a:p>
          <a:p>
            <a:r>
              <a:rPr lang="en-US" sz="1400" b="0" baseline="0" dirty="0"/>
              <a:t>(Intermediate)</a:t>
            </a:r>
          </a:p>
          <a:p>
            <a:endParaRPr lang="en-US" sz="1400" b="0" baseline="0" dirty="0"/>
          </a:p>
          <a:p>
            <a:r>
              <a:rPr lang="en-US" sz="1200" b="0" baseline="0" dirty="0"/>
              <a:t>To reproduce the textured shape effects on this slide, do the following:</a:t>
            </a:r>
          </a:p>
          <a:p>
            <a:pPr marL="228600" indent="-228600">
              <a:buFont typeface="+mj-lt"/>
              <a:buAutoNum type="arabicPeriod"/>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Blank</a:t>
            </a:r>
            <a:r>
              <a:rPr lang="en-US" sz="1200" b="0" kern="120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5”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4”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Picture or texture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Textures</a:t>
            </a:r>
            <a:r>
              <a:rPr lang="en-US" sz="1200" b="0" kern="1200" baseline="0" dirty="0">
                <a:solidFill>
                  <a:schemeClr val="tx1"/>
                </a:solidFill>
                <a:effectLst/>
                <a:latin typeface="+mn-lt"/>
                <a:ea typeface="+mn-ea"/>
                <a:cs typeface="+mn-cs"/>
              </a:rPr>
              <a:t> and then click and then click </a:t>
            </a:r>
            <a:r>
              <a:rPr lang="en-US" sz="1200" b="1" kern="1200" baseline="0" dirty="0">
                <a:solidFill>
                  <a:schemeClr val="tx1"/>
                </a:solidFill>
                <a:effectLst/>
                <a:latin typeface="+mn-lt"/>
                <a:ea typeface="+mn-ea"/>
                <a:cs typeface="+mn-cs"/>
              </a:rPr>
              <a:t>Pink Tissue Paper </a:t>
            </a:r>
            <a:r>
              <a:rPr lang="en-US" sz="1200" b="0" kern="1200" baseline="0" dirty="0">
                <a:solidFill>
                  <a:schemeClr val="tx1"/>
                </a:solidFill>
                <a:effectLst/>
                <a:latin typeface="+mn-lt"/>
                <a:ea typeface="+mn-ea"/>
                <a:cs typeface="+mn-cs"/>
              </a:rPr>
              <a:t>(fourth row).</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20%</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No</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Recolor</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Orange, Accent color 6 Dark </a:t>
            </a:r>
            <a:r>
              <a:rPr lang="en-US" sz="1200" b="0" kern="1200" baseline="0" dirty="0">
                <a:solidFill>
                  <a:schemeClr val="tx1"/>
                </a:solidFill>
                <a:effectLst/>
                <a:latin typeface="+mn-lt"/>
                <a:ea typeface="+mn-ea"/>
                <a:cs typeface="+mn-cs"/>
              </a:rPr>
              <a:t>(second row).</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Glow</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No Glow</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second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and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Gradients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Gradient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Type</a:t>
            </a:r>
            <a:r>
              <a:rPr lang="en-US" sz="1200" b="0" kern="1200" baseline="0" dirty="0">
                <a:solidFill>
                  <a:schemeClr val="tx1"/>
                </a:solidFill>
                <a:effectLst/>
                <a:latin typeface="+mn-lt"/>
                <a:ea typeface="+mn-ea"/>
                <a:cs typeface="+mn-cs"/>
              </a:rPr>
              <a:t> list, select </a:t>
            </a:r>
            <a:r>
              <a:rPr lang="en-US" sz="1200" b="1" kern="1200" baseline="0" dirty="0">
                <a:solidFill>
                  <a:schemeClr val="tx1"/>
                </a:solidFill>
                <a:effectLst/>
                <a:latin typeface="+mn-lt"/>
                <a:ea typeface="+mn-ea"/>
                <a:cs typeface="+mn-cs"/>
              </a:rPr>
              <a:t>Linear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Angle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90°</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kern="1200" dirty="0">
                <a:solidFill>
                  <a:schemeClr val="tx1"/>
                </a:solidFill>
                <a:effectLst/>
                <a:latin typeface="+mn-lt"/>
                <a:ea typeface="+mn-ea"/>
                <a:cs typeface="+mn-cs"/>
              </a:rPr>
              <a:t>Under </a:t>
            </a:r>
            <a:r>
              <a:rPr lang="en-US" sz="1200" b="1" kern="1200" dirty="0">
                <a:solidFill>
                  <a:schemeClr val="tx1"/>
                </a:solidFill>
                <a:effectLst/>
                <a:latin typeface="+mn-lt"/>
                <a:ea typeface="+mn-ea"/>
                <a:cs typeface="+mn-cs"/>
              </a:rPr>
              <a:t>Gradient stops</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Add gradient stops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Remove gradient stops</a:t>
            </a:r>
            <a:r>
              <a:rPr lang="en-US" sz="1200" kern="1200" dirty="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a:solidFill>
                  <a:schemeClr val="tx1"/>
                </a:solidFill>
                <a:effectLst/>
                <a:latin typeface="+mn-lt"/>
                <a:ea typeface="+mn-ea"/>
                <a:cs typeface="+mn-cs"/>
              </a:rPr>
              <a:t>Also under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stops</a:t>
            </a:r>
            <a:r>
              <a:rPr lang="en-US" sz="1200" b="0" kern="1200" baseline="0" dirty="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1 </a:t>
            </a:r>
            <a:r>
              <a:rPr lang="en-US" sz="1200" b="0" kern="1200" baseline="0" dirty="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1 </a:t>
            </a:r>
            <a:r>
              <a:rPr lang="en-US" sz="1200" b="0" kern="1200" baseline="0" dirty="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50%</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enter </a:t>
            </a:r>
            <a:r>
              <a:rPr lang="en-US" sz="1200" b="1" kern="1200" baseline="0" dirty="0">
                <a:solidFill>
                  <a:schemeClr val="tx1"/>
                </a:solidFill>
                <a:effectLst/>
                <a:latin typeface="+mn-lt"/>
                <a:ea typeface="+mn-ea"/>
                <a:cs typeface="+mn-cs"/>
              </a:rPr>
              <a:t>5”</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4”</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Press and hold CTRL, and then select both rectangles.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p>
          <a:p>
            <a:pPr marL="0" indent="0">
              <a:buFont typeface="+mj-lt"/>
              <a:buNone/>
            </a:pPr>
            <a:endParaRPr lang="en-US" sz="1200" b="1" kern="1200" baseline="0" dirty="0">
              <a:solidFill>
                <a:schemeClr val="tx1"/>
              </a:solidFill>
              <a:effectLst/>
              <a:latin typeface="+mn-lt"/>
              <a:ea typeface="+mn-ea"/>
              <a:cs typeface="+mn-cs"/>
            </a:endParaRPr>
          </a:p>
          <a:p>
            <a:pPr marL="0" indent="0">
              <a:buFont typeface="+mj-lt"/>
              <a:buNone/>
            </a:pPr>
            <a:r>
              <a:rPr lang="en-US" sz="1200" b="0" kern="1200" baseline="0" dirty="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Insert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Images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Search for</a:t>
            </a:r>
            <a:r>
              <a:rPr lang="en-US" sz="1200" b="0" kern="1200" baseline="0" dirty="0">
                <a:solidFill>
                  <a:schemeClr val="tx1"/>
                </a:solidFill>
                <a:effectLst/>
                <a:latin typeface="+mn-lt"/>
                <a:ea typeface="+mn-ea"/>
                <a:cs typeface="+mn-cs"/>
              </a:rPr>
              <a:t> box, enter </a:t>
            </a:r>
            <a:r>
              <a:rPr lang="en-US" b="1" dirty="0"/>
              <a:t>00322861.wmf</a:t>
            </a:r>
            <a:r>
              <a:rPr lang="en-US" dirty="0"/>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Results should be </a:t>
            </a:r>
            <a:r>
              <a:rPr lang="en-US" sz="1200" b="0" kern="1200" baseline="0" dirty="0">
                <a:solidFill>
                  <a:schemeClr val="tx1"/>
                </a:solidFill>
                <a:effectLst/>
                <a:latin typeface="+mn-lt"/>
                <a:ea typeface="+mn-ea"/>
                <a:cs typeface="+mn-cs"/>
              </a:rPr>
              <a:t>list, select </a:t>
            </a:r>
            <a:r>
              <a:rPr lang="en-US" sz="1200" b="1" kern="1200" baseline="0" dirty="0">
                <a:solidFill>
                  <a:schemeClr val="tx1"/>
                </a:solidFill>
                <a:effectLst/>
                <a:latin typeface="+mn-lt"/>
                <a:ea typeface="+mn-ea"/>
                <a:cs typeface="+mn-cs"/>
              </a:rPr>
              <a:t>All media file types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Select </a:t>
            </a:r>
            <a:r>
              <a:rPr lang="en-US" sz="1200" b="1" kern="1200" baseline="0" dirty="0">
                <a:solidFill>
                  <a:schemeClr val="tx1"/>
                </a:solidFill>
                <a:effectLst/>
                <a:latin typeface="+mn-lt"/>
                <a:ea typeface="+mn-ea"/>
                <a:cs typeface="+mn-cs"/>
              </a:rPr>
              <a:t>Include Office.com content</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Go</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a:solidFill>
                  <a:schemeClr val="tx1"/>
                </a:solidFill>
                <a:effectLst/>
                <a:latin typeface="+mn-lt"/>
                <a:ea typeface="+mn-ea"/>
                <a:cs typeface="+mn-cs"/>
              </a:rPr>
              <a:t>Select the clip art. Under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a:t>
            </a:r>
            <a:r>
              <a:rPr lang="en-US" sz="1200" b="1" kern="1200" baseline="0" dirty="0">
                <a:solidFill>
                  <a:schemeClr val="tx1"/>
                </a:solidFill>
                <a:effectLst/>
                <a:latin typeface="+mn-lt"/>
                <a:ea typeface="+mn-ea"/>
                <a:cs typeface="+mn-cs"/>
              </a:rPr>
              <a:t>0.56”</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2”</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Group</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Ungroup </a:t>
            </a:r>
            <a:r>
              <a:rPr lang="en-US" sz="1200" b="0" kern="1200" baseline="0" dirty="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Edit</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Select</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Selection Pane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Selection and Visibility </a:t>
            </a:r>
            <a:r>
              <a:rPr lang="en-US" sz="1200" b="0" kern="1200" baseline="0" dirty="0">
                <a:solidFill>
                  <a:schemeClr val="tx1"/>
                </a:solidFill>
                <a:effectLst/>
                <a:latin typeface="+mn-lt"/>
                <a:ea typeface="+mn-ea"/>
                <a:cs typeface="+mn-cs"/>
              </a:rPr>
              <a:t>pane, select </a:t>
            </a:r>
            <a:r>
              <a:rPr lang="en-US" sz="1200" b="1" kern="1200" baseline="0" dirty="0" err="1">
                <a:solidFill>
                  <a:schemeClr val="tx1"/>
                </a:solidFill>
                <a:effectLst/>
                <a:latin typeface="+mn-lt"/>
                <a:ea typeface="+mn-ea"/>
                <a:cs typeface="+mn-cs"/>
              </a:rPr>
              <a:t>Autoshape</a:t>
            </a:r>
            <a:r>
              <a:rPr lang="en-US" sz="1200" b="0" kern="1200" baseline="0" dirty="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a:solidFill>
                  <a:schemeClr val="tx1"/>
                </a:solidFill>
                <a:effectLst/>
                <a:latin typeface="+mn-lt"/>
                <a:ea typeface="+mn-ea"/>
                <a:cs typeface="+mn-cs"/>
              </a:rPr>
              <a:t>Select the ungrouped clip art.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Solid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Black, Text 1</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Position the ungrouped clip art over the bottom half</a:t>
            </a:r>
            <a:r>
              <a:rPr lang="en-US" sz="1200" kern="1200" baseline="0" dirty="0">
                <a:solidFill>
                  <a:schemeClr val="tx1"/>
                </a:solidFill>
                <a:effectLst/>
                <a:latin typeface="+mn-lt"/>
                <a:ea typeface="+mn-ea"/>
                <a:cs typeface="+mn-cs"/>
              </a:rPr>
              <a:t> of the transparent rectangle.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Select</a:t>
            </a:r>
            <a:r>
              <a:rPr lang="en-US" sz="1200" kern="1200" baseline="0" dirty="0">
                <a:solidFill>
                  <a:schemeClr val="tx1"/>
                </a:solidFill>
                <a:effectLst/>
                <a:latin typeface="+mn-lt"/>
                <a:ea typeface="+mn-ea"/>
                <a:cs typeface="+mn-cs"/>
              </a:rPr>
              <a:t> the ungrouped clip art.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Select the second ungrouped clip art.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Rotate</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Options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a:p>
          <a:p>
            <a:r>
              <a:rPr lang="en-US" sz="1200" b="0" baseline="0" dirty="0"/>
              <a:t>To reproduce the text effects on this slide, do the following:</a:t>
            </a:r>
          </a:p>
          <a:p>
            <a:pPr marL="228600" indent="-228600">
              <a:buFont typeface="+mj-lt"/>
              <a:buAutoNum type="arabicPeriod"/>
            </a:pPr>
            <a:r>
              <a:rPr lang="en-US" sz="1200" b="0" baseline="0" dirty="0"/>
              <a:t>On the </a:t>
            </a:r>
            <a:r>
              <a:rPr lang="en-US" sz="1200" b="1" baseline="0" dirty="0"/>
              <a:t>Insert</a:t>
            </a:r>
            <a:r>
              <a:rPr lang="en-US" sz="1200" b="0" baseline="0" dirty="0"/>
              <a:t> tab, in the </a:t>
            </a:r>
            <a:r>
              <a:rPr lang="en-US" sz="1200" b="1" baseline="0" dirty="0"/>
              <a:t>Text</a:t>
            </a:r>
            <a:r>
              <a:rPr lang="en-US" sz="1200" b="0" baseline="0" dirty="0"/>
              <a:t> group, click </a:t>
            </a:r>
            <a:r>
              <a:rPr lang="en-US" sz="1200" b="1" baseline="0" dirty="0"/>
              <a:t>Text</a:t>
            </a:r>
            <a:r>
              <a:rPr lang="en-US" sz="1200" b="0" baseline="0" dirty="0"/>
              <a:t> </a:t>
            </a:r>
            <a:r>
              <a:rPr lang="en-US" sz="1200" b="1" baseline="0" dirty="0"/>
              <a:t>Box</a:t>
            </a:r>
            <a:r>
              <a:rPr lang="en-US" sz="1200" b="0" baseline="0" dirty="0"/>
              <a:t>.</a:t>
            </a:r>
          </a:p>
          <a:p>
            <a:pPr marL="228600" indent="-228600">
              <a:buFont typeface="+mj-lt"/>
              <a:buAutoNum type="arabicPeriod"/>
            </a:pPr>
            <a:r>
              <a:rPr lang="en-US" sz="1200" b="0" baseline="0" dirty="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effectLst/>
                <a:latin typeface="+mn-lt"/>
                <a:ea typeface="+mn-ea"/>
                <a:cs typeface="+mn-cs"/>
              </a:rPr>
              <a:t>Enter text in the text box, and then select the text. On the </a:t>
            </a:r>
            <a:r>
              <a:rPr lang="en-US" sz="1200" b="1" kern="1200" dirty="0">
                <a:solidFill>
                  <a:schemeClr val="tx1"/>
                </a:solidFill>
                <a:effectLst/>
                <a:latin typeface="+mn-lt"/>
                <a:ea typeface="+mn-ea"/>
                <a:cs typeface="+mn-cs"/>
              </a:rPr>
              <a:t>Home</a:t>
            </a:r>
            <a:r>
              <a:rPr lang="en-US" sz="1200" b="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group, select </a:t>
            </a:r>
            <a:r>
              <a:rPr lang="en-US" sz="1200" b="1" kern="1200" dirty="0">
                <a:solidFill>
                  <a:schemeClr val="tx1"/>
                </a:solidFill>
                <a:effectLst/>
                <a:latin typeface="+mn-lt"/>
                <a:ea typeface="+mn-ea"/>
                <a:cs typeface="+mn-cs"/>
              </a:rPr>
              <a:t>Constantia</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list, select </a:t>
            </a:r>
            <a:r>
              <a:rPr lang="en-US" sz="1200" b="1" kern="1200" dirty="0">
                <a:solidFill>
                  <a:schemeClr val="tx1"/>
                </a:solidFill>
                <a:effectLst/>
                <a:latin typeface="+mn-lt"/>
                <a:ea typeface="+mn-ea"/>
                <a:cs typeface="+mn-cs"/>
              </a:rPr>
              <a:t>36 pt</a:t>
            </a:r>
            <a:r>
              <a:rPr lang="en-US" sz="1200" b="0" kern="1200" dirty="0">
                <a:solidFill>
                  <a:schemeClr val="tx1"/>
                </a:solidFill>
                <a:effectLst/>
                <a:latin typeface="+mn-lt"/>
                <a:ea typeface="+mn-ea"/>
                <a:cs typeface="+mn-cs"/>
              </a:rPr>
              <a:t>. 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Size</a:t>
            </a:r>
            <a:r>
              <a:rPr lang="en-US" sz="1200" b="0" kern="1200" dirty="0">
                <a:solidFill>
                  <a:schemeClr val="tx1"/>
                </a:solidFill>
                <a:effectLst/>
                <a:latin typeface="+mn-lt"/>
                <a:ea typeface="+mn-ea"/>
                <a:cs typeface="+mn-cs"/>
              </a:rPr>
              <a:t> list,</a:t>
            </a:r>
            <a:r>
              <a:rPr lang="en-US" sz="1200" b="0" kern="1200" baseline="0" dirty="0">
                <a:solidFill>
                  <a:schemeClr val="tx1"/>
                </a:solidFill>
                <a:effectLst/>
                <a:latin typeface="+mn-lt"/>
                <a:ea typeface="+mn-ea"/>
                <a:cs typeface="+mn-cs"/>
              </a:rPr>
              <a:t> and then select </a:t>
            </a:r>
            <a:r>
              <a:rPr lang="en-US" sz="1200" b="1" kern="1200" baseline="0" dirty="0">
                <a:solidFill>
                  <a:schemeClr val="tx1"/>
                </a:solidFill>
                <a:effectLst/>
                <a:latin typeface="+mn-lt"/>
                <a:ea typeface="+mn-ea"/>
                <a:cs typeface="+mn-cs"/>
              </a:rPr>
              <a:t>White, Background 1 </a:t>
            </a:r>
            <a:r>
              <a:rPr lang="en-US" sz="1200" b="0" kern="1200" baseline="0" dirty="0">
                <a:solidFill>
                  <a:schemeClr val="tx1"/>
                </a:solidFill>
                <a:effectLst/>
                <a:latin typeface="+mn-lt"/>
                <a:ea typeface="+mn-ea"/>
                <a:cs typeface="+mn-cs"/>
              </a:rPr>
              <a:t>from the </a:t>
            </a:r>
            <a:r>
              <a:rPr lang="en-US" sz="1200" b="1" kern="1200" baseline="0" dirty="0">
                <a:solidFill>
                  <a:schemeClr val="tx1"/>
                </a:solidFill>
                <a:effectLst/>
                <a:latin typeface="+mn-lt"/>
                <a:ea typeface="+mn-ea"/>
                <a:cs typeface="+mn-cs"/>
              </a:rPr>
              <a:t>Font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Paragraph</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both rectangles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endParaRPr lang="en-US" sz="1200" b="0" baseline="0" dirty="0"/>
          </a:p>
          <a:p>
            <a:r>
              <a:rPr lang="en-US" sz="1200" b="0" baseline="0" dirty="0"/>
              <a:t>To reproduce the picture background on this slide, do the following:</a:t>
            </a:r>
          </a:p>
          <a:p>
            <a:pPr marL="228600" indent="-228600">
              <a:buFont typeface="+mj-lt"/>
              <a:buAutoNum type="arabicPeriod"/>
            </a:pPr>
            <a:r>
              <a:rPr lang="en-US" sz="1200" b="0" baseline="0" dirty="0"/>
              <a:t>On the </a:t>
            </a:r>
            <a:r>
              <a:rPr lang="en-US" sz="1200" b="1" baseline="0" dirty="0"/>
              <a:t>Design</a:t>
            </a:r>
            <a:r>
              <a:rPr lang="en-US" sz="1200" b="0" baseline="0" dirty="0"/>
              <a:t> tab, in the </a:t>
            </a:r>
            <a:r>
              <a:rPr lang="en-US" sz="1200" b="1" baseline="0" dirty="0"/>
              <a:t>Background</a:t>
            </a:r>
            <a:r>
              <a:rPr lang="en-US" sz="1200" b="0" baseline="0" dirty="0"/>
              <a:t> group, click </a:t>
            </a:r>
            <a:r>
              <a:rPr lang="en-US" sz="1200" b="1" baseline="0" dirty="0"/>
              <a:t>Background</a:t>
            </a:r>
            <a:r>
              <a:rPr lang="en-US" sz="1200" b="0" baseline="0" dirty="0"/>
              <a:t> </a:t>
            </a:r>
            <a:r>
              <a:rPr lang="en-US" sz="1200" b="1" baseline="0" dirty="0"/>
              <a:t>Styles</a:t>
            </a:r>
            <a:r>
              <a:rPr lang="en-US" sz="1200" b="0" baseline="0" dirty="0"/>
              <a:t>, and then click </a:t>
            </a:r>
            <a:r>
              <a:rPr lang="en-US" sz="1200" b="1" baseline="0" dirty="0"/>
              <a:t>Format</a:t>
            </a:r>
            <a:r>
              <a:rPr lang="en-US" sz="1200" b="0" baseline="0" dirty="0"/>
              <a:t> </a:t>
            </a:r>
            <a:r>
              <a:rPr lang="en-US" sz="1200" b="1" baseline="0" dirty="0"/>
              <a:t>Background</a:t>
            </a:r>
            <a:r>
              <a:rPr lang="en-US" sz="1200" b="0" baseline="0" dirty="0"/>
              <a:t>.</a:t>
            </a:r>
          </a:p>
          <a:p>
            <a:pPr marL="228600" indent="-228600">
              <a:buFont typeface="+mj-lt"/>
              <a:buAutoNum type="arabicPeriod"/>
            </a:pPr>
            <a:r>
              <a:rPr lang="en-US" sz="1200" b="0" baseline="0" dirty="0"/>
              <a:t>In the </a:t>
            </a:r>
            <a:r>
              <a:rPr lang="en-US" sz="1200" b="1" baseline="0" dirty="0"/>
              <a:t>Format</a:t>
            </a:r>
            <a:r>
              <a:rPr lang="en-US" sz="1200" b="0" baseline="0" dirty="0"/>
              <a:t> </a:t>
            </a:r>
            <a:r>
              <a:rPr lang="en-US" sz="1200" b="1" baseline="0" dirty="0"/>
              <a:t>Background</a:t>
            </a:r>
            <a:r>
              <a:rPr lang="en-US" sz="1200" b="0" baseline="0" dirty="0"/>
              <a:t> dialog box, click </a:t>
            </a:r>
            <a:r>
              <a:rPr lang="en-US" sz="1200" b="1" baseline="0" dirty="0"/>
              <a:t>Fill</a:t>
            </a:r>
            <a:r>
              <a:rPr lang="en-US" sz="1200" b="0" baseline="0" dirty="0"/>
              <a:t> in the left pane, in the </a:t>
            </a:r>
            <a:r>
              <a:rPr lang="en-US" sz="1200" b="1" baseline="0" dirty="0"/>
              <a:t>Fill</a:t>
            </a:r>
            <a:r>
              <a:rPr lang="en-US" sz="1200" b="0" baseline="0" dirty="0"/>
              <a:t> pane, click </a:t>
            </a:r>
            <a:r>
              <a:rPr lang="en-US" sz="1200" b="1" baseline="0" dirty="0"/>
              <a:t>Picture or texture fill</a:t>
            </a:r>
            <a:r>
              <a:rPr lang="en-US" sz="1200" b="0" baseline="0" dirty="0"/>
              <a:t>, and then under </a:t>
            </a:r>
            <a:r>
              <a:rPr lang="en-US" sz="1200" b="1" baseline="0" dirty="0"/>
              <a:t>Insert</a:t>
            </a:r>
            <a:r>
              <a:rPr lang="en-US" sz="1200" b="0" baseline="0" dirty="0"/>
              <a:t> f</a:t>
            </a:r>
            <a:r>
              <a:rPr lang="en-US" sz="1200" b="1" baseline="0" dirty="0"/>
              <a:t>rom</a:t>
            </a:r>
            <a:r>
              <a:rPr lang="en-US" sz="1200" b="0" baseline="0" dirty="0"/>
              <a:t> click </a:t>
            </a:r>
            <a:r>
              <a:rPr lang="en-US" sz="1200" b="1" baseline="0" dirty="0"/>
              <a:t>File</a:t>
            </a:r>
            <a:r>
              <a:rPr lang="en-US" sz="1200" b="0" baseline="0"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Insert Picture </a:t>
            </a:r>
            <a:r>
              <a:rPr lang="en-US" sz="1200" kern="1200" dirty="0">
                <a:solidFill>
                  <a:schemeClr val="tx1"/>
                </a:solidFill>
                <a:effectLst/>
                <a:latin typeface="+mn-lt"/>
                <a:ea typeface="+mn-ea"/>
                <a:cs typeface="+mn-cs"/>
              </a:rPr>
              <a:t>dialog box, select a picture and then click </a:t>
            </a:r>
            <a:r>
              <a:rPr lang="en-US" sz="1200" b="1" kern="1200" dirty="0">
                <a:solidFill>
                  <a:schemeClr val="tx1"/>
                </a:solidFill>
                <a:effectLst/>
                <a:latin typeface="+mn-lt"/>
                <a:ea typeface="+mn-ea"/>
                <a:cs typeface="+mn-cs"/>
              </a:rPr>
              <a:t>Insert</a:t>
            </a:r>
            <a:r>
              <a:rPr lang="en-US" sz="1200" kern="1200" dirty="0">
                <a:solidFill>
                  <a:schemeClr val="tx1"/>
                </a:solidFill>
                <a:effectLst/>
                <a:latin typeface="+mn-lt"/>
                <a:ea typeface="+mn-ea"/>
                <a:cs typeface="+mn-cs"/>
              </a:rPr>
              <a:t>.</a:t>
            </a:r>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55</a:t>
            </a:fld>
            <a:endParaRPr lang="en-US"/>
          </a:p>
        </p:txBody>
      </p:sp>
    </p:spTree>
    <p:extLst>
      <p:ext uri="{BB962C8B-B14F-4D97-AF65-F5344CB8AC3E}">
        <p14:creationId xmlns:p14="http://schemas.microsoft.com/office/powerpoint/2010/main" val="95189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t>Picture </a:t>
            </a:r>
            <a:r>
              <a:rPr lang="en-US" sz="1400" b="1" baseline="0" dirty="0"/>
              <a:t>background with textured caption</a:t>
            </a:r>
          </a:p>
          <a:p>
            <a:r>
              <a:rPr lang="en-US" sz="1400" b="0" baseline="0"/>
              <a:t>(Intermediate</a:t>
            </a:r>
            <a:r>
              <a:rPr lang="en-US" sz="1400" b="0" baseline="0" dirty="0"/>
              <a:t>)</a:t>
            </a:r>
          </a:p>
          <a:p>
            <a:endParaRPr lang="en-US" sz="1400" b="0" baseline="0" dirty="0"/>
          </a:p>
          <a:p>
            <a:r>
              <a:rPr lang="en-US" sz="1200" b="0" baseline="0" dirty="0"/>
              <a:t>To reproduce the textured shape effects on this slide, do the following:</a:t>
            </a:r>
          </a:p>
          <a:p>
            <a:pPr marL="228600" indent="-228600">
              <a:buFont typeface="+mj-lt"/>
              <a:buAutoNum type="arabicPeriod"/>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Blank</a:t>
            </a:r>
            <a:r>
              <a:rPr lang="en-US" sz="1200" b="0" kern="120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5”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4”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Picture or texture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Textures</a:t>
            </a:r>
            <a:r>
              <a:rPr lang="en-US" sz="1200" b="0" kern="1200" baseline="0" dirty="0">
                <a:solidFill>
                  <a:schemeClr val="tx1"/>
                </a:solidFill>
                <a:effectLst/>
                <a:latin typeface="+mn-lt"/>
                <a:ea typeface="+mn-ea"/>
                <a:cs typeface="+mn-cs"/>
              </a:rPr>
              <a:t> and then click and then click </a:t>
            </a:r>
            <a:r>
              <a:rPr lang="en-US" sz="1200" b="1" kern="1200" baseline="0" dirty="0">
                <a:solidFill>
                  <a:schemeClr val="tx1"/>
                </a:solidFill>
                <a:effectLst/>
                <a:latin typeface="+mn-lt"/>
                <a:ea typeface="+mn-ea"/>
                <a:cs typeface="+mn-cs"/>
              </a:rPr>
              <a:t>Pink Tissue </a:t>
            </a:r>
            <a:r>
              <a:rPr lang="en-US" sz="1200" b="1" kern="1200" baseline="0">
                <a:solidFill>
                  <a:schemeClr val="tx1"/>
                </a:solidFill>
                <a:effectLst/>
                <a:latin typeface="+mn-lt"/>
                <a:ea typeface="+mn-ea"/>
                <a:cs typeface="+mn-cs"/>
              </a:rPr>
              <a:t>Paper </a:t>
            </a:r>
            <a:r>
              <a:rPr lang="en-US" sz="1200" b="0" kern="1200" baseline="0">
                <a:solidFill>
                  <a:schemeClr val="tx1"/>
                </a:solidFill>
                <a:effectLst/>
                <a:latin typeface="+mn-lt"/>
                <a:ea typeface="+mn-ea"/>
                <a:cs typeface="+mn-cs"/>
              </a:rPr>
              <a:t>(fourth </a:t>
            </a:r>
            <a:r>
              <a:rPr lang="en-US" sz="1200" b="0" kern="1200" baseline="0" dirty="0">
                <a:solidFill>
                  <a:schemeClr val="tx1"/>
                </a:solidFill>
                <a:effectLst/>
                <a:latin typeface="+mn-lt"/>
                <a:ea typeface="+mn-ea"/>
                <a:cs typeface="+mn-cs"/>
              </a:rPr>
              <a:t>row).</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20%</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No</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line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in the left pane, and in the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Recolor</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Orange, Accent color 6 </a:t>
            </a:r>
            <a:r>
              <a:rPr lang="en-US" sz="1200" b="1" kern="1200" baseline="0">
                <a:solidFill>
                  <a:schemeClr val="tx1"/>
                </a:solidFill>
                <a:effectLst/>
                <a:latin typeface="+mn-lt"/>
                <a:ea typeface="+mn-ea"/>
                <a:cs typeface="+mn-cs"/>
              </a:rPr>
              <a:t>Dark </a:t>
            </a:r>
            <a:r>
              <a:rPr lang="en-US" sz="1200" b="0" kern="1200" baseline="0">
                <a:solidFill>
                  <a:schemeClr val="tx1"/>
                </a:solidFill>
                <a:effectLst/>
                <a:latin typeface="+mn-lt"/>
                <a:ea typeface="+mn-ea"/>
                <a:cs typeface="+mn-cs"/>
              </a:rPr>
              <a:t>(second </a:t>
            </a:r>
            <a:r>
              <a:rPr lang="en-US" sz="1200" b="0" kern="1200" baseline="0" dirty="0">
                <a:solidFill>
                  <a:schemeClr val="tx1"/>
                </a:solidFill>
                <a:effectLst/>
                <a:latin typeface="+mn-lt"/>
                <a:ea typeface="+mn-ea"/>
                <a:cs typeface="+mn-cs"/>
              </a:rPr>
              <a:t>row).</a:t>
            </a:r>
          </a:p>
          <a:p>
            <a:pPr marL="22860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Glow</a:t>
            </a:r>
            <a:r>
              <a:rPr lang="en-US" sz="1200" b="0" kern="1200" baseline="0" dirty="0">
                <a:solidFill>
                  <a:schemeClr val="tx1"/>
                </a:solidFill>
                <a:effectLst/>
                <a:latin typeface="+mn-lt"/>
                <a:ea typeface="+mn-ea"/>
                <a:cs typeface="+mn-cs"/>
              </a:rPr>
              <a:t>, click the button next to </a:t>
            </a:r>
            <a:r>
              <a:rPr lang="en-US" sz="1200" b="1" kern="1200" baseline="0" dirty="0">
                <a:solidFill>
                  <a:schemeClr val="tx1"/>
                </a:solidFill>
                <a:effectLst/>
                <a:latin typeface="+mn-lt"/>
                <a:ea typeface="+mn-ea"/>
                <a:cs typeface="+mn-cs"/>
              </a:rPr>
              <a:t>Presets</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No Glow</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Shapes</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Rectangles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Rectangle</a:t>
            </a:r>
            <a:r>
              <a:rPr lang="en-US" sz="1200" b="0" kern="1200" baseline="0" dirty="0">
                <a:solidFill>
                  <a:schemeClr val="tx1"/>
                </a:solidFill>
                <a:effectLst/>
                <a:latin typeface="+mn-lt"/>
                <a:ea typeface="+mn-ea"/>
                <a:cs typeface="+mn-cs"/>
              </a:rPr>
              <a:t>.</a:t>
            </a:r>
          </a:p>
          <a:p>
            <a:pPr marL="228600" indent="-228600">
              <a:buFont typeface="+mj-lt"/>
              <a:buAutoNum type="arabicPeriod"/>
            </a:pPr>
            <a:r>
              <a:rPr lang="en-US" sz="1200" b="0" kern="1200" baseline="0" dirty="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a:solidFill>
                  <a:schemeClr val="tx1"/>
                </a:solidFill>
                <a:effectLst/>
                <a:latin typeface="+mn-lt"/>
                <a:ea typeface="+mn-ea"/>
                <a:cs typeface="+mn-cs"/>
              </a:rPr>
              <a:t>Select the second rectangle.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and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Gradients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select </a:t>
            </a:r>
            <a:r>
              <a:rPr lang="en-US" sz="1200" b="1" kern="1200" baseline="0" dirty="0">
                <a:solidFill>
                  <a:schemeClr val="tx1"/>
                </a:solidFill>
                <a:effectLst/>
                <a:latin typeface="+mn-lt"/>
                <a:ea typeface="+mn-ea"/>
                <a:cs typeface="+mn-cs"/>
              </a:rPr>
              <a:t>Gradient fill</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Type</a:t>
            </a:r>
            <a:r>
              <a:rPr lang="en-US" sz="1200" b="0" kern="1200" baseline="0" dirty="0">
                <a:solidFill>
                  <a:schemeClr val="tx1"/>
                </a:solidFill>
                <a:effectLst/>
                <a:latin typeface="+mn-lt"/>
                <a:ea typeface="+mn-ea"/>
                <a:cs typeface="+mn-cs"/>
              </a:rPr>
              <a:t> list, select </a:t>
            </a:r>
            <a:r>
              <a:rPr lang="en-US" sz="1200" b="1" kern="1200" baseline="0" dirty="0">
                <a:solidFill>
                  <a:schemeClr val="tx1"/>
                </a:solidFill>
                <a:effectLst/>
                <a:latin typeface="+mn-lt"/>
                <a:ea typeface="+mn-ea"/>
                <a:cs typeface="+mn-cs"/>
              </a:rPr>
              <a:t>Linear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Angle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90°</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kern="1200" dirty="0">
                <a:solidFill>
                  <a:schemeClr val="tx1"/>
                </a:solidFill>
                <a:effectLst/>
                <a:latin typeface="+mn-lt"/>
                <a:ea typeface="+mn-ea"/>
                <a:cs typeface="+mn-cs"/>
              </a:rPr>
              <a:t>Under </a:t>
            </a:r>
            <a:r>
              <a:rPr lang="en-US" sz="1200" b="1" kern="1200" dirty="0">
                <a:solidFill>
                  <a:schemeClr val="tx1"/>
                </a:solidFill>
                <a:effectLst/>
                <a:latin typeface="+mn-lt"/>
                <a:ea typeface="+mn-ea"/>
                <a:cs typeface="+mn-cs"/>
              </a:rPr>
              <a:t>Gradient stops</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Add gradient stops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Remove gradient stops</a:t>
            </a:r>
            <a:r>
              <a:rPr lang="en-US" sz="1200" kern="1200" dirty="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a:solidFill>
                  <a:schemeClr val="tx1"/>
                </a:solidFill>
                <a:effectLst/>
                <a:latin typeface="+mn-lt"/>
                <a:ea typeface="+mn-ea"/>
                <a:cs typeface="+mn-cs"/>
              </a:rPr>
              <a:t>Also under </a:t>
            </a:r>
            <a:r>
              <a:rPr lang="en-US" sz="1200" b="1" kern="1200" baseline="0" dirty="0">
                <a:solidFill>
                  <a:schemeClr val="tx1"/>
                </a:solidFill>
                <a:effectLst/>
                <a:latin typeface="+mn-lt"/>
                <a:ea typeface="+mn-ea"/>
                <a:cs typeface="+mn-cs"/>
              </a:rPr>
              <a:t>Gradient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stops</a:t>
            </a:r>
            <a:r>
              <a:rPr lang="en-US" sz="1200" b="0" kern="1200" baseline="0" dirty="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a:t>
            </a:r>
            <a:r>
              <a:rPr lang="en-US" sz="1200" b="1" kern="1200" baseline="0">
                <a:solidFill>
                  <a:schemeClr val="tx1"/>
                </a:solidFill>
                <a:effectLst/>
                <a:latin typeface="+mn-lt"/>
                <a:ea typeface="+mn-ea"/>
                <a:cs typeface="+mn-cs"/>
              </a:rPr>
              <a:t>1 </a:t>
            </a:r>
            <a:r>
              <a:rPr lang="en-US" sz="1200" b="0" kern="1200" baseline="0">
                <a:solidFill>
                  <a:schemeClr val="tx1"/>
                </a:solidFill>
                <a:effectLst/>
                <a:latin typeface="+mn-lt"/>
                <a:ea typeface="+mn-ea"/>
                <a:cs typeface="+mn-cs"/>
              </a:rPr>
              <a:t>(first </a:t>
            </a:r>
            <a:r>
              <a:rPr lang="en-US" sz="1200" b="0" kern="1200" baseline="0" dirty="0">
                <a:solidFill>
                  <a:schemeClr val="tx1"/>
                </a:solidFill>
                <a:effectLst/>
                <a:latin typeface="+mn-lt"/>
                <a:ea typeface="+mn-ea"/>
                <a:cs typeface="+mn-cs"/>
              </a:rPr>
              <a:t>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685800" lvl="1" indent="-228600">
              <a:buFont typeface="Arial" pitchFamily="34" charset="0"/>
              <a:buChar char="•"/>
            </a:pPr>
            <a:r>
              <a:rPr lang="en-US" sz="1200" b="0" kern="1200" baseline="0" dirty="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Position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100%</a:t>
            </a:r>
            <a:r>
              <a:rPr lang="en-US" sz="1200" b="0" kern="1200" baseline="0" dirty="0">
                <a:solidFill>
                  <a:schemeClr val="tx1"/>
                </a:solidFill>
                <a:effectLst/>
                <a:latin typeface="+mn-lt"/>
                <a:ea typeface="+mn-ea"/>
                <a:cs typeface="+mn-cs"/>
              </a:rPr>
              <a:t>.</a:t>
            </a:r>
          </a:p>
          <a:p>
            <a:pPr marL="1143000" lvl="2" indent="-228600">
              <a:buFont typeface="Arial" pitchFamily="34" charset="0"/>
              <a:buChar char="•"/>
            </a:pPr>
            <a:r>
              <a:rPr lang="en-US" sz="1200" b="0" kern="1200" baseline="0" dirty="0">
                <a:solidFill>
                  <a:schemeClr val="tx1"/>
                </a:solidFill>
                <a:effectLst/>
                <a:latin typeface="+mn-lt"/>
                <a:ea typeface="+mn-ea"/>
                <a:cs typeface="+mn-cs"/>
              </a:rPr>
              <a:t>Click the button next to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Theme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Colors</a:t>
            </a:r>
            <a:r>
              <a:rPr lang="en-US" sz="1200" b="0" kern="1200" baseline="0" dirty="0">
                <a:solidFill>
                  <a:schemeClr val="tx1"/>
                </a:solidFill>
                <a:effectLst/>
                <a:latin typeface="+mn-lt"/>
                <a:ea typeface="+mn-ea"/>
                <a:cs typeface="+mn-cs"/>
              </a:rPr>
              <a:t> click </a:t>
            </a:r>
            <a:r>
              <a:rPr lang="en-US" sz="1200" b="1" kern="1200" baseline="0" dirty="0">
                <a:solidFill>
                  <a:schemeClr val="tx1"/>
                </a:solidFill>
                <a:effectLst/>
                <a:latin typeface="+mn-lt"/>
                <a:ea typeface="+mn-ea"/>
                <a:cs typeface="+mn-cs"/>
              </a:rPr>
              <a:t>Black, Text </a:t>
            </a:r>
            <a:r>
              <a:rPr lang="en-US" sz="1200" b="1" kern="1200" baseline="0">
                <a:solidFill>
                  <a:schemeClr val="tx1"/>
                </a:solidFill>
                <a:effectLst/>
                <a:latin typeface="+mn-lt"/>
                <a:ea typeface="+mn-ea"/>
                <a:cs typeface="+mn-cs"/>
              </a:rPr>
              <a:t>1 </a:t>
            </a:r>
            <a:r>
              <a:rPr lang="en-US" sz="1200" b="0" kern="1200" baseline="0">
                <a:solidFill>
                  <a:schemeClr val="tx1"/>
                </a:solidFill>
                <a:effectLst/>
                <a:latin typeface="+mn-lt"/>
                <a:ea typeface="+mn-ea"/>
                <a:cs typeface="+mn-cs"/>
              </a:rPr>
              <a:t>(first </a:t>
            </a:r>
            <a:r>
              <a:rPr lang="en-US" sz="1200" b="0" kern="1200" baseline="0" dirty="0">
                <a:solidFill>
                  <a:schemeClr val="tx1"/>
                </a:solidFill>
                <a:effectLst/>
                <a:latin typeface="+mn-lt"/>
                <a:ea typeface="+mn-ea"/>
                <a:cs typeface="+mn-cs"/>
              </a:rPr>
              <a:t>row).</a:t>
            </a:r>
          </a:p>
          <a:p>
            <a:pPr marL="1143000" lvl="2" indent="-228600">
              <a:buFont typeface="Arial" pitchFamily="34" charset="0"/>
              <a:buChar cha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50%</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in the left pane, and then in the </a:t>
            </a:r>
            <a:r>
              <a:rPr lang="en-US" sz="1200" b="1" kern="1200" baseline="0" dirty="0">
                <a:solidFill>
                  <a:schemeClr val="tx1"/>
                </a:solidFill>
                <a:effectLst/>
                <a:latin typeface="+mn-lt"/>
                <a:ea typeface="+mn-ea"/>
                <a:cs typeface="+mn-cs"/>
              </a:rPr>
              <a:t>Glow and Soft Edges </a:t>
            </a:r>
            <a:r>
              <a:rPr lang="en-US" sz="1200" b="0" kern="1200" baseline="0" dirty="0">
                <a:solidFill>
                  <a:schemeClr val="tx1"/>
                </a:solidFill>
                <a:effectLst/>
                <a:latin typeface="+mn-lt"/>
                <a:ea typeface="+mn-ea"/>
                <a:cs typeface="+mn-cs"/>
              </a:rPr>
              <a:t>pane, under </a:t>
            </a:r>
            <a:r>
              <a:rPr lang="en-US" sz="1200" b="1" kern="1200" baseline="0" dirty="0">
                <a:solidFill>
                  <a:schemeClr val="tx1"/>
                </a:solidFill>
                <a:effectLst/>
                <a:latin typeface="+mn-lt"/>
                <a:ea typeface="+mn-ea"/>
                <a:cs typeface="+mn-cs"/>
              </a:rPr>
              <a:t>Soft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Edges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5 pt</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Also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enter </a:t>
            </a:r>
            <a:r>
              <a:rPr lang="en-US" sz="1200" b="1" kern="1200" baseline="0" dirty="0">
                <a:solidFill>
                  <a:schemeClr val="tx1"/>
                </a:solidFill>
                <a:effectLst/>
                <a:latin typeface="+mn-lt"/>
                <a:ea typeface="+mn-ea"/>
                <a:cs typeface="+mn-cs"/>
              </a:rPr>
              <a:t>5”</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4”</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Press and hold CTRL, and then select both rectangles.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p>
          <a:p>
            <a:pPr marL="0" indent="0">
              <a:buFont typeface="+mj-lt"/>
              <a:buNone/>
            </a:pPr>
            <a:endParaRPr lang="en-US" sz="1200" b="1" kern="1200" baseline="0" dirty="0">
              <a:solidFill>
                <a:schemeClr val="tx1"/>
              </a:solidFill>
              <a:effectLst/>
              <a:latin typeface="+mn-lt"/>
              <a:ea typeface="+mn-ea"/>
              <a:cs typeface="+mn-cs"/>
            </a:endParaRPr>
          </a:p>
          <a:p>
            <a:pPr marL="0" indent="0">
              <a:buFont typeface="+mj-lt"/>
              <a:buNone/>
            </a:pPr>
            <a:r>
              <a:rPr lang="en-US" sz="1200" b="0" kern="1200" baseline="0" dirty="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Insert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Images</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Clip</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Art</a:t>
            </a:r>
            <a:r>
              <a:rPr lang="en-US" sz="1200" b="0" kern="1200" baseline="0" dirty="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Search for</a:t>
            </a:r>
            <a:r>
              <a:rPr lang="en-US" sz="1200" b="0" kern="1200" baseline="0" dirty="0">
                <a:solidFill>
                  <a:schemeClr val="tx1"/>
                </a:solidFill>
                <a:effectLst/>
                <a:latin typeface="+mn-lt"/>
                <a:ea typeface="+mn-ea"/>
                <a:cs typeface="+mn-cs"/>
              </a:rPr>
              <a:t> box, enter </a:t>
            </a:r>
            <a:r>
              <a:rPr lang="en-US" b="1" dirty="0"/>
              <a:t>00322861.wmf</a:t>
            </a:r>
            <a:r>
              <a:rPr lang="en-US" dirty="0"/>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Results should be </a:t>
            </a:r>
            <a:r>
              <a:rPr lang="en-US" sz="1200" b="0" kern="1200" baseline="0" dirty="0">
                <a:solidFill>
                  <a:schemeClr val="tx1"/>
                </a:solidFill>
                <a:effectLst/>
                <a:latin typeface="+mn-lt"/>
                <a:ea typeface="+mn-ea"/>
                <a:cs typeface="+mn-cs"/>
              </a:rPr>
              <a:t>list, select </a:t>
            </a:r>
            <a:r>
              <a:rPr lang="en-US" sz="1200" b="1" kern="1200" baseline="0" dirty="0">
                <a:solidFill>
                  <a:schemeClr val="tx1"/>
                </a:solidFill>
                <a:effectLst/>
                <a:latin typeface="+mn-lt"/>
                <a:ea typeface="+mn-ea"/>
                <a:cs typeface="+mn-cs"/>
              </a:rPr>
              <a:t>All media file types</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Select </a:t>
            </a:r>
            <a:r>
              <a:rPr lang="en-US" sz="1200" b="1" kern="1200" baseline="0" dirty="0">
                <a:solidFill>
                  <a:schemeClr val="tx1"/>
                </a:solidFill>
                <a:effectLst/>
                <a:latin typeface="+mn-lt"/>
                <a:ea typeface="+mn-ea"/>
                <a:cs typeface="+mn-cs"/>
              </a:rPr>
              <a:t>Include Office.com content</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Go</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a:solidFill>
                  <a:schemeClr val="tx1"/>
                </a:solidFill>
                <a:effectLst/>
                <a:latin typeface="+mn-lt"/>
                <a:ea typeface="+mn-ea"/>
                <a:cs typeface="+mn-cs"/>
              </a:rPr>
              <a:t>Select the clip art. Under </a:t>
            </a:r>
            <a:r>
              <a:rPr lang="en-US" sz="1200" b="1" kern="1200" baseline="0" dirty="0">
                <a:solidFill>
                  <a:schemeClr val="tx1"/>
                </a:solidFill>
                <a:effectLst/>
                <a:latin typeface="+mn-lt"/>
                <a:ea typeface="+mn-ea"/>
                <a:cs typeface="+mn-cs"/>
              </a:rPr>
              <a:t>Picture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group, enter </a:t>
            </a:r>
            <a:r>
              <a:rPr lang="en-US" sz="1200" b="1" kern="1200" baseline="0" dirty="0">
                <a:solidFill>
                  <a:schemeClr val="tx1"/>
                </a:solidFill>
                <a:effectLst/>
                <a:latin typeface="+mn-lt"/>
                <a:ea typeface="+mn-ea"/>
                <a:cs typeface="+mn-cs"/>
              </a:rPr>
              <a:t>0.56”</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Height</a:t>
            </a:r>
            <a:r>
              <a:rPr lang="en-US" sz="1200" b="0" kern="1200" baseline="0" dirty="0">
                <a:solidFill>
                  <a:schemeClr val="tx1"/>
                </a:solidFill>
                <a:effectLst/>
                <a:latin typeface="+mn-lt"/>
                <a:ea typeface="+mn-ea"/>
                <a:cs typeface="+mn-cs"/>
              </a:rPr>
              <a:t> box and </a:t>
            </a:r>
            <a:r>
              <a:rPr lang="en-US" sz="1200" b="1" kern="1200" baseline="0" dirty="0">
                <a:solidFill>
                  <a:schemeClr val="tx1"/>
                </a:solidFill>
                <a:effectLst/>
                <a:latin typeface="+mn-lt"/>
                <a:ea typeface="+mn-ea"/>
                <a:cs typeface="+mn-cs"/>
              </a:rPr>
              <a:t>2”</a:t>
            </a:r>
            <a:r>
              <a:rPr lang="en-US" sz="1200" b="0" kern="1200" baseline="0" dirty="0">
                <a:solidFill>
                  <a:schemeClr val="tx1"/>
                </a:solidFill>
                <a:effectLst/>
                <a:latin typeface="+mn-lt"/>
                <a:ea typeface="+mn-ea"/>
                <a:cs typeface="+mn-cs"/>
              </a:rPr>
              <a:t> into the </a:t>
            </a:r>
            <a:r>
              <a:rPr lang="en-US" sz="1200" b="1" kern="1200" baseline="0" dirty="0">
                <a:solidFill>
                  <a:schemeClr val="tx1"/>
                </a:solidFill>
                <a:effectLst/>
                <a:latin typeface="+mn-lt"/>
                <a:ea typeface="+mn-ea"/>
                <a:cs typeface="+mn-cs"/>
              </a:rPr>
              <a:t>Width</a:t>
            </a:r>
            <a:r>
              <a:rPr lang="en-US" sz="1200" b="0" kern="1200" baseline="0" dirty="0">
                <a:solidFill>
                  <a:schemeClr val="tx1"/>
                </a:solidFill>
                <a:effectLst/>
                <a:latin typeface="+mn-lt"/>
                <a:ea typeface="+mn-ea"/>
                <a:cs typeface="+mn-cs"/>
              </a:rPr>
              <a:t> box.</a:t>
            </a:r>
          </a:p>
          <a:p>
            <a:pPr marL="228600" lvl="0" indent="-228600">
              <a:buFont typeface="+mj-lt"/>
              <a:buAutoNum type="arabicPeriod"/>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Group</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Ungroup </a:t>
            </a:r>
            <a:r>
              <a:rPr lang="en-US" sz="1200" b="0" kern="1200" baseline="0" dirty="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a:solidFill>
                  <a:schemeClr val="tx1"/>
                </a:solidFill>
                <a:effectLst/>
                <a:latin typeface="+mn-lt"/>
                <a:ea typeface="+mn-ea"/>
                <a:cs typeface="+mn-cs"/>
              </a:rPr>
              <a:t>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Edit</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Select</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Selection Pane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Selection and Visibility </a:t>
            </a:r>
            <a:r>
              <a:rPr lang="en-US" sz="1200" b="0" kern="1200" baseline="0" dirty="0">
                <a:solidFill>
                  <a:schemeClr val="tx1"/>
                </a:solidFill>
                <a:effectLst/>
                <a:latin typeface="+mn-lt"/>
                <a:ea typeface="+mn-ea"/>
                <a:cs typeface="+mn-cs"/>
              </a:rPr>
              <a:t>pane, select </a:t>
            </a:r>
            <a:r>
              <a:rPr lang="en-US" sz="1200" b="1" kern="1200" baseline="0" dirty="0" err="1">
                <a:solidFill>
                  <a:schemeClr val="tx1"/>
                </a:solidFill>
                <a:effectLst/>
                <a:latin typeface="+mn-lt"/>
                <a:ea typeface="+mn-ea"/>
                <a:cs typeface="+mn-cs"/>
              </a:rPr>
              <a:t>Autoshape</a:t>
            </a:r>
            <a:r>
              <a:rPr lang="en-US" sz="1200" b="0" kern="1200" baseline="0" dirty="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a:solidFill>
                  <a:schemeClr val="tx1"/>
                </a:solidFill>
                <a:effectLst/>
                <a:latin typeface="+mn-lt"/>
                <a:ea typeface="+mn-ea"/>
                <a:cs typeface="+mn-cs"/>
              </a:rPr>
              <a:t>Select the ungrouped clip art. Under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Tools</a:t>
            </a:r>
            <a:r>
              <a:rPr lang="en-US" sz="1200" b="0" kern="1200" baseline="0" dirty="0">
                <a:solidFill>
                  <a:schemeClr val="tx1"/>
                </a:solidFill>
                <a:effectLst/>
                <a:latin typeface="+mn-lt"/>
                <a:ea typeface="+mn-ea"/>
                <a:cs typeface="+mn-cs"/>
              </a:rPr>
              <a:t>, on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Styles</a:t>
            </a:r>
            <a:r>
              <a:rPr lang="en-US" sz="1200" b="0" kern="1200" baseline="0" dirty="0">
                <a:solidFill>
                  <a:schemeClr val="tx1"/>
                </a:solidFill>
                <a:effectLst/>
                <a:latin typeface="+mn-lt"/>
                <a:ea typeface="+mn-ea"/>
                <a:cs typeface="+mn-cs"/>
              </a:rPr>
              <a:t> group, click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a:t>
            </a:r>
            <a:r>
              <a:rPr lang="en-US" sz="1200" b="0" kern="1200" baseline="0" dirty="0">
                <a:solidFill>
                  <a:schemeClr val="tx1"/>
                </a:solidFill>
                <a:effectLst/>
                <a:latin typeface="+mn-lt"/>
                <a:ea typeface="+mn-ea"/>
                <a:cs typeface="+mn-cs"/>
              </a:rPr>
              <a:t> dialog box launcher.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pane click </a:t>
            </a:r>
            <a:r>
              <a:rPr lang="en-US" sz="1200" b="1" kern="1200" baseline="0" dirty="0">
                <a:solidFill>
                  <a:schemeClr val="tx1"/>
                </a:solidFill>
                <a:effectLst/>
                <a:latin typeface="+mn-lt"/>
                <a:ea typeface="+mn-ea"/>
                <a:cs typeface="+mn-cs"/>
              </a:rPr>
              <a:t>Solid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and then under </a:t>
            </a:r>
            <a:r>
              <a:rPr lang="en-US" sz="1200" b="1" kern="1200" baseline="0" dirty="0">
                <a:solidFill>
                  <a:schemeClr val="tx1"/>
                </a:solidFill>
                <a:effectLst/>
                <a:latin typeface="+mn-lt"/>
                <a:ea typeface="+mn-ea"/>
                <a:cs typeface="+mn-cs"/>
              </a:rPr>
              <a:t>Fill</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Black, Text 1</a:t>
            </a:r>
            <a:r>
              <a:rPr lang="en-US" sz="1200" b="0" kern="1200" baseline="0" dirty="0">
                <a:solidFill>
                  <a:schemeClr val="tx1"/>
                </a:solidFill>
                <a:effectLst/>
                <a:latin typeface="+mn-lt"/>
                <a:ea typeface="+mn-ea"/>
                <a:cs typeface="+mn-cs"/>
              </a:rPr>
              <a:t>.</a:t>
            </a:r>
          </a:p>
          <a:p>
            <a:pPr marL="685800" lvl="1" indent="-228600">
              <a:buFont typeface="+mj-lt"/>
              <a:buAutoNum type="arabicPeriod"/>
            </a:pPr>
            <a:r>
              <a:rPr lang="en-US" sz="1200" b="0" kern="1200" baseline="0" dirty="0">
                <a:solidFill>
                  <a:schemeClr val="tx1"/>
                </a:solidFill>
                <a:effectLst/>
                <a:latin typeface="+mn-lt"/>
                <a:ea typeface="+mn-ea"/>
                <a:cs typeface="+mn-cs"/>
              </a:rPr>
              <a:t>In the </a:t>
            </a:r>
            <a:r>
              <a:rPr lang="en-US" sz="1200" b="1" kern="1200" baseline="0" dirty="0">
                <a:solidFill>
                  <a:schemeClr val="tx1"/>
                </a:solidFill>
                <a:effectLst/>
                <a:latin typeface="+mn-lt"/>
                <a:ea typeface="+mn-ea"/>
                <a:cs typeface="+mn-cs"/>
              </a:rPr>
              <a:t>Transparency</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Position the ungrouped clip art over the bottom half</a:t>
            </a:r>
            <a:r>
              <a:rPr lang="en-US" sz="1200" kern="1200" baseline="0" dirty="0">
                <a:solidFill>
                  <a:schemeClr val="tx1"/>
                </a:solidFill>
                <a:effectLst/>
                <a:latin typeface="+mn-lt"/>
                <a:ea typeface="+mn-ea"/>
                <a:cs typeface="+mn-cs"/>
              </a:rPr>
              <a:t> of the transparent rectangle.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Select</a:t>
            </a:r>
            <a:r>
              <a:rPr lang="en-US" sz="1200" kern="1200" baseline="0" dirty="0">
                <a:solidFill>
                  <a:schemeClr val="tx1"/>
                </a:solidFill>
                <a:effectLst/>
                <a:latin typeface="+mn-lt"/>
                <a:ea typeface="+mn-ea"/>
                <a:cs typeface="+mn-cs"/>
              </a:rPr>
              <a:t> the ungrouped clip art.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Select the second ungrouped clip art.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Rotate</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Options</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Format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Shape</a:t>
            </a:r>
            <a:r>
              <a:rPr lang="en-US" sz="1200" b="0" kern="1200" baseline="0" dirty="0">
                <a:solidFill>
                  <a:schemeClr val="tx1"/>
                </a:solidFill>
                <a:effectLst/>
                <a:latin typeface="+mn-lt"/>
                <a:ea typeface="+mn-ea"/>
                <a:cs typeface="+mn-cs"/>
              </a:rPr>
              <a:t> dialog box, click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in the left pane, in the </a:t>
            </a:r>
            <a:r>
              <a:rPr lang="en-US" sz="1200" b="1" kern="1200" baseline="0" dirty="0">
                <a:solidFill>
                  <a:schemeClr val="tx1"/>
                </a:solidFill>
                <a:effectLst/>
                <a:latin typeface="+mn-lt"/>
                <a:ea typeface="+mn-ea"/>
                <a:cs typeface="+mn-cs"/>
              </a:rPr>
              <a:t>Size</a:t>
            </a:r>
            <a:r>
              <a:rPr lang="en-US" sz="1200" b="0" kern="1200" baseline="0" dirty="0">
                <a:solidFill>
                  <a:schemeClr val="tx1"/>
                </a:solidFill>
                <a:effectLst/>
                <a:latin typeface="+mn-lt"/>
                <a:ea typeface="+mn-ea"/>
                <a:cs typeface="+mn-cs"/>
              </a:rPr>
              <a:t> pane, under </a:t>
            </a:r>
            <a:r>
              <a:rPr lang="en-US" sz="1200" b="1" kern="1200" baseline="0" dirty="0">
                <a:solidFill>
                  <a:schemeClr val="tx1"/>
                </a:solidFill>
                <a:effectLst/>
                <a:latin typeface="+mn-lt"/>
                <a:ea typeface="+mn-ea"/>
                <a:cs typeface="+mn-cs"/>
              </a:rPr>
              <a:t>Size and rotate</a:t>
            </a:r>
            <a:r>
              <a:rPr lang="en-US" sz="1200" b="0" kern="1200" baseline="0" dirty="0">
                <a:solidFill>
                  <a:schemeClr val="tx1"/>
                </a:solidFill>
                <a:effectLst/>
                <a:latin typeface="+mn-lt"/>
                <a:ea typeface="+mn-ea"/>
                <a:cs typeface="+mn-cs"/>
              </a:rPr>
              <a:t>, in the </a:t>
            </a:r>
            <a:r>
              <a:rPr lang="en-US" sz="1200" b="1" kern="1200" baseline="0" dirty="0">
                <a:solidFill>
                  <a:schemeClr val="tx1"/>
                </a:solidFill>
                <a:effectLst/>
                <a:latin typeface="+mn-lt"/>
                <a:ea typeface="+mn-ea"/>
                <a:cs typeface="+mn-cs"/>
              </a:rPr>
              <a:t>Rotation</a:t>
            </a:r>
            <a:r>
              <a:rPr lang="en-US" sz="1200" b="0" kern="1200" baseline="0" dirty="0">
                <a:solidFill>
                  <a:schemeClr val="tx1"/>
                </a:solidFill>
                <a:effectLst/>
                <a:latin typeface="+mn-lt"/>
                <a:ea typeface="+mn-ea"/>
                <a:cs typeface="+mn-cs"/>
              </a:rPr>
              <a:t> box enter </a:t>
            </a:r>
            <a:r>
              <a:rPr lang="en-US" sz="1200" b="1" kern="1200" baseline="0" dirty="0">
                <a:solidFill>
                  <a:schemeClr val="tx1"/>
                </a:solidFill>
                <a:effectLst/>
                <a:latin typeface="+mn-lt"/>
                <a:ea typeface="+mn-ea"/>
                <a:cs typeface="+mn-cs"/>
              </a:rPr>
              <a:t>180°</a:t>
            </a:r>
            <a:r>
              <a:rPr lang="en-US" sz="1200" b="0" kern="1200" baseline="0" dirty="0">
                <a:solidFill>
                  <a:schemeClr val="tx1"/>
                </a:solidFill>
                <a:effectLst/>
                <a:latin typeface="+mn-lt"/>
                <a:ea typeface="+mn-ea"/>
                <a:cs typeface="+mn-cs"/>
              </a:rPr>
              <a:t>.</a:t>
            </a:r>
          </a:p>
          <a:p>
            <a:pPr marL="228600" lvl="0" indent="-228600">
              <a:buFont typeface="+mj-lt"/>
              <a:buAutoNum type="arabicPeriod"/>
            </a:pPr>
            <a:r>
              <a:rPr lang="en-US" sz="1200" b="0" kern="1200" baseline="0" dirty="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a:p>
          <a:p>
            <a:r>
              <a:rPr lang="en-US" sz="1200" b="0" baseline="0" dirty="0"/>
              <a:t>To reproduce the text effects on this slide, do the following:</a:t>
            </a:r>
          </a:p>
          <a:p>
            <a:pPr marL="228600" indent="-228600">
              <a:buFont typeface="+mj-lt"/>
              <a:buAutoNum type="arabicPeriod"/>
            </a:pPr>
            <a:r>
              <a:rPr lang="en-US" sz="1200" b="0" baseline="0" dirty="0"/>
              <a:t>On the </a:t>
            </a:r>
            <a:r>
              <a:rPr lang="en-US" sz="1200" b="1" baseline="0" dirty="0"/>
              <a:t>Insert</a:t>
            </a:r>
            <a:r>
              <a:rPr lang="en-US" sz="1200" b="0" baseline="0" dirty="0"/>
              <a:t> tab, in the </a:t>
            </a:r>
            <a:r>
              <a:rPr lang="en-US" sz="1200" b="1" baseline="0" dirty="0"/>
              <a:t>Text</a:t>
            </a:r>
            <a:r>
              <a:rPr lang="en-US" sz="1200" b="0" baseline="0" dirty="0"/>
              <a:t> group, click </a:t>
            </a:r>
            <a:r>
              <a:rPr lang="en-US" sz="1200" b="1" baseline="0" dirty="0"/>
              <a:t>Text</a:t>
            </a:r>
            <a:r>
              <a:rPr lang="en-US" sz="1200" b="0" baseline="0" dirty="0"/>
              <a:t> </a:t>
            </a:r>
            <a:r>
              <a:rPr lang="en-US" sz="1200" b="1" baseline="0" dirty="0"/>
              <a:t>Box</a:t>
            </a:r>
            <a:r>
              <a:rPr lang="en-US" sz="1200" b="0" baseline="0" dirty="0"/>
              <a:t>.</a:t>
            </a:r>
          </a:p>
          <a:p>
            <a:pPr marL="228600" indent="-228600">
              <a:buFont typeface="+mj-lt"/>
              <a:buAutoNum type="arabicPeriod"/>
            </a:pPr>
            <a:r>
              <a:rPr lang="en-US" sz="1200" b="0" baseline="0" dirty="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effectLst/>
                <a:latin typeface="+mn-lt"/>
                <a:ea typeface="+mn-ea"/>
                <a:cs typeface="+mn-cs"/>
              </a:rPr>
              <a:t>Enter text in the text box, and then select the text. On the </a:t>
            </a:r>
            <a:r>
              <a:rPr lang="en-US" sz="1200" b="1" kern="1200" dirty="0">
                <a:solidFill>
                  <a:schemeClr val="tx1"/>
                </a:solidFill>
                <a:effectLst/>
                <a:latin typeface="+mn-lt"/>
                <a:ea typeface="+mn-ea"/>
                <a:cs typeface="+mn-cs"/>
              </a:rPr>
              <a:t>Home</a:t>
            </a:r>
            <a:r>
              <a:rPr lang="en-US" sz="1200" b="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group, select </a:t>
            </a:r>
            <a:r>
              <a:rPr lang="en-US" sz="1200" b="1" kern="1200" dirty="0">
                <a:solidFill>
                  <a:schemeClr val="tx1"/>
                </a:solidFill>
                <a:effectLst/>
                <a:latin typeface="+mn-lt"/>
                <a:ea typeface="+mn-ea"/>
                <a:cs typeface="+mn-cs"/>
              </a:rPr>
              <a:t>Constantia</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list, select </a:t>
            </a:r>
            <a:r>
              <a:rPr lang="en-US" sz="1200" b="1" kern="1200" dirty="0">
                <a:solidFill>
                  <a:schemeClr val="tx1"/>
                </a:solidFill>
                <a:effectLst/>
                <a:latin typeface="+mn-lt"/>
                <a:ea typeface="+mn-ea"/>
                <a:cs typeface="+mn-cs"/>
              </a:rPr>
              <a:t>36 pt</a:t>
            </a:r>
            <a:r>
              <a:rPr lang="en-US" sz="1200" b="0" kern="1200" dirty="0">
                <a:solidFill>
                  <a:schemeClr val="tx1"/>
                </a:solidFill>
                <a:effectLst/>
                <a:latin typeface="+mn-lt"/>
                <a:ea typeface="+mn-ea"/>
                <a:cs typeface="+mn-cs"/>
              </a:rPr>
              <a:t>. from the </a:t>
            </a:r>
            <a:r>
              <a:rPr lang="en-US" sz="1200" b="1" kern="1200" dirty="0">
                <a:solidFill>
                  <a:schemeClr val="tx1"/>
                </a:solidFill>
                <a:effectLst/>
                <a:latin typeface="+mn-lt"/>
                <a:ea typeface="+mn-ea"/>
                <a:cs typeface="+mn-cs"/>
              </a:rPr>
              <a:t>Font</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Size</a:t>
            </a:r>
            <a:r>
              <a:rPr lang="en-US" sz="1200" b="0" kern="1200" dirty="0">
                <a:solidFill>
                  <a:schemeClr val="tx1"/>
                </a:solidFill>
                <a:effectLst/>
                <a:latin typeface="+mn-lt"/>
                <a:ea typeface="+mn-ea"/>
                <a:cs typeface="+mn-cs"/>
              </a:rPr>
              <a:t> list,</a:t>
            </a:r>
            <a:r>
              <a:rPr lang="en-US" sz="1200" b="0" kern="1200" baseline="0" dirty="0">
                <a:solidFill>
                  <a:schemeClr val="tx1"/>
                </a:solidFill>
                <a:effectLst/>
                <a:latin typeface="+mn-lt"/>
                <a:ea typeface="+mn-ea"/>
                <a:cs typeface="+mn-cs"/>
              </a:rPr>
              <a:t> and then select </a:t>
            </a:r>
            <a:r>
              <a:rPr lang="en-US" sz="1200" b="1" kern="1200" baseline="0" dirty="0">
                <a:solidFill>
                  <a:schemeClr val="tx1"/>
                </a:solidFill>
                <a:effectLst/>
                <a:latin typeface="+mn-lt"/>
                <a:ea typeface="+mn-ea"/>
                <a:cs typeface="+mn-cs"/>
              </a:rPr>
              <a:t>White, Background 1 </a:t>
            </a:r>
            <a:r>
              <a:rPr lang="en-US" sz="1200" b="0" kern="1200" baseline="0" dirty="0">
                <a:solidFill>
                  <a:schemeClr val="tx1"/>
                </a:solidFill>
                <a:effectLst/>
                <a:latin typeface="+mn-lt"/>
                <a:ea typeface="+mn-ea"/>
                <a:cs typeface="+mn-cs"/>
              </a:rPr>
              <a:t>from the </a:t>
            </a:r>
            <a:r>
              <a:rPr lang="en-US" sz="1200" b="1" kern="1200" baseline="0" dirty="0">
                <a:solidFill>
                  <a:schemeClr val="tx1"/>
                </a:solidFill>
                <a:effectLst/>
                <a:latin typeface="+mn-lt"/>
                <a:ea typeface="+mn-ea"/>
                <a:cs typeface="+mn-cs"/>
              </a:rPr>
              <a:t>Font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Color</a:t>
            </a:r>
            <a:r>
              <a:rPr lang="en-US" sz="1200" b="0" kern="1200" baseline="0" dirty="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Also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Paragraph</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Selected</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Objects</a:t>
            </a:r>
            <a:r>
              <a:rPr lang="en-US" sz="1200" b="0" kern="1200" baseline="0" dirty="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Center</a:t>
            </a:r>
            <a:r>
              <a:rPr lang="en-US" sz="1200" b="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effectLst/>
                <a:latin typeface="+mn-lt"/>
                <a:ea typeface="+mn-ea"/>
                <a:cs typeface="+mn-cs"/>
              </a:rPr>
              <a:t>Press and hold CTRL, and then select both rectangles and the text box. On the </a:t>
            </a:r>
            <a:r>
              <a:rPr lang="en-US" sz="1200" b="1" kern="1200" baseline="0" dirty="0">
                <a:solidFill>
                  <a:schemeClr val="tx1"/>
                </a:solidFill>
                <a:effectLst/>
                <a:latin typeface="+mn-lt"/>
                <a:ea typeface="+mn-ea"/>
                <a:cs typeface="+mn-cs"/>
              </a:rPr>
              <a:t>Home</a:t>
            </a:r>
            <a:r>
              <a:rPr lang="en-US" sz="1200" b="0" kern="1200" baseline="0" dirty="0">
                <a:solidFill>
                  <a:schemeClr val="tx1"/>
                </a:solidFill>
                <a:effectLst/>
                <a:latin typeface="+mn-lt"/>
                <a:ea typeface="+mn-ea"/>
                <a:cs typeface="+mn-cs"/>
              </a:rPr>
              <a:t> tab, in the </a:t>
            </a:r>
            <a:r>
              <a:rPr lang="en-US" sz="1200" b="1" kern="1200" baseline="0" dirty="0">
                <a:solidFill>
                  <a:schemeClr val="tx1"/>
                </a:solidFill>
                <a:effectLst/>
                <a:latin typeface="+mn-lt"/>
                <a:ea typeface="+mn-ea"/>
                <a:cs typeface="+mn-cs"/>
              </a:rPr>
              <a:t>Drawing</a:t>
            </a:r>
            <a:r>
              <a:rPr lang="en-US" sz="1200" b="0" kern="1200" baseline="0" dirty="0">
                <a:solidFill>
                  <a:schemeClr val="tx1"/>
                </a:solidFill>
                <a:effectLst/>
                <a:latin typeface="+mn-lt"/>
                <a:ea typeface="+mn-ea"/>
                <a:cs typeface="+mn-cs"/>
              </a:rPr>
              <a:t> group, click </a:t>
            </a:r>
            <a:r>
              <a:rPr lang="en-US" sz="1200" b="1" kern="1200" baseline="0" dirty="0">
                <a:solidFill>
                  <a:schemeClr val="tx1"/>
                </a:solidFill>
                <a:effectLst/>
                <a:latin typeface="+mn-lt"/>
                <a:ea typeface="+mn-ea"/>
                <a:cs typeface="+mn-cs"/>
              </a:rPr>
              <a:t>Arrange</a:t>
            </a:r>
            <a:r>
              <a:rPr lang="en-US" sz="1200" b="0" kern="1200" baseline="0" dirty="0">
                <a:solidFill>
                  <a:schemeClr val="tx1"/>
                </a:solidFill>
                <a:effectLst/>
                <a:latin typeface="+mn-lt"/>
                <a:ea typeface="+mn-ea"/>
                <a:cs typeface="+mn-cs"/>
              </a:rPr>
              <a:t>, point to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and then click </a:t>
            </a:r>
            <a:r>
              <a:rPr lang="en-US" sz="1200" b="1" kern="1200" baseline="0" dirty="0">
                <a:solidFill>
                  <a:schemeClr val="tx1"/>
                </a:solidFill>
                <a:effectLst/>
                <a:latin typeface="+mn-lt"/>
                <a:ea typeface="+mn-ea"/>
                <a:cs typeface="+mn-cs"/>
              </a:rPr>
              <a:t>Align</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Middle</a:t>
            </a:r>
            <a:r>
              <a:rPr lang="en-US" sz="1200" b="0" kern="1200" baseline="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endParaRPr lang="en-US" sz="1200" b="0" baseline="0" dirty="0"/>
          </a:p>
          <a:p>
            <a:r>
              <a:rPr lang="en-US" sz="1200" b="0" baseline="0" dirty="0"/>
              <a:t>To reproduce the picture background on this slide, do the following:</a:t>
            </a:r>
          </a:p>
          <a:p>
            <a:pPr marL="228600" indent="-228600">
              <a:buFont typeface="+mj-lt"/>
              <a:buAutoNum type="arabicPeriod"/>
            </a:pPr>
            <a:r>
              <a:rPr lang="en-US" sz="1200" b="0" baseline="0" dirty="0"/>
              <a:t>On the </a:t>
            </a:r>
            <a:r>
              <a:rPr lang="en-US" sz="1200" b="1" baseline="0" dirty="0"/>
              <a:t>Design</a:t>
            </a:r>
            <a:r>
              <a:rPr lang="en-US" sz="1200" b="0" baseline="0" dirty="0"/>
              <a:t> tab, in the </a:t>
            </a:r>
            <a:r>
              <a:rPr lang="en-US" sz="1200" b="1" baseline="0" dirty="0"/>
              <a:t>Background</a:t>
            </a:r>
            <a:r>
              <a:rPr lang="en-US" sz="1200" b="0" baseline="0" dirty="0"/>
              <a:t> group, click </a:t>
            </a:r>
            <a:r>
              <a:rPr lang="en-US" sz="1200" b="1" baseline="0" dirty="0"/>
              <a:t>Background</a:t>
            </a:r>
            <a:r>
              <a:rPr lang="en-US" sz="1200" b="0" baseline="0" dirty="0"/>
              <a:t> </a:t>
            </a:r>
            <a:r>
              <a:rPr lang="en-US" sz="1200" b="1" baseline="0" dirty="0"/>
              <a:t>Styles</a:t>
            </a:r>
            <a:r>
              <a:rPr lang="en-US" sz="1200" b="0" baseline="0" dirty="0"/>
              <a:t>, and then click </a:t>
            </a:r>
            <a:r>
              <a:rPr lang="en-US" sz="1200" b="1" baseline="0" dirty="0"/>
              <a:t>Format</a:t>
            </a:r>
            <a:r>
              <a:rPr lang="en-US" sz="1200" b="0" baseline="0" dirty="0"/>
              <a:t> </a:t>
            </a:r>
            <a:r>
              <a:rPr lang="en-US" sz="1200" b="1" baseline="0" dirty="0"/>
              <a:t>Background</a:t>
            </a:r>
            <a:r>
              <a:rPr lang="en-US" sz="1200" b="0" baseline="0" dirty="0"/>
              <a:t>.</a:t>
            </a:r>
          </a:p>
          <a:p>
            <a:pPr marL="228600" indent="-228600">
              <a:buFont typeface="+mj-lt"/>
              <a:buAutoNum type="arabicPeriod"/>
            </a:pPr>
            <a:r>
              <a:rPr lang="en-US" sz="1200" b="0" baseline="0" dirty="0"/>
              <a:t>In the </a:t>
            </a:r>
            <a:r>
              <a:rPr lang="en-US" sz="1200" b="1" baseline="0" dirty="0"/>
              <a:t>Format</a:t>
            </a:r>
            <a:r>
              <a:rPr lang="en-US" sz="1200" b="0" baseline="0" dirty="0"/>
              <a:t> </a:t>
            </a:r>
            <a:r>
              <a:rPr lang="en-US" sz="1200" b="1" baseline="0" dirty="0"/>
              <a:t>Background</a:t>
            </a:r>
            <a:r>
              <a:rPr lang="en-US" sz="1200" b="0" baseline="0" dirty="0"/>
              <a:t> dialog box, click </a:t>
            </a:r>
            <a:r>
              <a:rPr lang="en-US" sz="1200" b="1" baseline="0" dirty="0"/>
              <a:t>Fill</a:t>
            </a:r>
            <a:r>
              <a:rPr lang="en-US" sz="1200" b="0" baseline="0" dirty="0"/>
              <a:t> in the left pane, in the </a:t>
            </a:r>
            <a:r>
              <a:rPr lang="en-US" sz="1200" b="1" baseline="0" dirty="0"/>
              <a:t>Fill</a:t>
            </a:r>
            <a:r>
              <a:rPr lang="en-US" sz="1200" b="0" baseline="0" dirty="0"/>
              <a:t> pane, click </a:t>
            </a:r>
            <a:r>
              <a:rPr lang="en-US" sz="1200" b="1" baseline="0" dirty="0"/>
              <a:t>Picture or texture fill</a:t>
            </a:r>
            <a:r>
              <a:rPr lang="en-US" sz="1200" b="0" baseline="0" dirty="0"/>
              <a:t>, and then under </a:t>
            </a:r>
            <a:r>
              <a:rPr lang="en-US" sz="1200" b="1" baseline="0" dirty="0"/>
              <a:t>Insert</a:t>
            </a:r>
            <a:r>
              <a:rPr lang="en-US" sz="1200" b="0" baseline="0" dirty="0"/>
              <a:t> f</a:t>
            </a:r>
            <a:r>
              <a:rPr lang="en-US" sz="1200" b="1" baseline="0" dirty="0"/>
              <a:t>rom</a:t>
            </a:r>
            <a:r>
              <a:rPr lang="en-US" sz="1200" b="0" baseline="0" dirty="0"/>
              <a:t> click </a:t>
            </a:r>
            <a:r>
              <a:rPr lang="en-US" sz="1200" b="1" baseline="0" dirty="0"/>
              <a:t>File</a:t>
            </a:r>
            <a:r>
              <a:rPr lang="en-US" sz="1200" b="0" baseline="0"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Insert Picture </a:t>
            </a:r>
            <a:r>
              <a:rPr lang="en-US" sz="1200" kern="1200" dirty="0">
                <a:solidFill>
                  <a:schemeClr val="tx1"/>
                </a:solidFill>
                <a:effectLst/>
                <a:latin typeface="+mn-lt"/>
                <a:ea typeface="+mn-ea"/>
                <a:cs typeface="+mn-cs"/>
              </a:rPr>
              <a:t>dialog box, select a picture and then click </a:t>
            </a:r>
            <a:r>
              <a:rPr lang="en-US" sz="1200" b="1" kern="1200" dirty="0">
                <a:solidFill>
                  <a:schemeClr val="tx1"/>
                </a:solidFill>
                <a:effectLst/>
                <a:latin typeface="+mn-lt"/>
                <a:ea typeface="+mn-ea"/>
                <a:cs typeface="+mn-cs"/>
              </a:rPr>
              <a:t>Insert</a:t>
            </a:r>
            <a:r>
              <a:rPr lang="en-US" sz="1200" kern="1200" dirty="0">
                <a:solidFill>
                  <a:schemeClr val="tx1"/>
                </a:solidFill>
                <a:effectLst/>
                <a:latin typeface="+mn-lt"/>
                <a:ea typeface="+mn-ea"/>
                <a:cs typeface="+mn-cs"/>
              </a:rPr>
              <a:t>.</a:t>
            </a:r>
            <a:endParaRPr lang="en-US" sz="1200" b="0" baseline="0" dirty="0"/>
          </a:p>
        </p:txBody>
      </p:sp>
      <p:sp>
        <p:nvSpPr>
          <p:cNvPr id="4" name="Slide Number Placeholder 3"/>
          <p:cNvSpPr>
            <a:spLocks noGrp="1"/>
          </p:cNvSpPr>
          <p:nvPr>
            <p:ph type="sldNum" sz="quarter" idx="10"/>
          </p:nvPr>
        </p:nvSpPr>
        <p:spPr/>
        <p:txBody>
          <a:bodyPr/>
          <a:lstStyle/>
          <a:p>
            <a:fld id="{D93C6242-4B4C-4A8A-B761-684DE6665D6E}" type="slidenum">
              <a:rPr lang="en-US" smtClean="0"/>
              <a:t>2</a:t>
            </a:fld>
            <a:endParaRPr lang="en-US"/>
          </a:p>
        </p:txBody>
      </p:sp>
    </p:spTree>
    <p:extLst>
      <p:ext uri="{BB962C8B-B14F-4D97-AF65-F5344CB8AC3E}">
        <p14:creationId xmlns:p14="http://schemas.microsoft.com/office/powerpoint/2010/main" val="2687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3</a:t>
            </a:fld>
            <a:endParaRPr lang="en-US"/>
          </a:p>
        </p:txBody>
      </p:sp>
    </p:spTree>
    <p:extLst>
      <p:ext uri="{BB962C8B-B14F-4D97-AF65-F5344CB8AC3E}">
        <p14:creationId xmlns:p14="http://schemas.microsoft.com/office/powerpoint/2010/main" val="55776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4</a:t>
            </a:fld>
            <a:endParaRPr lang="en-US"/>
          </a:p>
        </p:txBody>
      </p:sp>
    </p:spTree>
    <p:extLst>
      <p:ext uri="{BB962C8B-B14F-4D97-AF65-F5344CB8AC3E}">
        <p14:creationId xmlns:p14="http://schemas.microsoft.com/office/powerpoint/2010/main" val="18287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5</a:t>
            </a:fld>
            <a:endParaRPr lang="en-US"/>
          </a:p>
        </p:txBody>
      </p:sp>
    </p:spTree>
    <p:extLst>
      <p:ext uri="{BB962C8B-B14F-4D97-AF65-F5344CB8AC3E}">
        <p14:creationId xmlns:p14="http://schemas.microsoft.com/office/powerpoint/2010/main" val="152480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6</a:t>
            </a:fld>
            <a:endParaRPr lang="en-US"/>
          </a:p>
        </p:txBody>
      </p:sp>
    </p:spTree>
    <p:extLst>
      <p:ext uri="{BB962C8B-B14F-4D97-AF65-F5344CB8AC3E}">
        <p14:creationId xmlns:p14="http://schemas.microsoft.com/office/powerpoint/2010/main" val="148944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7</a:t>
            </a:fld>
            <a:endParaRPr lang="en-US"/>
          </a:p>
        </p:txBody>
      </p:sp>
    </p:spTree>
    <p:extLst>
      <p:ext uri="{BB962C8B-B14F-4D97-AF65-F5344CB8AC3E}">
        <p14:creationId xmlns:p14="http://schemas.microsoft.com/office/powerpoint/2010/main" val="370391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52</a:t>
            </a:fld>
            <a:endParaRPr lang="en-US"/>
          </a:p>
        </p:txBody>
      </p:sp>
    </p:spTree>
    <p:extLst>
      <p:ext uri="{BB962C8B-B14F-4D97-AF65-F5344CB8AC3E}">
        <p14:creationId xmlns:p14="http://schemas.microsoft.com/office/powerpoint/2010/main" val="20353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DML welcomes audience and introduces the other panelists and reads the session description if Bob has not already done so. If necessary, DML emphasizes the ongoing audience participation throughout the </a:t>
            </a:r>
            <a:r>
              <a:rPr lang="en-US"/>
              <a:t>session (as </a:t>
            </a:r>
            <a:r>
              <a:rPr lang="en-US" dirty="0"/>
              <a:t>opposed to final 15-30 minutes).</a:t>
            </a:r>
          </a:p>
        </p:txBody>
      </p:sp>
      <p:sp>
        <p:nvSpPr>
          <p:cNvPr id="4" name="Slide Number Placeholder 3"/>
          <p:cNvSpPr>
            <a:spLocks noGrp="1"/>
          </p:cNvSpPr>
          <p:nvPr>
            <p:ph type="sldNum" sz="quarter" idx="10"/>
          </p:nvPr>
        </p:nvSpPr>
        <p:spPr/>
        <p:txBody>
          <a:bodyPr/>
          <a:lstStyle/>
          <a:p>
            <a:fld id="{270876E0-AA6A-41E7-B0DC-6B03C4C56107}" type="slidenum">
              <a:rPr lang="en-US" smtClean="0"/>
              <a:t>53</a:t>
            </a:fld>
            <a:endParaRPr lang="en-US"/>
          </a:p>
        </p:txBody>
      </p:sp>
    </p:spTree>
    <p:extLst>
      <p:ext uri="{BB962C8B-B14F-4D97-AF65-F5344CB8AC3E}">
        <p14:creationId xmlns:p14="http://schemas.microsoft.com/office/powerpoint/2010/main" val="149388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2A37-B3B3-44BC-A348-71BA0F9AEC58}" type="slidenum">
              <a:rPr lang="en-US" smtClean="0"/>
              <a:t>‹#›</a:t>
            </a:fld>
            <a:endParaRPr lang="en-US"/>
          </a:p>
        </p:txBody>
      </p:sp>
    </p:spTree>
    <p:extLst>
      <p:ext uri="{BB962C8B-B14F-4D97-AF65-F5344CB8AC3E}">
        <p14:creationId xmlns:p14="http://schemas.microsoft.com/office/powerpoint/2010/main" val="426721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EE3A1-5268-4B02-897A-8CF0761CAB3E}"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8F934-273C-4947-B690-6C972F9DC250}" type="slidenum">
              <a:rPr lang="en-US" smtClean="0"/>
              <a:t>‹#›</a:t>
            </a:fld>
            <a:endParaRPr lang="en-US"/>
          </a:p>
        </p:txBody>
      </p:sp>
    </p:spTree>
    <p:extLst>
      <p:ext uri="{BB962C8B-B14F-4D97-AF65-F5344CB8AC3E}">
        <p14:creationId xmlns:p14="http://schemas.microsoft.com/office/powerpoint/2010/main" val="1605390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t>1/29/2018</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t>‹#›</a:t>
            </a:fld>
            <a:endParaRPr lang="en-US"/>
          </a:p>
        </p:txBody>
      </p:sp>
    </p:spTree>
    <p:extLst>
      <p:ext uri="{BB962C8B-B14F-4D97-AF65-F5344CB8AC3E}">
        <p14:creationId xmlns:p14="http://schemas.microsoft.com/office/powerpoint/2010/main" val="23124087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 name="names">
            <a:extLst>
              <a:ext uri="{FF2B5EF4-FFF2-40B4-BE49-F238E27FC236}">
                <a16:creationId xmlns:a16="http://schemas.microsoft.com/office/drawing/2014/main" id="{CEAB42E5-F498-4340-9C5B-CEA5735421F8}"/>
              </a:ext>
            </a:extLst>
          </p:cNvPr>
          <p:cNvGrpSpPr/>
          <p:nvPr/>
        </p:nvGrpSpPr>
        <p:grpSpPr>
          <a:xfrm>
            <a:off x="3124200" y="3788228"/>
            <a:ext cx="6972300" cy="1839686"/>
            <a:chOff x="4572000" y="3828320"/>
            <a:chExt cx="6972300" cy="1839686"/>
          </a:xfrm>
        </p:grpSpPr>
        <p:sp>
          <p:nvSpPr>
            <p:cNvPr id="4" name="Rectangle 3">
              <a:extLst>
                <a:ext uri="{FF2B5EF4-FFF2-40B4-BE49-F238E27FC236}">
                  <a16:creationId xmlns:a16="http://schemas.microsoft.com/office/drawing/2014/main" id="{EF74435E-7294-4140-BC8F-DAE4F221D5FD}"/>
                </a:ext>
              </a:extLst>
            </p:cNvPr>
            <p:cNvSpPr/>
            <p:nvPr/>
          </p:nvSpPr>
          <p:spPr>
            <a:xfrm>
              <a:off x="4572000" y="3848366"/>
              <a:ext cx="6972300" cy="1819640"/>
            </a:xfrm>
            <a:prstGeom prst="rect">
              <a:avLst/>
            </a:prstGeom>
            <a:blipFill dpi="0" rotWithShape="1">
              <a:blip r:embed="rId3">
                <a:alphaModFix amt="7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D10046-040F-4DEC-9BCC-E23EA9F9F180}"/>
                </a:ext>
              </a:extLst>
            </p:cNvPr>
            <p:cNvSpPr txBox="1"/>
            <p:nvPr/>
          </p:nvSpPr>
          <p:spPr>
            <a:xfrm>
              <a:off x="4572000" y="3828320"/>
              <a:ext cx="6972300" cy="1754326"/>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onstantia" pitchFamily="18" charset="0"/>
                </a:rPr>
                <a:t>Presented by</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David Levine, David Stephan, and Kathy Szabat</a:t>
              </a:r>
            </a:p>
          </p:txBody>
        </p:sp>
      </p:grpSp>
      <p:grpSp>
        <p:nvGrpSpPr>
          <p:cNvPr id="3" name="title">
            <a:extLst>
              <a:ext uri="{FF2B5EF4-FFF2-40B4-BE49-F238E27FC236}">
                <a16:creationId xmlns:a16="http://schemas.microsoft.com/office/drawing/2014/main" id="{C9F7ED8F-C718-4045-A2BD-BA3A03784712}"/>
              </a:ext>
            </a:extLst>
          </p:cNvPr>
          <p:cNvGrpSpPr/>
          <p:nvPr/>
        </p:nvGrpSpPr>
        <p:grpSpPr>
          <a:xfrm>
            <a:off x="2981325" y="1273813"/>
            <a:ext cx="6991350" cy="1839686"/>
            <a:chOff x="3314700" y="3722914"/>
            <a:chExt cx="6991350" cy="1839686"/>
          </a:xfrm>
        </p:grpSpPr>
        <p:sp>
          <p:nvSpPr>
            <p:cNvPr id="5" name="Rectangle 4"/>
            <p:cNvSpPr/>
            <p:nvPr/>
          </p:nvSpPr>
          <p:spPr>
            <a:xfrm>
              <a:off x="3333750" y="3742960"/>
              <a:ext cx="6972300" cy="1819640"/>
            </a:xfrm>
            <a:prstGeom prst="rect">
              <a:avLst/>
            </a:prstGeom>
            <a:blipFill dpi="0" rotWithShape="1">
              <a:blip r:embed="rId3">
                <a:alphaModFix amt="7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8EFF0C-DAD0-446B-9BC5-C874CFCC3DC5}"/>
                </a:ext>
              </a:extLst>
            </p:cNvPr>
            <p:cNvSpPr txBox="1"/>
            <p:nvPr/>
          </p:nvSpPr>
          <p:spPr>
            <a:xfrm>
              <a:off x="3314700" y="3722914"/>
              <a:ext cx="6972300" cy="1754326"/>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onstantia" pitchFamily="18" charset="0"/>
                </a:rPr>
                <a:t>Getting Students to See the Forest</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 (and not just the Trees)</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in Introductory Business Analytics </a:t>
              </a:r>
            </a:p>
          </p:txBody>
        </p:sp>
      </p:grpSp>
      <p:sp>
        <p:nvSpPr>
          <p:cNvPr id="11" name="TextBox 10">
            <a:extLst>
              <a:ext uri="{FF2B5EF4-FFF2-40B4-BE49-F238E27FC236}">
                <a16:creationId xmlns:a16="http://schemas.microsoft.com/office/drawing/2014/main" id="{B52A1ACD-9F09-4C27-813B-B97182A9F892}"/>
              </a:ext>
            </a:extLst>
          </p:cNvPr>
          <p:cNvSpPr txBox="1"/>
          <p:nvPr/>
        </p:nvSpPr>
        <p:spPr>
          <a:xfrm>
            <a:off x="6477000" y="6359759"/>
            <a:ext cx="57150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onstantia" pitchFamily="18" charset="0"/>
              </a:rPr>
              <a:t>DSI DASI November 19, 2017, 4:30-6 PM</a:t>
            </a:r>
          </a:p>
        </p:txBody>
      </p:sp>
      <p:sp>
        <p:nvSpPr>
          <p:cNvPr id="10" name="TextBox 9">
            <a:extLst>
              <a:ext uri="{FF2B5EF4-FFF2-40B4-BE49-F238E27FC236}">
                <a16:creationId xmlns:a16="http://schemas.microsoft.com/office/drawing/2014/main" id="{CF1BFCE1-E4FA-4F3F-A8F0-DF4577046863}"/>
              </a:ext>
            </a:extLst>
          </p:cNvPr>
          <p:cNvSpPr txBox="1"/>
          <p:nvPr/>
        </p:nvSpPr>
        <p:spPr>
          <a:xfrm>
            <a:off x="390525" y="5723725"/>
            <a:ext cx="6096000" cy="646331"/>
          </a:xfrm>
          <a:prstGeom prst="rect">
            <a:avLst/>
          </a:prstGeom>
          <a:noFill/>
        </p:spPr>
        <p:txBody>
          <a:bodyPr wrap="square" rtlCol="0">
            <a:spAutoFit/>
          </a:bodyPr>
          <a:lstStyle/>
          <a:p>
            <a:r>
              <a:rPr lang="en-US" b="1" dirty="0">
                <a:solidFill>
                  <a:srgbClr val="FF0000"/>
                </a:solidFill>
              </a:rPr>
              <a:t>Photographs shown on date of presentation have been deleted from this copy of </a:t>
            </a:r>
            <a:r>
              <a:rPr lang="en-US" b="1">
                <a:solidFill>
                  <a:srgbClr val="FF0000"/>
                </a:solidFill>
              </a:rPr>
              <a:t>the presentation</a:t>
            </a:r>
            <a:endParaRPr lang="en-US" b="1" dirty="0">
              <a:solidFill>
                <a:srgbClr val="FF0000"/>
              </a:solidFill>
            </a:endParaRPr>
          </a:p>
        </p:txBody>
      </p:sp>
    </p:spTree>
    <p:extLst>
      <p:ext uri="{BB962C8B-B14F-4D97-AF65-F5344CB8AC3E}">
        <p14:creationId xmlns:p14="http://schemas.microsoft.com/office/powerpoint/2010/main" val="15938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4.07407E-6 L -0.00234 -0.33241 " pathEditMode="relative" rAng="0" ptsTypes="AA">
                                      <p:cBhvr>
                                        <p:cTn id="6" dur="2000" fill="hold"/>
                                        <p:tgtEl>
                                          <p:spTgt spid="3"/>
                                        </p:tgtEl>
                                        <p:attrNameLst>
                                          <p:attrName>ppt_x</p:attrName>
                                          <p:attrName>ppt_y</p:attrName>
                                        </p:attrNameLst>
                                      </p:cBhvr>
                                      <p:rCtr x="-117" y="-16620"/>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Tree Approach</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3600" dirty="0">
                <a:solidFill>
                  <a:schemeClr val="bg1"/>
                </a:solidFill>
                <a:latin typeface="Constantia" panose="02030602050306030303" pitchFamily="18" charset="0"/>
              </a:rPr>
              <a:t>Valuable for technically-focused </a:t>
            </a:r>
            <a:r>
              <a:rPr lang="en-US" sz="3600" u="sng" dirty="0">
                <a:solidFill>
                  <a:schemeClr val="bg1"/>
                </a:solidFill>
                <a:latin typeface="Constantia" panose="02030602050306030303" pitchFamily="18" charset="0"/>
              </a:rPr>
              <a:t>data analytics </a:t>
            </a:r>
            <a:r>
              <a:rPr lang="en-US" sz="3600" dirty="0">
                <a:solidFill>
                  <a:schemeClr val="bg1"/>
                </a:solidFill>
                <a:latin typeface="Constantia" panose="02030602050306030303" pitchFamily="18" charset="0"/>
              </a:rPr>
              <a:t>courses</a:t>
            </a:r>
          </a:p>
          <a:p>
            <a:r>
              <a:rPr lang="en-US" sz="3600" dirty="0">
                <a:solidFill>
                  <a:schemeClr val="bg1"/>
                </a:solidFill>
                <a:latin typeface="Constantia" panose="02030602050306030303" pitchFamily="18" charset="0"/>
              </a:rPr>
              <a:t>Detailed ability to execute software, including customized software</a:t>
            </a:r>
          </a:p>
          <a:p>
            <a:r>
              <a:rPr lang="en-US" sz="3600" dirty="0">
                <a:solidFill>
                  <a:schemeClr val="bg1"/>
                </a:solidFill>
                <a:latin typeface="Constantia" panose="02030602050306030303" pitchFamily="18" charset="0"/>
              </a:rPr>
              <a:t>Requires directly teaching about specific technologies, the details of which my change over time</a:t>
            </a: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78454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Forest Approach</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3600" dirty="0">
                <a:solidFill>
                  <a:schemeClr val="bg1"/>
                </a:solidFill>
                <a:latin typeface="Constantia" panose="02030602050306030303" pitchFamily="18" charset="0"/>
              </a:rPr>
              <a:t>Understand a problem-solving/management framework</a:t>
            </a:r>
          </a:p>
          <a:p>
            <a:r>
              <a:rPr lang="en-US" sz="3600" dirty="0">
                <a:solidFill>
                  <a:schemeClr val="bg1"/>
                </a:solidFill>
                <a:latin typeface="Constantia" panose="02030602050306030303" pitchFamily="18" charset="0"/>
              </a:rPr>
              <a:t>Understand how business analytics affect business management</a:t>
            </a:r>
          </a:p>
          <a:p>
            <a:r>
              <a:rPr lang="en-US" sz="3600" dirty="0">
                <a:solidFill>
                  <a:schemeClr val="bg1"/>
                </a:solidFill>
                <a:latin typeface="Constantia" panose="02030602050306030303" pitchFamily="18" charset="0"/>
              </a:rPr>
              <a:t>Allows a higher-level view of things that provides linkage (between methods and across disciplines)</a:t>
            </a:r>
          </a:p>
          <a:p>
            <a:r>
              <a:rPr lang="en-US" sz="3600" dirty="0">
                <a:solidFill>
                  <a:schemeClr val="bg1"/>
                </a:solidFill>
                <a:latin typeface="Constantia" panose="02030602050306030303" pitchFamily="18" charset="0"/>
              </a:rPr>
              <a:t>Emphasizes procedures, fosters collaboration</a:t>
            </a: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43910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Problem-solving Framework Example</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fontScale="92500" lnSpcReduction="10000"/>
          </a:bodyPr>
          <a:lstStyle/>
          <a:p>
            <a:pPr marL="0" indent="0">
              <a:buNone/>
            </a:pPr>
            <a:r>
              <a:rPr lang="en-US" sz="3600" b="1" dirty="0">
                <a:solidFill>
                  <a:schemeClr val="bg1"/>
                </a:solidFill>
                <a:latin typeface="Constantia" panose="02030602050306030303" pitchFamily="18" charset="0"/>
              </a:rPr>
              <a:t>“You See Us Decide” framework</a:t>
            </a:r>
          </a:p>
          <a:p>
            <a:r>
              <a:rPr lang="en-US" sz="3600" b="1" u="sng" dirty="0">
                <a:solidFill>
                  <a:schemeClr val="bg1"/>
                </a:solidFill>
                <a:latin typeface="Constantia" panose="02030602050306030303" pitchFamily="18" charset="0"/>
              </a:rPr>
              <a:t>U</a:t>
            </a:r>
            <a:r>
              <a:rPr lang="en-US" sz="3600" dirty="0">
                <a:solidFill>
                  <a:schemeClr val="bg1"/>
                </a:solidFill>
                <a:latin typeface="Constantia" panose="02030602050306030303" pitchFamily="18" charset="0"/>
              </a:rPr>
              <a:t>nderstanding the problem to be </a:t>
            </a:r>
            <a:r>
              <a:rPr lang="en-US" sz="3600">
                <a:solidFill>
                  <a:schemeClr val="bg1"/>
                </a:solidFill>
                <a:latin typeface="Constantia" panose="02030602050306030303" pitchFamily="18" charset="0"/>
              </a:rPr>
              <a:t>solved (or </a:t>
            </a:r>
            <a:r>
              <a:rPr lang="en-US" sz="3600" dirty="0">
                <a:solidFill>
                  <a:schemeClr val="bg1"/>
                </a:solidFill>
                <a:latin typeface="Constantia" panose="02030602050306030303" pitchFamily="18" charset="0"/>
              </a:rPr>
              <a:t>goal to be met)</a:t>
            </a:r>
          </a:p>
          <a:p>
            <a:r>
              <a:rPr lang="en-US" sz="3600" b="1" u="sng" dirty="0">
                <a:solidFill>
                  <a:schemeClr val="bg1"/>
                </a:solidFill>
                <a:latin typeface="Constantia" panose="02030602050306030303" pitchFamily="18" charset="0"/>
              </a:rPr>
              <a:t>C</a:t>
            </a:r>
            <a:r>
              <a:rPr lang="en-US" sz="3600" dirty="0">
                <a:solidFill>
                  <a:schemeClr val="bg1"/>
                </a:solidFill>
                <a:latin typeface="Constantia" panose="02030602050306030303" pitchFamily="18" charset="0"/>
              </a:rPr>
              <a:t>hoosing and preparing data </a:t>
            </a:r>
          </a:p>
          <a:p>
            <a:r>
              <a:rPr lang="en-US" sz="3600" b="1" u="sng" dirty="0">
                <a:solidFill>
                  <a:schemeClr val="bg1"/>
                </a:solidFill>
                <a:latin typeface="Constantia" panose="02030602050306030303" pitchFamily="18" charset="0"/>
              </a:rPr>
              <a:t>U</a:t>
            </a:r>
            <a:r>
              <a:rPr lang="en-US" sz="3600" dirty="0">
                <a:solidFill>
                  <a:schemeClr val="bg1"/>
                </a:solidFill>
                <a:latin typeface="Constantia" panose="02030602050306030303" pitchFamily="18" charset="0"/>
              </a:rPr>
              <a:t>sing modeling</a:t>
            </a:r>
          </a:p>
          <a:p>
            <a:r>
              <a:rPr lang="en-US" sz="3600" b="1" u="sng" dirty="0">
                <a:solidFill>
                  <a:schemeClr val="bg1"/>
                </a:solidFill>
                <a:latin typeface="Constantia" panose="02030602050306030303" pitchFamily="18" charset="0"/>
              </a:rPr>
              <a:t>S</a:t>
            </a:r>
            <a:r>
              <a:rPr lang="en-US" sz="3600" dirty="0">
                <a:solidFill>
                  <a:schemeClr val="bg1"/>
                </a:solidFill>
                <a:latin typeface="Constantia" panose="02030602050306030303" pitchFamily="18" charset="0"/>
              </a:rPr>
              <a:t>eeking actionable information</a:t>
            </a:r>
          </a:p>
          <a:p>
            <a:r>
              <a:rPr lang="en-US" sz="3600" b="1" u="sng" dirty="0">
                <a:solidFill>
                  <a:schemeClr val="bg1"/>
                </a:solidFill>
                <a:latin typeface="Constantia" panose="02030602050306030303" pitchFamily="18" charset="0"/>
              </a:rPr>
              <a:t>D</a:t>
            </a:r>
            <a:r>
              <a:rPr lang="en-US" sz="3600" dirty="0">
                <a:solidFill>
                  <a:schemeClr val="bg1"/>
                </a:solidFill>
                <a:latin typeface="Constantia" panose="02030602050306030303" pitchFamily="18" charset="0"/>
              </a:rPr>
              <a:t>iscussing the actionable information and implementing a decision</a:t>
            </a: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77223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b="1" dirty="0">
                <a:solidFill>
                  <a:schemeClr val="bg1"/>
                </a:solidFill>
                <a:latin typeface="Constantia" panose="02030602050306030303" pitchFamily="18" charset="0"/>
              </a:rPr>
              <a:t>U</a:t>
            </a:r>
            <a:r>
              <a:rPr lang="en-US" dirty="0">
                <a:solidFill>
                  <a:schemeClr val="bg1"/>
                </a:solidFill>
                <a:latin typeface="Constantia" panose="02030602050306030303" pitchFamily="18" charset="0"/>
              </a:rPr>
              <a:t>nderstanding the problem… Task</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3600" dirty="0">
                <a:solidFill>
                  <a:schemeClr val="bg1"/>
                </a:solidFill>
                <a:latin typeface="Constantia" panose="02030602050306030303" pitchFamily="18" charset="0"/>
              </a:rPr>
              <a:t>Stating the Business Problem </a:t>
            </a:r>
          </a:p>
          <a:p>
            <a:r>
              <a:rPr lang="en-US" sz="3600" dirty="0">
                <a:solidFill>
                  <a:schemeClr val="bg1"/>
                </a:solidFill>
                <a:latin typeface="Constantia" panose="02030602050306030303" pitchFamily="18" charset="0"/>
              </a:rPr>
              <a:t>Specifying </a:t>
            </a:r>
            <a:r>
              <a:rPr lang="en-US" sz="3600">
                <a:solidFill>
                  <a:schemeClr val="bg1"/>
                </a:solidFill>
                <a:latin typeface="Constantia" panose="02030602050306030303" pitchFamily="18" charset="0"/>
              </a:rPr>
              <a:t>Business Objective(s</a:t>
            </a:r>
            <a:r>
              <a:rPr lang="en-US" sz="3600" dirty="0">
                <a:solidFill>
                  <a:schemeClr val="bg1"/>
                </a:solidFill>
                <a:latin typeface="Constantia" panose="02030602050306030303" pitchFamily="18" charset="0"/>
              </a:rPr>
              <a:t>)</a:t>
            </a:r>
          </a:p>
          <a:p>
            <a:r>
              <a:rPr lang="en-US" sz="3600" dirty="0">
                <a:solidFill>
                  <a:schemeClr val="bg1"/>
                </a:solidFill>
                <a:latin typeface="Constantia" panose="02030602050306030303" pitchFamily="18" charset="0"/>
              </a:rPr>
              <a:t>Framing Business Questions</a:t>
            </a:r>
          </a:p>
          <a:p>
            <a:r>
              <a:rPr lang="en-US" sz="3400" dirty="0">
                <a:solidFill>
                  <a:schemeClr val="bg1"/>
                </a:solidFill>
                <a:latin typeface="Constantia" panose="02030602050306030303" pitchFamily="18" charset="0"/>
              </a:rPr>
              <a:t>Re-phrasing Business Questions into More Analytically-Framed Questions</a:t>
            </a:r>
          </a:p>
          <a:p>
            <a:pPr lvl="1"/>
            <a:r>
              <a:rPr lang="en-US" sz="3000" dirty="0">
                <a:solidFill>
                  <a:schemeClr val="bg1"/>
                </a:solidFill>
                <a:latin typeface="Constantia" panose="02030602050306030303" pitchFamily="18" charset="0"/>
              </a:rPr>
              <a:t>e.g., identifying data to be analyzed and the analysis of that data that is required</a:t>
            </a:r>
          </a:p>
        </p:txBody>
      </p:sp>
    </p:spTree>
    <p:extLst>
      <p:ext uri="{BB962C8B-B14F-4D97-AF65-F5344CB8AC3E}">
        <p14:creationId xmlns:p14="http://schemas.microsoft.com/office/powerpoint/2010/main" val="414154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About Procedures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3600" dirty="0">
                <a:solidFill>
                  <a:schemeClr val="bg1"/>
                </a:solidFill>
                <a:latin typeface="Constantia" panose="02030602050306030303" pitchFamily="18" charset="0"/>
              </a:rPr>
              <a:t>Durable concept</a:t>
            </a:r>
          </a:p>
          <a:p>
            <a:r>
              <a:rPr lang="en-US" sz="3600" dirty="0">
                <a:solidFill>
                  <a:schemeClr val="bg1"/>
                </a:solidFill>
                <a:latin typeface="Constantia" panose="02030602050306030303" pitchFamily="18" charset="0"/>
              </a:rPr>
              <a:t>Guides collaboration (includes communication)</a:t>
            </a:r>
          </a:p>
          <a:p>
            <a:pPr marL="0" indent="0">
              <a:buNone/>
            </a:pPr>
            <a:endParaRPr lang="en-US" sz="3600" dirty="0">
              <a:solidFill>
                <a:schemeClr val="bg1"/>
              </a:solidFill>
              <a:latin typeface="Constantia" panose="02030602050306030303" pitchFamily="18" charset="0"/>
            </a:endParaRPr>
          </a:p>
          <a:p>
            <a:pPr marL="0" indent="0">
              <a:buNone/>
            </a:pPr>
            <a:endParaRPr lang="en-US" sz="3600" dirty="0">
              <a:solidFill>
                <a:schemeClr val="bg1"/>
              </a:solidFill>
              <a:latin typeface="Constantia" panose="02030602050306030303" pitchFamily="18" charset="0"/>
            </a:endParaRP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67107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Forest Approach</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lnSpcReduction="10000"/>
          </a:bodyPr>
          <a:lstStyle/>
          <a:p>
            <a:r>
              <a:rPr lang="en-US" sz="3600" dirty="0">
                <a:solidFill>
                  <a:schemeClr val="bg1"/>
                </a:solidFill>
                <a:latin typeface="Constantia" panose="02030602050306030303" pitchFamily="18" charset="0"/>
              </a:rPr>
              <a:t>Understand a problem-solving/management framework</a:t>
            </a:r>
          </a:p>
          <a:p>
            <a:r>
              <a:rPr lang="en-US" sz="3600" dirty="0">
                <a:solidFill>
                  <a:schemeClr val="bg1"/>
                </a:solidFill>
                <a:latin typeface="Constantia" panose="02030602050306030303" pitchFamily="18" charset="0"/>
              </a:rPr>
              <a:t>Understand how business analytics affect business management</a:t>
            </a:r>
          </a:p>
          <a:p>
            <a:r>
              <a:rPr lang="en-US" sz="3600" dirty="0">
                <a:solidFill>
                  <a:schemeClr val="bg1"/>
                </a:solidFill>
                <a:latin typeface="Constantia" panose="02030602050306030303" pitchFamily="18" charset="0"/>
              </a:rPr>
              <a:t>Allows a higher-level view of things that provides linkage (between methods and across disciplines)</a:t>
            </a:r>
          </a:p>
          <a:p>
            <a:r>
              <a:rPr lang="en-US" sz="3600" dirty="0">
                <a:solidFill>
                  <a:schemeClr val="bg1"/>
                </a:solidFill>
                <a:latin typeface="Constantia" panose="02030602050306030303" pitchFamily="18" charset="0"/>
              </a:rPr>
              <a:t>Emphasizes procedures, fosters collaboration (not just communication)</a:t>
            </a: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27166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Learn from</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46670" y="2286000"/>
            <a:ext cx="10972800" cy="2514595"/>
          </a:xfrm>
        </p:spPr>
        <p:txBody>
          <a:bodyPr>
            <a:normAutofit/>
          </a:bodyPr>
          <a:lstStyle/>
          <a:p>
            <a:r>
              <a:rPr lang="en-US" sz="4000" dirty="0">
                <a:solidFill>
                  <a:schemeClr val="bg1"/>
                </a:solidFill>
                <a:latin typeface="Constantia" panose="02030602050306030303" pitchFamily="18" charset="0"/>
              </a:rPr>
              <a:t>Experiences in other disciplines</a:t>
            </a:r>
          </a:p>
          <a:p>
            <a:r>
              <a:rPr lang="en-US" sz="4000" dirty="0">
                <a:solidFill>
                  <a:schemeClr val="bg1"/>
                </a:solidFill>
                <a:latin typeface="Constantia" panose="02030602050306030303" pitchFamily="18" charset="0"/>
              </a:rPr>
              <a:t>Teaching first-generation introductory business analytics course</a:t>
            </a:r>
            <a:endParaRPr lang="en-US" sz="36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76200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1706562"/>
          </a:xfrm>
        </p:spPr>
        <p:txBody>
          <a:bodyPr>
            <a:normAutofit fontScale="90000"/>
          </a:bodyPr>
          <a:lstStyle/>
          <a:p>
            <a:r>
              <a:rPr lang="en-US" i="1" dirty="0">
                <a:solidFill>
                  <a:schemeClr val="bg1"/>
                </a:solidFill>
                <a:latin typeface="Constantia" panose="02030602050306030303" pitchFamily="18" charset="0"/>
              </a:rPr>
              <a:t>Learn from the challenge of introducing information systems in the business curriculum </a:t>
            </a:r>
            <a:br>
              <a:rPr lang="en-US" i="1" dirty="0">
                <a:solidFill>
                  <a:schemeClr val="bg1"/>
                </a:solidFill>
                <a:latin typeface="Constantia" panose="02030602050306030303" pitchFamily="18" charset="0"/>
              </a:rPr>
            </a:br>
            <a:endParaRPr lang="en-US" dirty="0">
              <a:solidFill>
                <a:schemeClr val="bg1"/>
              </a:solidFill>
              <a:latin typeface="Constantia" panose="02030602050306030303" pitchFamily="18" charset="0"/>
            </a:endParaRP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533400" y="2209800"/>
            <a:ext cx="10972800" cy="4190995"/>
          </a:xfrm>
        </p:spPr>
        <p:txBody>
          <a:bodyPr>
            <a:normAutofit/>
          </a:bodyPr>
          <a:lstStyle/>
          <a:p>
            <a:pPr marL="0" indent="0">
              <a:buNone/>
            </a:pPr>
            <a:r>
              <a:rPr lang="en-US" sz="4000" dirty="0">
                <a:solidFill>
                  <a:schemeClr val="bg1"/>
                </a:solidFill>
                <a:latin typeface="Constantia" panose="02030602050306030303" pitchFamily="18" charset="0"/>
              </a:rPr>
              <a:t>What long-lasting benefit did general business students get from </a:t>
            </a:r>
          </a:p>
          <a:p>
            <a:pPr lvl="1"/>
            <a:r>
              <a:rPr lang="en-US" sz="3600" dirty="0">
                <a:solidFill>
                  <a:schemeClr val="bg1"/>
                </a:solidFill>
                <a:latin typeface="Constantia" panose="02030602050306030303" pitchFamily="18" charset="0"/>
              </a:rPr>
              <a:t>learning the ASCII table or COBOL in the 1980s?</a:t>
            </a:r>
          </a:p>
          <a:p>
            <a:pPr lvl="1"/>
            <a:r>
              <a:rPr lang="en-US" sz="3600" dirty="0">
                <a:solidFill>
                  <a:schemeClr val="bg1"/>
                </a:solidFill>
                <a:latin typeface="Constantia" panose="02030602050306030303" pitchFamily="18" charset="0"/>
              </a:rPr>
              <a:t>learning HTML coding circa 2000?</a:t>
            </a:r>
          </a:p>
          <a:p>
            <a:pPr lvl="1"/>
            <a:r>
              <a:rPr lang="en-US" sz="3600" dirty="0">
                <a:solidFill>
                  <a:schemeClr val="bg1"/>
                </a:solidFill>
                <a:latin typeface="Constantia" panose="02030602050306030303" pitchFamily="18" charset="0"/>
              </a:rPr>
              <a:t>learning the five-component model of IS?</a:t>
            </a:r>
          </a:p>
        </p:txBody>
      </p:sp>
    </p:spTree>
    <p:extLst>
      <p:ext uri="{BB962C8B-B14F-4D97-AF65-F5344CB8AC3E}">
        <p14:creationId xmlns:p14="http://schemas.microsoft.com/office/powerpoint/2010/main" val="117072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fontScale="90000"/>
          </a:bodyPr>
          <a:lstStyle/>
          <a:p>
            <a:r>
              <a:rPr lang="en-US" dirty="0">
                <a:solidFill>
                  <a:schemeClr val="bg1"/>
                </a:solidFill>
                <a:latin typeface="Constantia" panose="02030602050306030303" pitchFamily="18" charset="0"/>
              </a:rPr>
              <a:t>Aside: Five-Component Model of IS</a:t>
            </a:r>
            <a:br>
              <a:rPr lang="en-US">
                <a:solidFill>
                  <a:schemeClr val="bg1"/>
                </a:solidFill>
                <a:latin typeface="Constantia" panose="02030602050306030303" pitchFamily="18" charset="0"/>
              </a:rPr>
            </a:br>
            <a:r>
              <a:rPr lang="en-US" sz="3100">
                <a:solidFill>
                  <a:schemeClr val="bg1"/>
                </a:solidFill>
                <a:latin typeface="Constantia" panose="02030602050306030303" pitchFamily="18" charset="0"/>
              </a:rPr>
              <a:t>(after </a:t>
            </a:r>
            <a:r>
              <a:rPr lang="en-US" sz="3100" dirty="0">
                <a:solidFill>
                  <a:schemeClr val="bg1"/>
                </a:solidFill>
                <a:latin typeface="Constantia" panose="02030602050306030303" pitchFamily="18" charset="0"/>
              </a:rPr>
              <a:t>David Kroenke)</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pPr marL="0" indent="0" algn="ctr">
              <a:buNone/>
            </a:pPr>
            <a:r>
              <a:rPr lang="en-US" sz="3600" dirty="0">
                <a:solidFill>
                  <a:schemeClr val="bg1"/>
                </a:solidFill>
                <a:latin typeface="Constantia" panose="02030602050306030303" pitchFamily="18" charset="0"/>
              </a:rPr>
              <a:t>Hardware</a:t>
            </a:r>
          </a:p>
          <a:p>
            <a:pPr marL="0" indent="0" algn="ctr">
              <a:buNone/>
            </a:pPr>
            <a:r>
              <a:rPr lang="en-US" sz="3600" dirty="0">
                <a:solidFill>
                  <a:schemeClr val="bg1"/>
                </a:solidFill>
                <a:latin typeface="Constantia" panose="02030602050306030303" pitchFamily="18" charset="0"/>
              </a:rPr>
              <a:t>Programs</a:t>
            </a:r>
          </a:p>
          <a:p>
            <a:pPr marL="0" indent="0" algn="ctr">
              <a:buNone/>
            </a:pPr>
            <a:r>
              <a:rPr lang="en-US" sz="3600" dirty="0">
                <a:solidFill>
                  <a:schemeClr val="bg1"/>
                </a:solidFill>
                <a:latin typeface="Constantia" panose="02030602050306030303" pitchFamily="18" charset="0"/>
              </a:rPr>
              <a:t>Data</a:t>
            </a:r>
          </a:p>
          <a:p>
            <a:pPr marL="0" indent="0" algn="ctr">
              <a:buNone/>
            </a:pPr>
            <a:r>
              <a:rPr lang="en-US" sz="3600" dirty="0">
                <a:solidFill>
                  <a:schemeClr val="bg1"/>
                </a:solidFill>
                <a:latin typeface="Constantia" panose="02030602050306030303" pitchFamily="18" charset="0"/>
              </a:rPr>
              <a:t>Procedures</a:t>
            </a:r>
          </a:p>
          <a:p>
            <a:pPr marL="0" indent="0" algn="ctr">
              <a:buNone/>
            </a:pPr>
            <a:r>
              <a:rPr lang="en-US" sz="3600" dirty="0">
                <a:solidFill>
                  <a:schemeClr val="bg1"/>
                </a:solidFill>
                <a:latin typeface="Constantia" panose="02030602050306030303" pitchFamily="18" charset="0"/>
              </a:rPr>
              <a:t>People</a:t>
            </a:r>
          </a:p>
          <a:p>
            <a:pPr marL="0" indent="0">
              <a:buNone/>
            </a:pPr>
            <a:r>
              <a:rPr lang="en-US" sz="3600" dirty="0">
                <a:solidFill>
                  <a:schemeClr val="bg1"/>
                </a:solidFill>
                <a:latin typeface="Constantia" panose="02030602050306030303" pitchFamily="18" charset="0"/>
              </a:rPr>
              <a:t>This model led to changes in introductory business IS courses a generation ago.</a:t>
            </a: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86225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From that Lesson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905000"/>
            <a:ext cx="10972800" cy="4221168"/>
          </a:xfrm>
        </p:spPr>
        <p:txBody>
          <a:bodyPr>
            <a:normAutofit/>
          </a:bodyPr>
          <a:lstStyle/>
          <a:p>
            <a:r>
              <a:rPr lang="en-US" sz="4000" dirty="0">
                <a:solidFill>
                  <a:schemeClr val="bg1"/>
                </a:solidFill>
                <a:latin typeface="Constantia" panose="02030602050306030303" pitchFamily="18" charset="0"/>
              </a:rPr>
              <a:t>When things are “new” we tend to teach technical details</a:t>
            </a:r>
          </a:p>
          <a:p>
            <a:r>
              <a:rPr lang="en-US" sz="4000" dirty="0">
                <a:solidFill>
                  <a:schemeClr val="bg1"/>
                </a:solidFill>
                <a:latin typeface="Constantia" panose="02030602050306030303" pitchFamily="18" charset="0"/>
              </a:rPr>
              <a:t>We need to identify the </a:t>
            </a:r>
            <a:r>
              <a:rPr lang="en-US" sz="4000" u="sng" dirty="0">
                <a:solidFill>
                  <a:schemeClr val="bg1"/>
                </a:solidFill>
                <a:latin typeface="Constantia" panose="02030602050306030303" pitchFamily="18" charset="0"/>
              </a:rPr>
              <a:t>durable concepts</a:t>
            </a:r>
            <a:r>
              <a:rPr lang="en-US" sz="4000" dirty="0">
                <a:solidFill>
                  <a:schemeClr val="bg1"/>
                </a:solidFill>
                <a:latin typeface="Constantia" panose="02030602050306030303" pitchFamily="18" charset="0"/>
              </a:rPr>
              <a:t>, the concepts of long-lasting benefit to general business students.</a:t>
            </a:r>
          </a:p>
        </p:txBody>
      </p:sp>
    </p:spTree>
    <p:extLst>
      <p:ext uri="{BB962C8B-B14F-4D97-AF65-F5344CB8AC3E}">
        <p14:creationId xmlns:p14="http://schemas.microsoft.com/office/powerpoint/2010/main" val="109764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5DDD95-4C4B-4CCA-8471-873870429E37}"/>
              </a:ext>
            </a:extLst>
          </p:cNvPr>
          <p:cNvGrpSpPr/>
          <p:nvPr/>
        </p:nvGrpSpPr>
        <p:grpSpPr>
          <a:xfrm>
            <a:off x="0" y="36890"/>
            <a:ext cx="12204192" cy="6668711"/>
            <a:chOff x="0" y="36890"/>
            <a:chExt cx="12204192" cy="6668711"/>
          </a:xfrm>
        </p:grpSpPr>
        <p:grpSp>
          <p:nvGrpSpPr>
            <p:cNvPr id="9" name="names">
              <a:extLst>
                <a:ext uri="{FF2B5EF4-FFF2-40B4-BE49-F238E27FC236}">
                  <a16:creationId xmlns:a16="http://schemas.microsoft.com/office/drawing/2014/main" id="{CEAB42E5-F498-4340-9C5B-CEA5735421F8}"/>
                </a:ext>
              </a:extLst>
            </p:cNvPr>
            <p:cNvGrpSpPr/>
            <p:nvPr/>
          </p:nvGrpSpPr>
          <p:grpSpPr>
            <a:xfrm>
              <a:off x="0" y="36890"/>
              <a:ext cx="12039600" cy="6668711"/>
              <a:chOff x="4572000" y="3848366"/>
              <a:chExt cx="6972300" cy="1819640"/>
            </a:xfrm>
          </p:grpSpPr>
          <p:sp>
            <p:nvSpPr>
              <p:cNvPr id="4" name="Rectangle 3">
                <a:extLst>
                  <a:ext uri="{FF2B5EF4-FFF2-40B4-BE49-F238E27FC236}">
                    <a16:creationId xmlns:a16="http://schemas.microsoft.com/office/drawing/2014/main" id="{EF74435E-7294-4140-BC8F-DAE4F221D5FD}"/>
                  </a:ext>
                </a:extLst>
              </p:cNvPr>
              <p:cNvSpPr/>
              <p:nvPr/>
            </p:nvSpPr>
            <p:spPr>
              <a:xfrm>
                <a:off x="4572000" y="3848366"/>
                <a:ext cx="6972300" cy="1819640"/>
              </a:xfrm>
              <a:prstGeom prst="rect">
                <a:avLst/>
              </a:prstGeom>
              <a:blipFill dpi="0" rotWithShape="1">
                <a:blip r:embed="rId3">
                  <a:alphaModFix amt="9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D10046-040F-4DEC-9BCC-E23EA9F9F180}"/>
                  </a:ext>
                </a:extLst>
              </p:cNvPr>
              <p:cNvSpPr txBox="1"/>
              <p:nvPr/>
            </p:nvSpPr>
            <p:spPr>
              <a:xfrm>
                <a:off x="4572000" y="3856250"/>
                <a:ext cx="6972300" cy="293932"/>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Constantia" pitchFamily="18" charset="0"/>
                  </a:rPr>
                  <a:t>Our Past Joint Presentations</a:t>
                </a:r>
              </a:p>
              <a:p>
                <a:pPr algn="ctr"/>
                <a:r>
                  <a:rPr lang="en-US" sz="3200" dirty="0">
                    <a:solidFill>
                      <a:schemeClr val="bg1"/>
                    </a:solidFill>
                    <a:effectLst>
                      <a:outerShdw blurRad="38100" dist="38100" dir="2700000" algn="tl">
                        <a:srgbClr val="000000">
                          <a:alpha val="43137"/>
                        </a:srgbClr>
                      </a:outerShdw>
                    </a:effectLst>
                    <a:latin typeface="Constantia" pitchFamily="18" charset="0"/>
                  </a:rPr>
                  <a:t>David Levine, David Stephan, and Kathy Szabat</a:t>
                </a:r>
              </a:p>
            </p:txBody>
          </p:sp>
        </p:grpSp>
        <p:sp>
          <p:nvSpPr>
            <p:cNvPr id="13" name="TextBox 12">
              <a:extLst>
                <a:ext uri="{FF2B5EF4-FFF2-40B4-BE49-F238E27FC236}">
                  <a16:creationId xmlns:a16="http://schemas.microsoft.com/office/drawing/2014/main" id="{8F271C39-CF3A-4610-90E7-6E72DE9B4CEE}"/>
                </a:ext>
              </a:extLst>
            </p:cNvPr>
            <p:cNvSpPr txBox="1"/>
            <p:nvPr/>
          </p:nvSpPr>
          <p:spPr>
            <a:xfrm>
              <a:off x="12192" y="1219200"/>
              <a:ext cx="12192000" cy="538609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onstantia" pitchFamily="18" charset="0"/>
                </a:rPr>
                <a:t>DSI/MSMESB 2012: </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Integrating Business Analytics </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into the Business Statistics Course</a:t>
              </a:r>
            </a:p>
            <a:p>
              <a:endParaRPr lang="en-US" sz="2800" dirty="0">
                <a:solidFill>
                  <a:schemeClr val="bg1"/>
                </a:solidFill>
                <a:effectLst>
                  <a:outerShdw blurRad="38100" dist="38100" dir="2700000" algn="tl">
                    <a:srgbClr val="000000">
                      <a:alpha val="43137"/>
                    </a:srgbClr>
                  </a:outerShdw>
                </a:effectLst>
                <a:latin typeface="Constantia" pitchFamily="18" charset="0"/>
              </a:endParaRPr>
            </a:p>
            <a:p>
              <a:r>
                <a:rPr lang="en-US" sz="3600" dirty="0">
                  <a:solidFill>
                    <a:schemeClr val="bg1"/>
                  </a:solidFill>
                  <a:effectLst>
                    <a:outerShdw blurRad="38100" dist="38100" dir="2700000" algn="tl">
                      <a:srgbClr val="000000">
                        <a:alpha val="43137"/>
                      </a:srgbClr>
                    </a:outerShdw>
                  </a:effectLst>
                  <a:latin typeface="Constantia" pitchFamily="18" charset="0"/>
                </a:rPr>
                <a:t>DSI/MSMESB 2013: </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A Course in Data Discovery and Predictive Analytics</a:t>
              </a:r>
            </a:p>
            <a:p>
              <a:endParaRPr lang="en-US" sz="2800" dirty="0">
                <a:solidFill>
                  <a:schemeClr val="bg1"/>
                </a:solidFill>
                <a:effectLst>
                  <a:outerShdw blurRad="38100" dist="38100" dir="2700000" algn="tl">
                    <a:srgbClr val="000000">
                      <a:alpha val="43137"/>
                    </a:srgbClr>
                  </a:outerShdw>
                </a:effectLst>
                <a:latin typeface="Constantia" pitchFamily="18" charset="0"/>
              </a:endParaRPr>
            </a:p>
            <a:p>
              <a:r>
                <a:rPr lang="en-US" sz="3600" dirty="0">
                  <a:solidFill>
                    <a:schemeClr val="bg1"/>
                  </a:solidFill>
                  <a:effectLst>
                    <a:outerShdw blurRad="38100" dist="38100" dir="2700000" algn="tl">
                      <a:srgbClr val="000000">
                        <a:alpha val="43137"/>
                      </a:srgbClr>
                    </a:outerShdw>
                  </a:effectLst>
                  <a:latin typeface="Constantia" pitchFamily="18" charset="0"/>
                </a:rPr>
                <a:t>DSI/DASI 2016: </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What Statistical Knowledge Serves as a Foundation </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for a Business Analytics Course? </a:t>
              </a:r>
            </a:p>
          </p:txBody>
        </p:sp>
      </p:grpSp>
    </p:spTree>
    <p:extLst>
      <p:ext uri="{BB962C8B-B14F-4D97-AF65-F5344CB8AC3E}">
        <p14:creationId xmlns:p14="http://schemas.microsoft.com/office/powerpoint/2010/main" val="4677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Learn from teaching business analytics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pPr marL="0" indent="0" algn="ctr">
              <a:buNone/>
            </a:pPr>
            <a:r>
              <a:rPr lang="en-US" sz="6000" dirty="0">
                <a:solidFill>
                  <a:schemeClr val="bg1"/>
                </a:solidFill>
                <a:latin typeface="Constantia" panose="02030602050306030303" pitchFamily="18" charset="0"/>
              </a:rPr>
              <a:t>Students need guidance!</a:t>
            </a:r>
          </a:p>
        </p:txBody>
      </p:sp>
    </p:spTree>
    <p:extLst>
      <p:ext uri="{BB962C8B-B14F-4D97-AF65-F5344CB8AC3E}">
        <p14:creationId xmlns:p14="http://schemas.microsoft.com/office/powerpoint/2010/main" val="426091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Students need guidance to</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4000" dirty="0">
                <a:solidFill>
                  <a:schemeClr val="bg1"/>
                </a:solidFill>
                <a:latin typeface="Constantia" panose="02030602050306030303" pitchFamily="18" charset="0"/>
              </a:rPr>
              <a:t>Understand the bigger picture</a:t>
            </a:r>
          </a:p>
          <a:p>
            <a:r>
              <a:rPr lang="en-US" sz="4000" dirty="0">
                <a:solidFill>
                  <a:schemeClr val="bg1"/>
                </a:solidFill>
                <a:latin typeface="Constantia" panose="02030602050306030303" pitchFamily="18" charset="0"/>
              </a:rPr>
              <a:t>Understand how to connect problem formulation to business analytics to decision-making</a:t>
            </a:r>
          </a:p>
        </p:txBody>
      </p:sp>
    </p:spTree>
    <p:extLst>
      <p:ext uri="{BB962C8B-B14F-4D97-AF65-F5344CB8AC3E}">
        <p14:creationId xmlns:p14="http://schemas.microsoft.com/office/powerpoint/2010/main" val="2362220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Observations About Students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4000" dirty="0">
                <a:solidFill>
                  <a:schemeClr val="bg1"/>
                </a:solidFill>
                <a:latin typeface="Constantia" panose="02030602050306030303" pitchFamily="18" charset="0"/>
              </a:rPr>
              <a:t>Most students do not remember what they learned in a previous statistics course</a:t>
            </a:r>
          </a:p>
          <a:p>
            <a:pPr>
              <a:spcBef>
                <a:spcPts val="2400"/>
              </a:spcBef>
            </a:pPr>
            <a:r>
              <a:rPr lang="en-US" sz="4000" dirty="0">
                <a:solidFill>
                  <a:schemeClr val="bg1"/>
                </a:solidFill>
                <a:latin typeface="Constantia" panose="02030602050306030303" pitchFamily="18" charset="0"/>
              </a:rPr>
              <a:t>Students have difficulty “formulating the problem” for business problems that can be potentially addressed/solved by using business analytics</a:t>
            </a:r>
          </a:p>
        </p:txBody>
      </p:sp>
    </p:spTree>
    <p:extLst>
      <p:ext uri="{BB962C8B-B14F-4D97-AF65-F5344CB8AC3E}">
        <p14:creationId xmlns:p14="http://schemas.microsoft.com/office/powerpoint/2010/main" val="104241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Students benefit from</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4000" dirty="0">
                <a:solidFill>
                  <a:schemeClr val="bg1"/>
                </a:solidFill>
                <a:latin typeface="Constantia" panose="02030602050306030303" pitchFamily="18" charset="0"/>
              </a:rPr>
              <a:t>Review of basic statistical methods</a:t>
            </a:r>
          </a:p>
          <a:p>
            <a:pPr marL="457200" lvl="1" indent="0">
              <a:buNone/>
            </a:pPr>
            <a:r>
              <a:rPr lang="en-US" sz="3600" dirty="0">
                <a:solidFill>
                  <a:schemeClr val="bg1"/>
                </a:solidFill>
                <a:latin typeface="Constantia" panose="02030602050306030303" pitchFamily="18" charset="0"/>
              </a:rPr>
              <a:t>Must ensure students have a foundation in statistical thinking</a:t>
            </a:r>
          </a:p>
          <a:p>
            <a:r>
              <a:rPr lang="en-US" sz="4000" dirty="0">
                <a:solidFill>
                  <a:schemeClr val="bg1"/>
                </a:solidFill>
                <a:latin typeface="Constantia" panose="02030602050306030303" pitchFamily="18" charset="0"/>
              </a:rPr>
              <a:t>Having guidelines from problem formulation</a:t>
            </a:r>
          </a:p>
          <a:p>
            <a:r>
              <a:rPr lang="en-US" sz="4000" dirty="0">
                <a:solidFill>
                  <a:schemeClr val="bg1"/>
                </a:solidFill>
                <a:latin typeface="Constantia" panose="02030602050306030303" pitchFamily="18" charset="0"/>
              </a:rPr>
              <a:t>Using a problem-solving/management framework</a:t>
            </a:r>
          </a:p>
        </p:txBody>
      </p:sp>
    </p:spTree>
    <p:extLst>
      <p:ext uri="{BB962C8B-B14F-4D97-AF65-F5344CB8AC3E}">
        <p14:creationId xmlns:p14="http://schemas.microsoft.com/office/powerpoint/2010/main" val="78424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PART II</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pPr marL="0" indent="0" algn="ctr">
              <a:buNone/>
            </a:pPr>
            <a:r>
              <a:rPr lang="en-US" sz="8000" dirty="0">
                <a:solidFill>
                  <a:schemeClr val="bg1"/>
                </a:solidFill>
                <a:latin typeface="Constantia" panose="02030602050306030303" pitchFamily="18" charset="0"/>
              </a:rPr>
              <a:t>Creating a plan to get students to see the business analytics forest</a:t>
            </a:r>
          </a:p>
        </p:txBody>
      </p:sp>
    </p:spTree>
    <p:extLst>
      <p:ext uri="{BB962C8B-B14F-4D97-AF65-F5344CB8AC3E}">
        <p14:creationId xmlns:p14="http://schemas.microsoft.com/office/powerpoint/2010/main" val="102691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Implications of the Forest Approach</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3600" dirty="0">
                <a:solidFill>
                  <a:schemeClr val="bg1"/>
                </a:solidFill>
                <a:latin typeface="Constantia" panose="02030602050306030303" pitchFamily="18" charset="0"/>
              </a:rPr>
              <a:t>Need to establish a problem-solving/management framework </a:t>
            </a:r>
          </a:p>
          <a:p>
            <a:r>
              <a:rPr lang="en-US" sz="3600" dirty="0">
                <a:solidFill>
                  <a:schemeClr val="bg1"/>
                </a:solidFill>
                <a:latin typeface="Constantia" panose="02030602050306030303" pitchFamily="18" charset="0"/>
              </a:rPr>
              <a:t>Need to situate all learning in a business context in which that framework can be applied (no cookbook learning!)</a:t>
            </a:r>
          </a:p>
          <a:p>
            <a:r>
              <a:rPr lang="en-US" sz="3600" dirty="0">
                <a:solidFill>
                  <a:schemeClr val="bg1"/>
                </a:solidFill>
                <a:latin typeface="Constantia" panose="02030602050306030303" pitchFamily="18" charset="0"/>
              </a:rPr>
              <a:t>Need to set limits on the curriculum of the course</a:t>
            </a: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56028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Meeting those Implications #1</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417638"/>
            <a:ext cx="10972800" cy="5135561"/>
          </a:xfrm>
        </p:spPr>
        <p:txBody>
          <a:bodyPr>
            <a:normAutofit/>
          </a:bodyPr>
          <a:lstStyle/>
          <a:p>
            <a:pPr marL="0" indent="0">
              <a:buNone/>
            </a:pPr>
            <a:r>
              <a:rPr lang="en-US" sz="3500" dirty="0">
                <a:solidFill>
                  <a:schemeClr val="bg1"/>
                </a:solidFill>
                <a:latin typeface="Constantia" panose="02030602050306030303" pitchFamily="18" charset="0"/>
              </a:rPr>
              <a:t>Create a broad-based, business </a:t>
            </a:r>
            <a:r>
              <a:rPr lang="en-US" sz="3500">
                <a:solidFill>
                  <a:schemeClr val="bg1"/>
                </a:solidFill>
                <a:latin typeface="Constantia" panose="02030602050306030303" pitchFamily="18" charset="0"/>
              </a:rPr>
              <a:t>case (forest</a:t>
            </a:r>
            <a:r>
              <a:rPr lang="en-US" sz="3500" dirty="0">
                <a:solidFill>
                  <a:schemeClr val="bg1"/>
                </a:solidFill>
                <a:latin typeface="Constantia" panose="02030602050306030303" pitchFamily="18" charset="0"/>
              </a:rPr>
              <a:t>) that provides enough complexity for data exploration but is easily understood by a general business student</a:t>
            </a:r>
          </a:p>
          <a:p>
            <a:pPr marL="0" indent="0">
              <a:buNone/>
            </a:pPr>
            <a:endParaRPr lang="en-US" sz="1400" dirty="0">
              <a:solidFill>
                <a:schemeClr val="bg1"/>
              </a:solidFill>
              <a:latin typeface="Constantia" panose="02030602050306030303" pitchFamily="18" charset="0"/>
            </a:endParaRPr>
          </a:p>
          <a:p>
            <a:pPr marL="0" indent="0">
              <a:spcBef>
                <a:spcPts val="1200"/>
              </a:spcBef>
              <a:buNone/>
            </a:pPr>
            <a:endParaRPr lang="en-US" sz="1400" dirty="0">
              <a:solidFill>
                <a:schemeClr val="bg1"/>
              </a:solidFill>
              <a:latin typeface="Constantia" panose="02030602050306030303" pitchFamily="18" charset="0"/>
            </a:endParaRPr>
          </a:p>
          <a:p>
            <a:pPr marL="0" indent="0">
              <a:spcBef>
                <a:spcPts val="1200"/>
              </a:spcBef>
              <a:buNone/>
            </a:pPr>
            <a:r>
              <a:rPr lang="en-US" sz="3500" dirty="0">
                <a:solidFill>
                  <a:schemeClr val="bg1"/>
                </a:solidFill>
                <a:latin typeface="Constantia" panose="02030602050306030303" pitchFamily="18" charset="0"/>
              </a:rPr>
              <a:t>SOLUTION: Provide a partial “reference document” for the parent company of a theme park and hospitality </a:t>
            </a:r>
            <a:r>
              <a:rPr lang="en-US" sz="3500">
                <a:solidFill>
                  <a:schemeClr val="bg1"/>
                </a:solidFill>
                <a:latin typeface="Constantia" panose="02030602050306030303" pitchFamily="18" charset="0"/>
              </a:rPr>
              <a:t>business (“</a:t>
            </a:r>
            <a:r>
              <a:rPr lang="en-US" sz="3500" dirty="0">
                <a:solidFill>
                  <a:schemeClr val="bg1"/>
                </a:solidFill>
                <a:latin typeface="Constantia" panose="02030602050306030303" pitchFamily="18" charset="0"/>
              </a:rPr>
              <a:t>WL Hospitality LLC”).</a:t>
            </a:r>
          </a:p>
          <a:p>
            <a:pPr marL="0" indent="0">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1560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Meeting those Implications #2</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417638"/>
            <a:ext cx="10972800" cy="5135561"/>
          </a:xfrm>
        </p:spPr>
        <p:txBody>
          <a:bodyPr>
            <a:normAutofit/>
          </a:bodyPr>
          <a:lstStyle/>
          <a:p>
            <a:pPr marL="0" indent="0">
              <a:spcBef>
                <a:spcPts val="1200"/>
              </a:spcBef>
              <a:buNone/>
            </a:pPr>
            <a:r>
              <a:rPr lang="en-US" sz="3500" dirty="0">
                <a:solidFill>
                  <a:schemeClr val="bg1"/>
                </a:solidFill>
                <a:latin typeface="Constantia" panose="02030602050306030303" pitchFamily="18" charset="0"/>
              </a:rPr>
              <a:t>Have data resources that can be used for examples of methods </a:t>
            </a:r>
            <a:r>
              <a:rPr lang="en-US" sz="3500" i="1" dirty="0">
                <a:solidFill>
                  <a:schemeClr val="bg1"/>
                </a:solidFill>
                <a:latin typeface="Constantia" panose="02030602050306030303" pitchFamily="18" charset="0"/>
              </a:rPr>
              <a:t>and</a:t>
            </a:r>
            <a:r>
              <a:rPr lang="en-US" sz="3500" dirty="0">
                <a:solidFill>
                  <a:schemeClr val="bg1"/>
                </a:solidFill>
                <a:latin typeface="Constantia" panose="02030602050306030303" pitchFamily="18" charset="0"/>
              </a:rPr>
              <a:t> that lead to opportunities for exploration and recursion through problem-solving framework</a:t>
            </a:r>
          </a:p>
          <a:p>
            <a:pPr marL="0" indent="0">
              <a:spcBef>
                <a:spcPts val="1200"/>
              </a:spcBef>
              <a:buNone/>
            </a:pPr>
            <a:endParaRPr lang="en-US" sz="1400" dirty="0">
              <a:solidFill>
                <a:schemeClr val="bg1"/>
              </a:solidFill>
              <a:latin typeface="Constantia" panose="02030602050306030303" pitchFamily="18" charset="0"/>
            </a:endParaRPr>
          </a:p>
          <a:p>
            <a:pPr marL="0" indent="0">
              <a:spcBef>
                <a:spcPts val="1200"/>
              </a:spcBef>
              <a:buNone/>
            </a:pPr>
            <a:r>
              <a:rPr lang="en-US" sz="3500" dirty="0">
                <a:solidFill>
                  <a:schemeClr val="bg1"/>
                </a:solidFill>
                <a:latin typeface="Constantia" panose="02030602050306030303" pitchFamily="18" charset="0"/>
              </a:rPr>
              <a:t>SOLUTION: Use realistic data not real data!</a:t>
            </a:r>
          </a:p>
          <a:p>
            <a:pPr marL="0" indent="0">
              <a:spcBef>
                <a:spcPts val="1200"/>
              </a:spcBef>
              <a:buNone/>
            </a:pPr>
            <a:endParaRPr lang="en-US" dirty="0">
              <a:solidFill>
                <a:schemeClr val="bg1"/>
              </a:solidFill>
              <a:latin typeface="Constantia" panose="02030602050306030303" pitchFamily="18" charset="0"/>
            </a:endParaRPr>
          </a:p>
          <a:p>
            <a:pPr marL="0" indent="0">
              <a:spcBef>
                <a:spcPts val="1200"/>
              </a:spcBef>
              <a:buNone/>
            </a:pPr>
            <a:r>
              <a:rPr lang="en-US" dirty="0">
                <a:solidFill>
                  <a:schemeClr val="bg1"/>
                </a:solidFill>
                <a:latin typeface="Constantia" panose="02030602050306030303" pitchFamily="18" charset="0"/>
              </a:rPr>
              <a:t>Real data rarely crosses business domains and does not lend itself to explore the “forest.”</a:t>
            </a:r>
          </a:p>
          <a:p>
            <a:pPr marL="0" indent="0">
              <a:spcBef>
                <a:spcPts val="1200"/>
              </a:spcBef>
              <a:buNone/>
            </a:pPr>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036304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Meeting those Implications #3</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417638"/>
            <a:ext cx="10972800" cy="5135561"/>
          </a:xfrm>
        </p:spPr>
        <p:txBody>
          <a:bodyPr>
            <a:normAutofit lnSpcReduction="10000"/>
          </a:bodyPr>
          <a:lstStyle/>
          <a:p>
            <a:pPr marL="0" indent="0">
              <a:spcBef>
                <a:spcPts val="1200"/>
              </a:spcBef>
              <a:buNone/>
            </a:pPr>
            <a:r>
              <a:rPr lang="en-US" sz="3500">
                <a:solidFill>
                  <a:schemeClr val="bg1"/>
                </a:solidFill>
                <a:latin typeface="Constantia" panose="02030602050306030303" pitchFamily="18" charset="0"/>
              </a:rPr>
              <a:t>Find (or </a:t>
            </a:r>
            <a:r>
              <a:rPr lang="en-US" sz="3500" dirty="0">
                <a:solidFill>
                  <a:schemeClr val="bg1"/>
                </a:solidFill>
                <a:latin typeface="Constantia" panose="02030602050306030303" pitchFamily="18" charset="0"/>
              </a:rPr>
              <a:t>create) user experiences that minimize the use of non-durable concepts</a:t>
            </a:r>
          </a:p>
          <a:p>
            <a:pPr marL="0" indent="0">
              <a:spcBef>
                <a:spcPts val="1200"/>
              </a:spcBef>
              <a:buNone/>
            </a:pPr>
            <a:endParaRPr lang="en-US" sz="3500" dirty="0">
              <a:solidFill>
                <a:schemeClr val="bg1"/>
              </a:solidFill>
              <a:latin typeface="Constantia" panose="02030602050306030303" pitchFamily="18" charset="0"/>
            </a:endParaRPr>
          </a:p>
          <a:p>
            <a:pPr marL="0" indent="0">
              <a:spcBef>
                <a:spcPts val="1200"/>
              </a:spcBef>
              <a:buNone/>
            </a:pPr>
            <a:r>
              <a:rPr lang="en-US" sz="3500" dirty="0">
                <a:solidFill>
                  <a:schemeClr val="bg1"/>
                </a:solidFill>
                <a:latin typeface="Constantia" panose="02030602050306030303" pitchFamily="18" charset="0"/>
              </a:rPr>
              <a:t>SOLUTION: Find/create wrappers that help students  avoid low-level programming. Use software that promotes exploration and illustrates all aspects of business analytics being taught. Use software that integrates well with other software</a:t>
            </a:r>
          </a:p>
          <a:p>
            <a:pPr marL="0" indent="0">
              <a:spcBef>
                <a:spcPts val="1200"/>
              </a:spcBef>
              <a:buNone/>
            </a:pPr>
            <a:r>
              <a:rPr lang="en-US" sz="3500">
                <a:solidFill>
                  <a:schemeClr val="bg1"/>
                </a:solidFill>
                <a:latin typeface="Constantia" panose="02030602050306030303" pitchFamily="18" charset="0"/>
              </a:rPr>
              <a:t>(Our </a:t>
            </a:r>
            <a:r>
              <a:rPr lang="en-US" sz="3500" dirty="0">
                <a:solidFill>
                  <a:schemeClr val="bg1"/>
                </a:solidFill>
                <a:latin typeface="Constantia" panose="02030602050306030303" pitchFamily="18" charset="0"/>
              </a:rPr>
              <a:t>current candidate: JMP plus selected JMP scripts)</a:t>
            </a:r>
          </a:p>
          <a:p>
            <a:endParaRPr lang="en-US" sz="3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879447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PART III</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600205"/>
            <a:ext cx="10668000" cy="2971795"/>
          </a:xfrm>
        </p:spPr>
        <p:txBody>
          <a:bodyPr>
            <a:normAutofit/>
          </a:bodyPr>
          <a:lstStyle/>
          <a:p>
            <a:pPr marL="0" indent="0" algn="ctr">
              <a:buNone/>
            </a:pPr>
            <a:r>
              <a:rPr lang="en-US" sz="8000" dirty="0">
                <a:solidFill>
                  <a:schemeClr val="bg1"/>
                </a:solidFill>
                <a:latin typeface="Constantia" panose="02030602050306030303" pitchFamily="18" charset="0"/>
              </a:rPr>
              <a:t>Samples and Examples </a:t>
            </a:r>
          </a:p>
          <a:p>
            <a:pPr marL="0" indent="0" algn="ctr">
              <a:buNone/>
            </a:pPr>
            <a:r>
              <a:rPr lang="en-US" sz="8000" dirty="0">
                <a:solidFill>
                  <a:schemeClr val="bg1"/>
                </a:solidFill>
                <a:latin typeface="Constantia" panose="02030602050306030303" pitchFamily="18" charset="0"/>
              </a:rPr>
              <a:t>of Our Work</a:t>
            </a:r>
          </a:p>
        </p:txBody>
      </p:sp>
      <p:sp>
        <p:nvSpPr>
          <p:cNvPr id="5" name="TextBox 4">
            <a:extLst>
              <a:ext uri="{FF2B5EF4-FFF2-40B4-BE49-F238E27FC236}">
                <a16:creationId xmlns:a16="http://schemas.microsoft.com/office/drawing/2014/main" id="{CFF467FA-55B9-4CF5-804E-AAE24E6E8973}"/>
              </a:ext>
            </a:extLst>
          </p:cNvPr>
          <p:cNvSpPr txBox="1"/>
          <p:nvPr/>
        </p:nvSpPr>
        <p:spPr>
          <a:xfrm>
            <a:off x="7696200" y="5562600"/>
            <a:ext cx="4114800" cy="830997"/>
          </a:xfrm>
          <a:prstGeom prst="rect">
            <a:avLst/>
          </a:prstGeom>
          <a:noFill/>
        </p:spPr>
        <p:txBody>
          <a:bodyPr wrap="square" rtlCol="0">
            <a:spAutoFit/>
          </a:bodyPr>
          <a:lstStyle/>
          <a:p>
            <a:pPr algn="r"/>
            <a:r>
              <a:rPr lang="en-US" sz="2400" dirty="0">
                <a:solidFill>
                  <a:schemeClr val="bg1"/>
                </a:solidFill>
                <a:latin typeface="Constantia" panose="02030602050306030303" pitchFamily="18" charset="0"/>
              </a:rPr>
              <a:t>“God is in the details”</a:t>
            </a:r>
          </a:p>
          <a:p>
            <a:pPr algn="r"/>
            <a:r>
              <a:rPr lang="en-US" sz="2400" dirty="0">
                <a:solidFill>
                  <a:schemeClr val="bg1"/>
                </a:solidFill>
                <a:latin typeface="Constantia" panose="02030602050306030303" pitchFamily="18" charset="0"/>
              </a:rPr>
              <a:t>“The devil is in the detail”</a:t>
            </a:r>
            <a:endParaRPr lang="en-US" sz="2400" dirty="0"/>
          </a:p>
        </p:txBody>
      </p:sp>
    </p:spTree>
    <p:extLst>
      <p:ext uri="{BB962C8B-B14F-4D97-AF65-F5344CB8AC3E}">
        <p14:creationId xmlns:p14="http://schemas.microsoft.com/office/powerpoint/2010/main" val="64649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10972800" cy="1143000"/>
          </a:xfrm>
          <a:noFill/>
        </p:spPr>
        <p:txBody>
          <a:bodyPr>
            <a:normAutofit/>
          </a:bodyPr>
          <a:lstStyle/>
          <a:p>
            <a:r>
              <a:rPr lang="en-US" dirty="0">
                <a:solidFill>
                  <a:schemeClr val="bg1"/>
                </a:solidFill>
                <a:latin typeface="Constantia" pitchFamily="18" charset="0"/>
              </a:rPr>
              <a:t>The Forest vs. Trees Metaphor</a:t>
            </a:r>
            <a:endParaRPr lang="en-US" b="1" i="0" u="none" strike="noStrike" baseline="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423669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PART III</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pPr marL="0" indent="0" algn="ctr">
              <a:buNone/>
            </a:pPr>
            <a:r>
              <a:rPr lang="en-US" sz="8000" dirty="0">
                <a:solidFill>
                  <a:schemeClr val="bg1"/>
                </a:solidFill>
                <a:latin typeface="Constantia" panose="02030602050306030303" pitchFamily="18" charset="0"/>
              </a:rPr>
              <a:t>Reference Document Samples</a:t>
            </a:r>
          </a:p>
        </p:txBody>
      </p:sp>
    </p:spTree>
    <p:extLst>
      <p:ext uri="{BB962C8B-B14F-4D97-AF65-F5344CB8AC3E}">
        <p14:creationId xmlns:p14="http://schemas.microsoft.com/office/powerpoint/2010/main" val="175914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2392680"/>
            <a:ext cx="10972800" cy="3352800"/>
          </a:xfrm>
          <a:solidFill>
            <a:srgbClr val="92D050"/>
          </a:solidFill>
        </p:spPr>
        <p:txBody>
          <a:bodyPr>
            <a:normAutofit lnSpcReduction="10000"/>
          </a:bodyPr>
          <a:lstStyle/>
          <a:p>
            <a:pPr marL="114300" marR="457200" indent="0">
              <a:lnSpc>
                <a:spcPct val="90000"/>
              </a:lnSpc>
              <a:spcBef>
                <a:spcPts val="1000"/>
              </a:spcBef>
              <a:spcAft>
                <a:spcPts val="0"/>
              </a:spcAft>
              <a:buNone/>
            </a:pPr>
            <a:endParaRPr lang="en-US" sz="8000" dirty="0">
              <a:solidFill>
                <a:srgbClr val="FFFFFF"/>
              </a:solidFill>
              <a:latin typeface="Cambria" panose="02040503050406030204" pitchFamily="18" charset="0"/>
              <a:ea typeface="Calibri" panose="020F0502020204030204" pitchFamily="34" charset="0"/>
              <a:cs typeface="Times New Roman" panose="02020603050405020304" pitchFamily="18" charset="0"/>
            </a:endParaRPr>
          </a:p>
          <a:p>
            <a:pPr marL="114300" marR="457200" indent="0">
              <a:lnSpc>
                <a:spcPct val="90000"/>
              </a:lnSpc>
              <a:spcBef>
                <a:spcPts val="1000"/>
              </a:spcBef>
              <a:spcAft>
                <a:spcPts val="0"/>
              </a:spcAft>
              <a:buNone/>
            </a:pPr>
            <a:r>
              <a:rPr lang="en-US" sz="8000" dirty="0">
                <a:solidFill>
                  <a:srgbClr val="FFFFFF"/>
                </a:solidFill>
                <a:latin typeface="Cambria" panose="02040503050406030204" pitchFamily="18" charset="0"/>
                <a:ea typeface="Calibri" panose="020F0502020204030204" pitchFamily="34" charset="0"/>
                <a:cs typeface="Times New Roman" panose="02020603050405020304" pitchFamily="18" charset="0"/>
              </a:rPr>
              <a:t>WL Hospitality LLC</a:t>
            </a:r>
            <a:endPar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6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Reference Document</a:t>
            </a:r>
            <a:endParaRPr lang="en-US" sz="8000" dirty="0">
              <a:solidFill>
                <a:schemeClr val="bg1"/>
              </a:solidFill>
              <a:latin typeface="Constantia" panose="02030602050306030303" pitchFamily="18" charset="0"/>
            </a:endParaRPr>
          </a:p>
        </p:txBody>
      </p:sp>
      <p:pic>
        <p:nvPicPr>
          <p:cNvPr id="4" name="Picture 3">
            <a:extLst>
              <a:ext uri="{FF2B5EF4-FFF2-40B4-BE49-F238E27FC236}">
                <a16:creationId xmlns:a16="http://schemas.microsoft.com/office/drawing/2014/main" id="{9EB4A669-60CC-4F52-8E94-BEED166F5C80}"/>
              </a:ext>
            </a:extLst>
          </p:cNvPr>
          <p:cNvPicPr/>
          <p:nvPr/>
        </p:nvPicPr>
        <p:blipFill>
          <a:blip r:embed="rId2">
            <a:extLst>
              <a:ext uri="{28A0092B-C50C-407E-A947-70E740481C1C}">
                <a14:useLocalDpi xmlns:a14="http://schemas.microsoft.com/office/drawing/2010/main" val="0"/>
              </a:ext>
            </a:extLst>
          </a:blip>
          <a:stretch>
            <a:fillRect/>
          </a:stretch>
        </p:blipFill>
        <p:spPr>
          <a:xfrm>
            <a:off x="3663950" y="-457200"/>
            <a:ext cx="4864100" cy="3227705"/>
          </a:xfrm>
          <a:prstGeom prst="rect">
            <a:avLst/>
          </a:prstGeom>
        </p:spPr>
      </p:pic>
      <p:sp>
        <p:nvSpPr>
          <p:cNvPr id="5" name="TextBox 4">
            <a:extLst>
              <a:ext uri="{FF2B5EF4-FFF2-40B4-BE49-F238E27FC236}">
                <a16:creationId xmlns:a16="http://schemas.microsoft.com/office/drawing/2014/main" id="{F8BF1E74-7FD8-4616-9BB9-CA5B7EB7F67C}"/>
              </a:ext>
            </a:extLst>
          </p:cNvPr>
          <p:cNvSpPr txBox="1"/>
          <p:nvPr/>
        </p:nvSpPr>
        <p:spPr>
          <a:xfrm>
            <a:off x="609600" y="5715000"/>
            <a:ext cx="10972800" cy="457200"/>
          </a:xfrm>
          <a:prstGeom prst="rect">
            <a:avLst/>
          </a:prstGeom>
          <a:solidFill>
            <a:srgbClr val="F29000"/>
          </a:solidFill>
        </p:spPr>
        <p:txBody>
          <a:bodyPr wrap="square" rtlCol="0">
            <a:spAutoFit/>
          </a:bodyPr>
          <a:lstStyle/>
          <a:p>
            <a:endParaRPr lang="en-US" dirty="0"/>
          </a:p>
        </p:txBody>
      </p:sp>
    </p:spTree>
    <p:extLst>
      <p:ext uri="{BB962C8B-B14F-4D97-AF65-F5344CB8AC3E}">
        <p14:creationId xmlns:p14="http://schemas.microsoft.com/office/powerpoint/2010/main" val="3459447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3A95DD89-F400-4BE9-8B3D-D4B809DF5013}"/>
              </a:ext>
            </a:extLst>
          </p:cNvPr>
          <p:cNvSpPr>
            <a:spLocks noChangeArrowheads="1"/>
          </p:cNvSpPr>
          <p:nvPr/>
        </p:nvSpPr>
        <p:spPr bwMode="auto">
          <a:xfrm>
            <a:off x="0" y="0"/>
            <a:ext cx="1249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 Placeholder 12">
            <a:extLst>
              <a:ext uri="{FF2B5EF4-FFF2-40B4-BE49-F238E27FC236}">
                <a16:creationId xmlns:a16="http://schemas.microsoft.com/office/drawing/2014/main" id="{8C89F1BB-F8BE-4225-A548-200CA1A8FC7D}"/>
              </a:ext>
            </a:extLst>
          </p:cNvPr>
          <p:cNvSpPr>
            <a:spLocks noGrp="1"/>
          </p:cNvSpPr>
          <p:nvPr>
            <p:ph type="body" idx="1"/>
          </p:nvPr>
        </p:nvSpPr>
        <p:spPr>
          <a:xfrm>
            <a:off x="533400" y="152400"/>
            <a:ext cx="10972800" cy="6553200"/>
          </a:xfrm>
        </p:spPr>
        <p:txBody>
          <a:bodyPr>
            <a:normAutofit fontScale="77500" lnSpcReduction="20000"/>
          </a:bodyPr>
          <a:lstStyle/>
          <a:p>
            <a:pPr marL="0" marR="0" indent="0">
              <a:lnSpc>
                <a:spcPct val="107000"/>
              </a:lnSpc>
              <a:spcBef>
                <a:spcPts val="800"/>
              </a:spcBef>
              <a:spcAft>
                <a:spcPts val="0"/>
              </a:spcAft>
              <a:buNone/>
            </a:pPr>
            <a:r>
              <a:rPr lang="en-US" b="1" dirty="0">
                <a:solidFill>
                  <a:srgbClr val="0563C1"/>
                </a:solidFill>
                <a:latin typeface="Arial" panose="020B0604020202020204" pitchFamily="34" charset="0"/>
                <a:ea typeface="Arial" panose="020B0604020202020204" pitchFamily="34" charset="0"/>
                <a:cs typeface="Times New Roman" panose="02020603050405020304" pitchFamily="18" charset="0"/>
              </a:rPr>
              <a:t>A.	Description of the Group’s Activities and Strategy	 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A.1 Refinancing Plan							 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A.2	 Operational Organization of the Group				 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A.3	 Geographical Location of the Resort				 6</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A.4	 Strategy of the Group						 7</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200"/>
              </a:spcBef>
              <a:spcAft>
                <a:spcPts val="0"/>
              </a:spcAft>
              <a:buNone/>
            </a:pPr>
            <a:r>
              <a:rPr lang="en-US" b="1" dirty="0">
                <a:solidFill>
                  <a:srgbClr val="0563C1"/>
                </a:solidFill>
                <a:latin typeface="Arial" panose="020B0604020202020204" pitchFamily="34" charset="0"/>
                <a:ea typeface="Arial" panose="020B0604020202020204" pitchFamily="34" charset="0"/>
                <a:cs typeface="Times New Roman" panose="02020603050405020304" pitchFamily="18" charset="0"/>
              </a:rPr>
              <a:t>B.	Corporate Organization of the Group			12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B.1 WL Hospitality Group LLC. – Holding Company			12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B.2 WL Theme Park Management Corporation and</a:t>
            </a:r>
          </a:p>
          <a:p>
            <a:pPr marL="1143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WHCC Holding Company LLC. Operating Companies		13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200"/>
              </a:spcBef>
              <a:spcAft>
                <a:spcPts val="0"/>
              </a:spcAft>
              <a:buNone/>
            </a:pPr>
            <a:r>
              <a:rPr lang="en-US" b="1" dirty="0">
                <a:solidFill>
                  <a:srgbClr val="0563C1"/>
                </a:solidFill>
                <a:latin typeface="Arial" panose="020B0604020202020204" pitchFamily="34" charset="0"/>
                <a:ea typeface="Arial" panose="020B0604020202020204" pitchFamily="34" charset="0"/>
                <a:cs typeface="Times New Roman" panose="02020603050405020304" pitchFamily="18" charset="0"/>
              </a:rPr>
              <a:t>C.	History and Development of the Group			13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C.1 Development of the Resort and its Surrounding Areas		13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Development of the WaldoLands Theme Park			13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C.2	 Financing of the Resort’s Development				15</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1200"/>
              </a:spcBef>
              <a:spcAft>
                <a:spcPts val="0"/>
              </a:spcAft>
              <a:buNone/>
            </a:pPr>
            <a:r>
              <a:rPr lang="en-US" b="1" dirty="0">
                <a:solidFill>
                  <a:srgbClr val="0563C1"/>
                </a:solidFill>
                <a:latin typeface="Arial" panose="020B0604020202020204" pitchFamily="34" charset="0"/>
                <a:ea typeface="Arial" panose="020B0604020202020204" pitchFamily="34" charset="0"/>
                <a:cs typeface="Times New Roman" panose="02020603050405020304" pitchFamily="18" charset="0"/>
              </a:rPr>
              <a:t>D.	Significant Agreements of the Group			15</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D.1 Significant Undertakings Related to the Resort’s Development	15</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D.2	 Other Significant Operating Agreements				16</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Participant Agreements						16</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98515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3A95DD89-F400-4BE9-8B3D-D4B809DF5013}"/>
              </a:ext>
            </a:extLst>
          </p:cNvPr>
          <p:cNvSpPr>
            <a:spLocks noChangeArrowheads="1"/>
          </p:cNvSpPr>
          <p:nvPr/>
        </p:nvSpPr>
        <p:spPr bwMode="auto">
          <a:xfrm>
            <a:off x="0" y="0"/>
            <a:ext cx="1249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 Placeholder 2">
            <a:extLst>
              <a:ext uri="{FF2B5EF4-FFF2-40B4-BE49-F238E27FC236}">
                <a16:creationId xmlns:a16="http://schemas.microsoft.com/office/drawing/2014/main" id="{CDA62139-6770-46F2-8996-8A0DBF28C553}"/>
              </a:ext>
            </a:extLst>
          </p:cNvPr>
          <p:cNvSpPr>
            <a:spLocks noGrp="1"/>
          </p:cNvSpPr>
          <p:nvPr>
            <p:ph type="body" idx="1"/>
          </p:nvPr>
        </p:nvSpPr>
        <p:spPr>
          <a:xfrm>
            <a:off x="762000" y="228600"/>
            <a:ext cx="10287001" cy="4525963"/>
          </a:xfrm>
        </p:spPr>
        <p:txBody>
          <a:bodyPr/>
          <a:lstStyle/>
          <a:p>
            <a:pPr marL="0" marR="822960" indent="0" algn="just">
              <a:lnSpc>
                <a:spcPct val="104000"/>
              </a:lnSpc>
              <a:spcBef>
                <a:spcPts val="0"/>
              </a:spcBef>
              <a:spcAft>
                <a:spcPts val="0"/>
              </a:spcAft>
              <a:buNone/>
            </a:pP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During</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Fiscal</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Year</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2008,</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the</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ownership</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structure</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of</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the</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Group</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was</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modified</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as</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a</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result</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of</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the</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Refinancing</a:t>
            </a:r>
            <a:r>
              <a:rPr lang="en-US" spc="-18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Plan. For</a:t>
            </a:r>
            <a:r>
              <a:rPr lang="en-US" spc="-17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more</a:t>
            </a:r>
            <a:r>
              <a:rPr lang="en-US" spc="-170"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details</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on</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the</a:t>
            </a:r>
            <a:r>
              <a:rPr lang="en-US" spc="-175"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 </a:t>
            </a: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Refinancing Plan, please refer to Section A.1. “Refinancing Plan”. As of this fiscal year, the</a:t>
            </a:r>
            <a:endParaRPr lang="en-US" dirty="0"/>
          </a:p>
        </p:txBody>
      </p:sp>
      <p:pic>
        <p:nvPicPr>
          <p:cNvPr id="7" name="Picture 6">
            <a:extLst>
              <a:ext uri="{FF2B5EF4-FFF2-40B4-BE49-F238E27FC236}">
                <a16:creationId xmlns:a16="http://schemas.microsoft.com/office/drawing/2014/main" id="{5C21CA26-E106-4F45-866D-224BD460D870}"/>
              </a:ext>
            </a:extLst>
          </p:cNvPr>
          <p:cNvPicPr/>
          <p:nvPr/>
        </p:nvPicPr>
        <p:blipFill>
          <a:blip r:embed="rId2">
            <a:extLst>
              <a:ext uri="{28A0092B-C50C-407E-A947-70E740481C1C}">
                <a14:useLocalDpi xmlns:a14="http://schemas.microsoft.com/office/drawing/2010/main" val="0"/>
              </a:ext>
            </a:extLst>
          </a:blip>
          <a:stretch>
            <a:fillRect/>
          </a:stretch>
        </p:blipFill>
        <p:spPr>
          <a:xfrm>
            <a:off x="2057399" y="2701984"/>
            <a:ext cx="7550661" cy="4156015"/>
          </a:xfrm>
          <a:prstGeom prst="rect">
            <a:avLst/>
          </a:prstGeom>
        </p:spPr>
      </p:pic>
    </p:spTree>
    <p:extLst>
      <p:ext uri="{BB962C8B-B14F-4D97-AF65-F5344CB8AC3E}">
        <p14:creationId xmlns:p14="http://schemas.microsoft.com/office/powerpoint/2010/main" val="171665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3A95DD89-F400-4BE9-8B3D-D4B809DF5013}"/>
              </a:ext>
            </a:extLst>
          </p:cNvPr>
          <p:cNvSpPr>
            <a:spLocks noChangeArrowheads="1"/>
          </p:cNvSpPr>
          <p:nvPr/>
        </p:nvSpPr>
        <p:spPr bwMode="auto">
          <a:xfrm>
            <a:off x="0" y="0"/>
            <a:ext cx="1249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 Placeholder 2">
            <a:extLst>
              <a:ext uri="{FF2B5EF4-FFF2-40B4-BE49-F238E27FC236}">
                <a16:creationId xmlns:a16="http://schemas.microsoft.com/office/drawing/2014/main" id="{CDA62139-6770-46F2-8996-8A0DBF28C553}"/>
              </a:ext>
            </a:extLst>
          </p:cNvPr>
          <p:cNvSpPr>
            <a:spLocks noGrp="1"/>
          </p:cNvSpPr>
          <p:nvPr>
            <p:ph type="body" idx="1"/>
          </p:nvPr>
        </p:nvSpPr>
        <p:spPr>
          <a:xfrm>
            <a:off x="762000" y="228600"/>
            <a:ext cx="10287001" cy="4525963"/>
          </a:xfrm>
        </p:spPr>
        <p:txBody>
          <a:bodyPr/>
          <a:lstStyle/>
          <a:p>
            <a:pPr marL="0" marR="822960" indent="0" algn="just">
              <a:lnSpc>
                <a:spcPct val="104000"/>
              </a:lnSpc>
              <a:spcBef>
                <a:spcPts val="0"/>
              </a:spcBef>
              <a:spcAft>
                <a:spcPts val="0"/>
              </a:spcAft>
              <a:buNone/>
            </a:pPr>
            <a:r>
              <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rPr>
              <a:t>The Group is a limited liability corporation that serves as a holding company for the various entities that comprise the WaldoLands Resort. The holdings are presented below, in </a:t>
            </a:r>
          </a:p>
          <a:p>
            <a:pPr marL="0" marR="822960" indent="0" algn="just">
              <a:lnSpc>
                <a:spcPct val="104000"/>
              </a:lnSpc>
              <a:spcBef>
                <a:spcPts val="0"/>
              </a:spcBef>
              <a:spcAft>
                <a:spcPts val="0"/>
              </a:spcAft>
              <a:buNone/>
            </a:pPr>
            <a:endParaRPr lang="en-US" dirty="0">
              <a:solidFill>
                <a:srgbClr val="231F20"/>
              </a:solidFill>
              <a:latin typeface="Bookman Old Style" panose="02050604050505020204" pitchFamily="18" charset="0"/>
              <a:ea typeface="Bookman Old Style" panose="02050604050505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C826615-8269-4B23-B4AC-30DE161F8457}"/>
              </a:ext>
            </a:extLst>
          </p:cNvPr>
          <p:cNvPicPr/>
          <p:nvPr/>
        </p:nvPicPr>
        <p:blipFill>
          <a:blip r:embed="rId2">
            <a:extLst>
              <a:ext uri="{28A0092B-C50C-407E-A947-70E740481C1C}">
                <a14:useLocalDpi xmlns:a14="http://schemas.microsoft.com/office/drawing/2010/main" val="0"/>
              </a:ext>
            </a:extLst>
          </a:blip>
          <a:stretch>
            <a:fillRect/>
          </a:stretch>
        </p:blipFill>
        <p:spPr>
          <a:xfrm>
            <a:off x="1258066" y="2268125"/>
            <a:ext cx="9787887" cy="4580731"/>
          </a:xfrm>
          <a:prstGeom prst="rect">
            <a:avLst/>
          </a:prstGeom>
        </p:spPr>
      </p:pic>
    </p:spTree>
    <p:extLst>
      <p:ext uri="{BB962C8B-B14F-4D97-AF65-F5344CB8AC3E}">
        <p14:creationId xmlns:p14="http://schemas.microsoft.com/office/powerpoint/2010/main" val="801015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31DD42-01DE-4AAF-A3CD-DE773DBC7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25" y="1024736"/>
            <a:ext cx="8677275" cy="5676900"/>
          </a:xfrm>
          <a:prstGeom prst="rect">
            <a:avLst/>
          </a:prstGeom>
        </p:spPr>
      </p:pic>
      <p:pic>
        <p:nvPicPr>
          <p:cNvPr id="9" name="Picture 8">
            <a:extLst>
              <a:ext uri="{FF2B5EF4-FFF2-40B4-BE49-F238E27FC236}">
                <a16:creationId xmlns:a16="http://schemas.microsoft.com/office/drawing/2014/main" id="{53DD4570-404B-4413-98E9-67CB4D841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3182303" cy="2476500"/>
          </a:xfrm>
          <a:prstGeom prst="rect">
            <a:avLst/>
          </a:prstGeom>
        </p:spPr>
      </p:pic>
      <p:sp>
        <p:nvSpPr>
          <p:cNvPr id="13" name="Title 1">
            <a:extLst>
              <a:ext uri="{FF2B5EF4-FFF2-40B4-BE49-F238E27FC236}">
                <a16:creationId xmlns:a16="http://schemas.microsoft.com/office/drawing/2014/main" id="{B42A17CE-56C8-4F5E-9242-FA4E2A214711}"/>
              </a:ext>
            </a:extLst>
          </p:cNvPr>
          <p:cNvSpPr>
            <a:spLocks noGrp="1"/>
          </p:cNvSpPr>
          <p:nvPr>
            <p:ph type="title"/>
          </p:nvPr>
        </p:nvSpPr>
        <p:spPr>
          <a:xfrm>
            <a:off x="609600" y="274638"/>
            <a:ext cx="10896600" cy="750098"/>
          </a:xfrm>
        </p:spPr>
        <p:txBody>
          <a:bodyPr>
            <a:normAutofit fontScale="90000"/>
          </a:bodyPr>
          <a:lstStyle/>
          <a:p>
            <a:r>
              <a:rPr lang="en-US" dirty="0">
                <a:latin typeface="Constantia" panose="02030602050306030303" pitchFamily="18" charset="0"/>
              </a:rPr>
              <a:t>Supporting “Digital Artifacts”</a:t>
            </a:r>
          </a:p>
        </p:txBody>
      </p:sp>
    </p:spTree>
    <p:extLst>
      <p:ext uri="{BB962C8B-B14F-4D97-AF65-F5344CB8AC3E}">
        <p14:creationId xmlns:p14="http://schemas.microsoft.com/office/powerpoint/2010/main" val="3468830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Example</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533400" y="1219200"/>
            <a:ext cx="10972800" cy="4525963"/>
          </a:xfrm>
        </p:spPr>
        <p:txBody>
          <a:bodyPr>
            <a:normAutofit/>
          </a:bodyPr>
          <a:lstStyle/>
          <a:p>
            <a:pPr marL="0" indent="0" algn="ctr">
              <a:buNone/>
            </a:pPr>
            <a:r>
              <a:rPr lang="en-US" sz="8000" dirty="0">
                <a:solidFill>
                  <a:schemeClr val="bg1"/>
                </a:solidFill>
                <a:latin typeface="Constantia" panose="02030602050306030303" pitchFamily="18" charset="0"/>
              </a:rPr>
              <a:t>Extended </a:t>
            </a:r>
          </a:p>
          <a:p>
            <a:pPr marL="0" indent="0" algn="ctr">
              <a:buNone/>
            </a:pPr>
            <a:r>
              <a:rPr lang="en-US" sz="8000" dirty="0">
                <a:solidFill>
                  <a:schemeClr val="bg1"/>
                </a:solidFill>
                <a:latin typeface="Constantia" panose="02030602050306030303" pitchFamily="18" charset="0"/>
              </a:rPr>
              <a:t>Problem-solving with </a:t>
            </a:r>
          </a:p>
          <a:p>
            <a:pPr marL="0" indent="0" algn="ctr">
              <a:buNone/>
            </a:pPr>
            <a:r>
              <a:rPr lang="en-US" sz="8000" dirty="0">
                <a:solidFill>
                  <a:schemeClr val="bg1"/>
                </a:solidFill>
                <a:latin typeface="Constantia" panose="02030602050306030303" pitchFamily="18" charset="0"/>
              </a:rPr>
              <a:t>Cluster Analysis</a:t>
            </a:r>
          </a:p>
          <a:p>
            <a:pPr marL="0" indent="0" algn="ctr">
              <a:buNone/>
            </a:pPr>
            <a:endParaRPr lang="en-US" sz="80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673064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30480"/>
            <a:ext cx="10972800" cy="868362"/>
          </a:xfrm>
        </p:spPr>
        <p:txBody>
          <a:bodyPr>
            <a:normAutofit/>
          </a:bodyPr>
          <a:lstStyle/>
          <a:p>
            <a:r>
              <a:rPr lang="en-US" dirty="0">
                <a:solidFill>
                  <a:schemeClr val="bg1"/>
                </a:solidFill>
                <a:latin typeface="Constantia" panose="02030602050306030303" pitchFamily="18" charset="0"/>
              </a:rPr>
              <a:t>First Problem</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898842"/>
            <a:ext cx="10972800" cy="5959158"/>
          </a:xfrm>
        </p:spPr>
        <p:txBody>
          <a:bodyPr>
            <a:noAutofit/>
          </a:bodyPr>
          <a:lstStyle/>
          <a:p>
            <a:pPr marL="0" indent="0">
              <a:buNone/>
            </a:pPr>
            <a:r>
              <a:rPr lang="en-US" sz="2800" dirty="0">
                <a:solidFill>
                  <a:schemeClr val="bg1"/>
                </a:solidFill>
                <a:latin typeface="Constantia" panose="02030602050306030303" pitchFamily="18" charset="0"/>
              </a:rPr>
              <a:t>One of the investors that owns a stake in the WaldoLands parent company, Amused Investment Partners, has agreed to provide the financing that will permit a major expansion of the WaldoLands theme park thrill ride area. Past experience suggests that thrill rides can act as marquee attractions, motivating guests to visit theme parks and turning those guests into repeat customers.</a:t>
            </a:r>
          </a:p>
          <a:p>
            <a:pPr marL="0" indent="0">
              <a:buNone/>
            </a:pPr>
            <a:endParaRPr lang="en-US" sz="2800" dirty="0">
              <a:solidFill>
                <a:schemeClr val="bg1"/>
              </a:solidFill>
              <a:latin typeface="Constantia" panose="02030602050306030303" pitchFamily="18" charset="0"/>
            </a:endParaRPr>
          </a:p>
          <a:p>
            <a:pPr marL="0" indent="0">
              <a:buNone/>
            </a:pPr>
            <a:r>
              <a:rPr lang="en-US" sz="2800" dirty="0">
                <a:solidFill>
                  <a:schemeClr val="bg1"/>
                </a:solidFill>
                <a:latin typeface="Constantia" panose="02030602050306030303" pitchFamily="18" charset="0"/>
              </a:rPr>
              <a:t>WaldoLands managers would like to better understand how the ride characteristics of  most popular thrill rides at WaldoLands compare with thrill rides at competing theme parks. Using publicly available information, a WaldoLands research team  has compiled thrill ride characteristics data for the 15 thrill rides at the two competing theme parks in the 500-mile zone around WaldoLands…</a:t>
            </a:r>
          </a:p>
        </p:txBody>
      </p:sp>
    </p:spTree>
    <p:extLst>
      <p:ext uri="{BB962C8B-B14F-4D97-AF65-F5344CB8AC3E}">
        <p14:creationId xmlns:p14="http://schemas.microsoft.com/office/powerpoint/2010/main" val="1774964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r>
              <a:rPr lang="en-US" dirty="0">
                <a:solidFill>
                  <a:schemeClr val="bg1"/>
                </a:solidFill>
                <a:latin typeface="Constantia" panose="02030602050306030303" pitchFamily="18" charset="0"/>
              </a:rPr>
              <a:t>First Problem continued</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295400"/>
            <a:ext cx="10972800" cy="5410199"/>
          </a:xfrm>
        </p:spPr>
        <p:txBody>
          <a:bodyPr>
            <a:noAutofit/>
          </a:bodyPr>
          <a:lstStyle/>
          <a:p>
            <a:pPr marL="0" indent="0">
              <a:buNone/>
            </a:pPr>
            <a:r>
              <a:rPr lang="en-US" sz="2800" dirty="0">
                <a:solidFill>
                  <a:schemeClr val="bg1"/>
                </a:solidFill>
                <a:latin typeface="Constantia" panose="02030602050306030303" pitchFamily="18" charset="0"/>
              </a:rPr>
              <a:t>&lt;</a:t>
            </a:r>
            <a:r>
              <a:rPr lang="en-US" sz="2800" dirty="0" err="1">
                <a:solidFill>
                  <a:schemeClr val="bg1"/>
                </a:solidFill>
                <a:latin typeface="Constantia" panose="02030602050306030303" pitchFamily="18" charset="0"/>
              </a:rPr>
              <a:t>ThemeRidesAnalysis</a:t>
            </a:r>
            <a:r>
              <a:rPr lang="en-US" sz="2800" dirty="0">
                <a:solidFill>
                  <a:schemeClr val="bg1"/>
                </a:solidFill>
                <a:latin typeface="Constantia" panose="02030602050306030303" pitchFamily="18" charset="0"/>
              </a:rPr>
              <a:t>&gt; includes the following numerical data for each ride:</a:t>
            </a:r>
          </a:p>
          <a:p>
            <a:pPr lvl="1"/>
            <a:r>
              <a:rPr lang="en-US" sz="2400" dirty="0">
                <a:solidFill>
                  <a:schemeClr val="bg1"/>
                </a:solidFill>
                <a:latin typeface="Constantia" panose="02030602050306030303" pitchFamily="18" charset="0"/>
              </a:rPr>
              <a:t>Duration of </a:t>
            </a:r>
            <a:r>
              <a:rPr lang="en-US" sz="2400">
                <a:solidFill>
                  <a:schemeClr val="bg1"/>
                </a:solidFill>
                <a:latin typeface="Constantia" panose="02030602050306030303" pitchFamily="18" charset="0"/>
              </a:rPr>
              <a:t>ride (in </a:t>
            </a:r>
            <a:r>
              <a:rPr lang="en-US" sz="2400" dirty="0">
                <a:solidFill>
                  <a:schemeClr val="bg1"/>
                </a:solidFill>
                <a:latin typeface="Constantia" panose="02030602050306030303" pitchFamily="18" charset="0"/>
              </a:rPr>
              <a:t>seconds)</a:t>
            </a:r>
          </a:p>
          <a:p>
            <a:pPr lvl="1"/>
            <a:r>
              <a:rPr lang="en-US" sz="2400" dirty="0">
                <a:solidFill>
                  <a:schemeClr val="bg1"/>
                </a:solidFill>
                <a:latin typeface="Constantia" panose="02030602050306030303" pitchFamily="18" charset="0"/>
              </a:rPr>
              <a:t>Top speed of the </a:t>
            </a:r>
            <a:r>
              <a:rPr lang="en-US" sz="2400">
                <a:solidFill>
                  <a:schemeClr val="bg1"/>
                </a:solidFill>
                <a:latin typeface="Constantia" panose="02030602050306030303" pitchFamily="18" charset="0"/>
              </a:rPr>
              <a:t>ride (in </a:t>
            </a:r>
            <a:r>
              <a:rPr lang="en-US" sz="2400" dirty="0">
                <a:solidFill>
                  <a:schemeClr val="bg1"/>
                </a:solidFill>
                <a:latin typeface="Constantia" panose="02030602050306030303" pitchFamily="18" charset="0"/>
              </a:rPr>
              <a:t>mph)</a:t>
            </a:r>
          </a:p>
          <a:p>
            <a:pPr lvl="1"/>
            <a:r>
              <a:rPr lang="en-US" sz="2400" dirty="0">
                <a:solidFill>
                  <a:schemeClr val="bg1"/>
                </a:solidFill>
                <a:latin typeface="Constantia" panose="02030602050306030303" pitchFamily="18" charset="0"/>
              </a:rPr>
              <a:t>Number of inversions that riders experience</a:t>
            </a:r>
          </a:p>
          <a:p>
            <a:pPr lvl="1"/>
            <a:r>
              <a:rPr lang="en-US" sz="2400" dirty="0">
                <a:solidFill>
                  <a:schemeClr val="bg1"/>
                </a:solidFill>
                <a:latin typeface="Constantia" panose="02030602050306030303" pitchFamily="18" charset="0"/>
              </a:rPr>
              <a:t>Maximum capacity per ride </a:t>
            </a:r>
            <a:r>
              <a:rPr lang="en-US" sz="2400">
                <a:solidFill>
                  <a:schemeClr val="bg1"/>
                </a:solidFill>
                <a:latin typeface="Constantia" panose="02030602050306030303" pitchFamily="18" charset="0"/>
              </a:rPr>
              <a:t>cycle (e</a:t>
            </a:r>
            <a:r>
              <a:rPr lang="en-US" sz="2400" dirty="0">
                <a:solidFill>
                  <a:schemeClr val="bg1"/>
                </a:solidFill>
                <a:latin typeface="Constantia" panose="02030602050306030303" pitchFamily="18" charset="0"/>
              </a:rPr>
              <a:t>.g., number of seats in train)</a:t>
            </a:r>
          </a:p>
          <a:p>
            <a:pPr lvl="1"/>
            <a:r>
              <a:rPr lang="en-US" sz="2400" dirty="0">
                <a:solidFill>
                  <a:schemeClr val="bg1"/>
                </a:solidFill>
                <a:latin typeface="Constantia" panose="02030602050306030303" pitchFamily="18" charset="0"/>
              </a:rPr>
              <a:t>Height of ride</a:t>
            </a:r>
          </a:p>
          <a:p>
            <a:pPr lvl="1"/>
            <a:r>
              <a:rPr lang="en-US" sz="2400" dirty="0">
                <a:solidFill>
                  <a:schemeClr val="bg1"/>
                </a:solidFill>
                <a:latin typeface="Constantia" panose="02030602050306030303" pitchFamily="18" charset="0"/>
              </a:rPr>
              <a:t>Maximum g-force encountered</a:t>
            </a:r>
          </a:p>
          <a:p>
            <a:pPr lvl="1"/>
            <a:r>
              <a:rPr lang="en-US" sz="2400" dirty="0">
                <a:solidFill>
                  <a:schemeClr val="bg1"/>
                </a:solidFill>
                <a:latin typeface="Constantia" panose="02030602050306030303" pitchFamily="18" charset="0"/>
              </a:rPr>
              <a:t>Length of </a:t>
            </a:r>
            <a:r>
              <a:rPr lang="en-US" sz="2400">
                <a:solidFill>
                  <a:schemeClr val="bg1"/>
                </a:solidFill>
                <a:latin typeface="Constantia" panose="02030602050306030303" pitchFamily="18" charset="0"/>
              </a:rPr>
              <a:t>ride (in </a:t>
            </a:r>
            <a:r>
              <a:rPr lang="en-US" sz="2400" dirty="0">
                <a:solidFill>
                  <a:schemeClr val="bg1"/>
                </a:solidFill>
                <a:latin typeface="Constantia" panose="02030602050306030303" pitchFamily="18" charset="0"/>
              </a:rPr>
              <a:t>feet)</a:t>
            </a:r>
          </a:p>
          <a:p>
            <a:pPr marL="0" indent="0">
              <a:buNone/>
            </a:pPr>
            <a:r>
              <a:rPr lang="en-US" sz="2800" dirty="0">
                <a:solidFill>
                  <a:schemeClr val="bg1"/>
                </a:solidFill>
                <a:latin typeface="Constantia" panose="02030602050306030303" pitchFamily="18" charset="0"/>
              </a:rPr>
              <a:t>The researchers seek to determine which rides are more similar to other thrill rides, and, in particular, how similar </a:t>
            </a:r>
            <a:r>
              <a:rPr lang="en-US" sz="2800" dirty="0" err="1">
                <a:solidFill>
                  <a:schemeClr val="bg1"/>
                </a:solidFill>
                <a:latin typeface="Constantia" panose="02030602050306030303" pitchFamily="18" charset="0"/>
              </a:rPr>
              <a:t>WaldoLand</a:t>
            </a:r>
            <a:r>
              <a:rPr lang="en-US" sz="2800" dirty="0">
                <a:solidFill>
                  <a:schemeClr val="bg1"/>
                </a:solidFill>
                <a:latin typeface="Constantia" panose="02030602050306030303" pitchFamily="18" charset="0"/>
              </a:rPr>
              <a:t> thrill rides are to thrill rides at the two competing parks. </a:t>
            </a:r>
          </a:p>
        </p:txBody>
      </p:sp>
    </p:spTree>
    <p:extLst>
      <p:ext uri="{BB962C8B-B14F-4D97-AF65-F5344CB8AC3E}">
        <p14:creationId xmlns:p14="http://schemas.microsoft.com/office/powerpoint/2010/main" val="259854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r>
              <a:rPr lang="en-US" dirty="0">
                <a:solidFill>
                  <a:schemeClr val="bg1"/>
                </a:solidFill>
                <a:latin typeface="Constantia" panose="02030602050306030303" pitchFamily="18" charset="0"/>
              </a:rPr>
              <a:t>Solution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295400"/>
            <a:ext cx="10972800" cy="5410199"/>
          </a:xfrm>
        </p:spPr>
        <p:txBody>
          <a:bodyPr>
            <a:noAutofit/>
          </a:bodyPr>
          <a:lstStyle/>
          <a:p>
            <a:pPr marL="0" indent="0">
              <a:buNone/>
            </a:pPr>
            <a:r>
              <a:rPr lang="en-US" sz="3600" dirty="0">
                <a:solidFill>
                  <a:schemeClr val="bg1"/>
                </a:solidFill>
                <a:latin typeface="Constantia" panose="02030602050306030303" pitchFamily="18" charset="0"/>
              </a:rPr>
              <a:t>Sensitive that some of the data includes values that could be considered outliers, the team chooses to use the centroid linkage method to form clusters…</a:t>
            </a:r>
          </a:p>
          <a:p>
            <a:pPr marL="0" indent="0">
              <a:buNone/>
            </a:pPr>
            <a:r>
              <a:rPr lang="en-US" sz="2800" dirty="0">
                <a:solidFill>
                  <a:schemeClr val="bg1"/>
                </a:solidFill>
                <a:latin typeface="Constantia" panose="02030602050306030303" pitchFamily="18" charset="0"/>
              </a:rPr>
              <a:t>	</a:t>
            </a:r>
          </a:p>
        </p:txBody>
      </p:sp>
    </p:spTree>
    <p:extLst>
      <p:ext uri="{BB962C8B-B14F-4D97-AF65-F5344CB8AC3E}">
        <p14:creationId xmlns:p14="http://schemas.microsoft.com/office/powerpoint/2010/main" val="423722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11353800" cy="1143000"/>
          </a:xfrm>
          <a:noFill/>
        </p:spPr>
        <p:txBody>
          <a:bodyPr>
            <a:normAutofit fontScale="90000"/>
          </a:bodyPr>
          <a:lstStyle/>
          <a:p>
            <a:r>
              <a:rPr lang="en-US" dirty="0">
                <a:solidFill>
                  <a:schemeClr val="bg1"/>
                </a:solidFill>
                <a:latin typeface="Constantia" pitchFamily="18" charset="0"/>
              </a:rPr>
              <a:t>Getting Lost in the Trees Loses Sight of the Forest</a:t>
            </a:r>
            <a:endParaRPr lang="en-US" b="1" i="0" u="none" strike="noStrike" baseline="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600891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r>
              <a:rPr lang="en-US" dirty="0">
                <a:solidFill>
                  <a:schemeClr val="bg1"/>
                </a:solidFill>
                <a:latin typeface="Constantia" panose="02030602050306030303" pitchFamily="18" charset="0"/>
              </a:rPr>
              <a:t>Solution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295401"/>
            <a:ext cx="2590800" cy="5181600"/>
          </a:xfrm>
        </p:spPr>
        <p:txBody>
          <a:bodyPr>
            <a:noAutofit/>
          </a:bodyPr>
          <a:lstStyle/>
          <a:p>
            <a:pPr marL="0" indent="0">
              <a:buNone/>
            </a:pPr>
            <a:r>
              <a:rPr lang="en-US" dirty="0">
                <a:solidFill>
                  <a:schemeClr val="bg1"/>
                </a:solidFill>
                <a:latin typeface="Constantia" panose="02030602050306030303" pitchFamily="18" charset="0"/>
              </a:rPr>
              <a:t>A hierarchical clustering produces this dendrogram of the thrill rides. </a:t>
            </a:r>
          </a:p>
        </p:txBody>
      </p:sp>
      <p:pic>
        <p:nvPicPr>
          <p:cNvPr id="4" name="Picture 3">
            <a:extLst>
              <a:ext uri="{FF2B5EF4-FFF2-40B4-BE49-F238E27FC236}">
                <a16:creationId xmlns:a16="http://schemas.microsoft.com/office/drawing/2014/main" id="{9F25E292-6086-4E07-88B9-B6C1F65983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
            <a:ext cx="7498494" cy="6839712"/>
          </a:xfrm>
          <a:prstGeom prst="rect">
            <a:avLst/>
          </a:prstGeom>
          <a:noFill/>
          <a:ln>
            <a:noFill/>
          </a:ln>
        </p:spPr>
      </p:pic>
    </p:spTree>
    <p:extLst>
      <p:ext uri="{BB962C8B-B14F-4D97-AF65-F5344CB8AC3E}">
        <p14:creationId xmlns:p14="http://schemas.microsoft.com/office/powerpoint/2010/main" val="164574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r>
              <a:rPr lang="en-US" dirty="0">
                <a:solidFill>
                  <a:schemeClr val="bg1"/>
                </a:solidFill>
                <a:latin typeface="Constantia" panose="02030602050306030303" pitchFamily="18" charset="0"/>
              </a:rPr>
              <a:t>Solution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295400"/>
            <a:ext cx="10972800" cy="5410199"/>
          </a:xfrm>
        </p:spPr>
        <p:txBody>
          <a:bodyPr>
            <a:noAutofit/>
          </a:bodyPr>
          <a:lstStyle/>
          <a:p>
            <a:pPr marL="0" indent="0">
              <a:buNone/>
            </a:pPr>
            <a:r>
              <a:rPr lang="en-US" sz="2800" dirty="0">
                <a:solidFill>
                  <a:schemeClr val="bg1"/>
                </a:solidFill>
                <a:latin typeface="Constantia" panose="02030602050306030303" pitchFamily="18" charset="0"/>
              </a:rPr>
              <a:t>The dendogram shows that five out of the six WaldoLands </a:t>
            </a:r>
            <a:r>
              <a:rPr lang="en-US" sz="2800">
                <a:solidFill>
                  <a:schemeClr val="bg1"/>
                </a:solidFill>
                <a:latin typeface="Constantia" panose="02030602050306030303" pitchFamily="18" charset="0"/>
              </a:rPr>
              <a:t>rides (HypersonicWL</a:t>
            </a:r>
            <a:r>
              <a:rPr lang="en-US" sz="2800" dirty="0">
                <a:solidFill>
                  <a:schemeClr val="bg1"/>
                </a:solidFill>
                <a:latin typeface="Constantia" panose="02030602050306030303" pitchFamily="18" charset="0"/>
              </a:rPr>
              <a:t>, H20SlideBowl, AquaBlaster, SSOM Coaster, and Alpine Coaster) share a significant degree of similarity, but that one ride, the AirCoaster is most dissimilar to the entire set of thrill rides being analyzed.</a:t>
            </a:r>
          </a:p>
          <a:p>
            <a:pPr marL="0" indent="0">
              <a:buNone/>
            </a:pPr>
            <a:endParaRPr lang="en-US" sz="2800" dirty="0">
              <a:solidFill>
                <a:schemeClr val="bg1"/>
              </a:solidFill>
              <a:latin typeface="Constantia" panose="02030602050306030303" pitchFamily="18" charset="0"/>
            </a:endParaRPr>
          </a:p>
          <a:p>
            <a:pPr marL="0" indent="0">
              <a:buNone/>
            </a:pPr>
            <a:r>
              <a:rPr lang="en-US" sz="2800" dirty="0">
                <a:solidFill>
                  <a:schemeClr val="bg1"/>
                </a:solidFill>
                <a:latin typeface="Constantia" panose="02030602050306030303" pitchFamily="18" charset="0"/>
              </a:rPr>
              <a:t>For the rides at competing parks, the dendogram clusters a set of high inversion coaster </a:t>
            </a:r>
            <a:r>
              <a:rPr lang="en-US" sz="2800">
                <a:solidFill>
                  <a:schemeClr val="bg1"/>
                </a:solidFill>
                <a:latin typeface="Constantia" panose="02030602050306030303" pitchFamily="18" charset="0"/>
              </a:rPr>
              <a:t>rides (Anaconda</a:t>
            </a:r>
            <a:r>
              <a:rPr lang="en-US" sz="2800" dirty="0">
                <a:solidFill>
                  <a:schemeClr val="bg1"/>
                </a:solidFill>
                <a:latin typeface="Constantia" panose="02030602050306030303" pitchFamily="18" charset="0"/>
              </a:rPr>
              <a:t>, Flight of Fear, Volcano, and Dominator), a cluster of coaster rides without inversions, but with long duration, moderate speed, and high </a:t>
            </a:r>
            <a:r>
              <a:rPr lang="en-US" sz="2800">
                <a:solidFill>
                  <a:schemeClr val="bg1"/>
                </a:solidFill>
                <a:latin typeface="Constantia" panose="02030602050306030303" pitchFamily="18" charset="0"/>
              </a:rPr>
              <a:t>g-force (Grizzly</a:t>
            </a:r>
            <a:r>
              <a:rPr lang="en-US" sz="2800" dirty="0">
                <a:solidFill>
                  <a:schemeClr val="bg1"/>
                </a:solidFill>
                <a:latin typeface="Constantia" panose="02030602050306030303" pitchFamily="18" charset="0"/>
              </a:rPr>
              <a:t>, Hurler, and Rebel Yell), and a cluster of rides of low speed, low g-force rides with high </a:t>
            </a:r>
            <a:r>
              <a:rPr lang="en-US" sz="2800">
                <a:solidFill>
                  <a:schemeClr val="bg1"/>
                </a:solidFill>
                <a:latin typeface="Constantia" panose="02030602050306030303" pitchFamily="18" charset="0"/>
              </a:rPr>
              <a:t>duration (Grand </a:t>
            </a:r>
            <a:r>
              <a:rPr lang="en-US" sz="2800" dirty="0">
                <a:solidFill>
                  <a:schemeClr val="bg1"/>
                </a:solidFill>
                <a:latin typeface="Constantia" panose="02030602050306030303" pitchFamily="18" charset="0"/>
              </a:rPr>
              <a:t>Prix Raceway, and WhiteWaterCanyon). </a:t>
            </a:r>
          </a:p>
        </p:txBody>
      </p:sp>
    </p:spTree>
    <p:extLst>
      <p:ext uri="{BB962C8B-B14F-4D97-AF65-F5344CB8AC3E}">
        <p14:creationId xmlns:p14="http://schemas.microsoft.com/office/powerpoint/2010/main" val="175852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r>
              <a:rPr lang="en-US" dirty="0">
                <a:solidFill>
                  <a:schemeClr val="bg1"/>
                </a:solidFill>
                <a:latin typeface="Constantia" panose="02030602050306030303" pitchFamily="18" charset="0"/>
              </a:rPr>
              <a:t>Solution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295400"/>
            <a:ext cx="10972800" cy="5410199"/>
          </a:xfrm>
        </p:spPr>
        <p:txBody>
          <a:bodyPr>
            <a:noAutofit/>
          </a:bodyPr>
          <a:lstStyle/>
          <a:p>
            <a:pPr marL="0" indent="0">
              <a:buNone/>
            </a:pPr>
            <a:r>
              <a:rPr lang="en-US" dirty="0">
                <a:solidFill>
                  <a:schemeClr val="bg1"/>
                </a:solidFill>
                <a:latin typeface="Constantia" panose="02030602050306030303" pitchFamily="18" charset="0"/>
              </a:rPr>
              <a:t>Because the dendogram is somewhat complex, researchers decide to present to WaldoLands managers the hierarchical clustering as a constellation plot. </a:t>
            </a:r>
          </a:p>
          <a:p>
            <a:pPr marL="0" indent="0">
              <a:buNone/>
            </a:pPr>
            <a:r>
              <a:rPr lang="en-US" dirty="0">
                <a:solidFill>
                  <a:schemeClr val="bg1"/>
                </a:solidFill>
                <a:latin typeface="Constantia" panose="02030602050306030303" pitchFamily="18" charset="0"/>
              </a:rPr>
              <a:t>A constellation plot presents the measure of dissimilarity in a more intuitive way that can help decision-makers better see relationships among clusters. </a:t>
            </a:r>
          </a:p>
          <a:p>
            <a:pPr marL="0" indent="0">
              <a:buNone/>
            </a:pPr>
            <a:r>
              <a:rPr lang="en-US" dirty="0">
                <a:solidFill>
                  <a:schemeClr val="bg1"/>
                </a:solidFill>
                <a:latin typeface="Constantia" panose="02030602050306030303" pitchFamily="18" charset="0"/>
              </a:rPr>
              <a:t>The constellation plot emphasizes the dissimilarity of AirCoaster from the other WaldoLands thrill rides and suggests those rides are most similar to the Grizzly-Hurler-and-Rebel-Yell cluster.</a:t>
            </a:r>
          </a:p>
        </p:txBody>
      </p:sp>
    </p:spTree>
    <p:extLst>
      <p:ext uri="{BB962C8B-B14F-4D97-AF65-F5344CB8AC3E}">
        <p14:creationId xmlns:p14="http://schemas.microsoft.com/office/powerpoint/2010/main" val="145639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endParaRPr lang="en-US" dirty="0">
              <a:solidFill>
                <a:schemeClr val="bg1"/>
              </a:solidFill>
              <a:latin typeface="Constantia" panose="02030602050306030303" pitchFamily="18" charset="0"/>
            </a:endParaRP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295400"/>
            <a:ext cx="10972800" cy="5410199"/>
          </a:xfrm>
        </p:spPr>
        <p:txBody>
          <a:bodyPr>
            <a:noAutofit/>
          </a:bodyPr>
          <a:lstStyle/>
          <a:p>
            <a:pPr marL="0" indent="0">
              <a:buNone/>
            </a:pPr>
            <a:endParaRPr lang="en-US" sz="2800" dirty="0">
              <a:solidFill>
                <a:schemeClr val="bg1"/>
              </a:solidFill>
              <a:latin typeface="Constantia" panose="02030602050306030303" pitchFamily="18" charset="0"/>
            </a:endParaRPr>
          </a:p>
        </p:txBody>
      </p:sp>
      <p:pic>
        <p:nvPicPr>
          <p:cNvPr id="5" name="Picture 4">
            <a:extLst>
              <a:ext uri="{FF2B5EF4-FFF2-40B4-BE49-F238E27FC236}">
                <a16:creationId xmlns:a16="http://schemas.microsoft.com/office/drawing/2014/main" id="{F67A23A3-A7A3-482F-8F4B-6399FEC415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7368" y="-457200"/>
            <a:ext cx="12496800" cy="8324040"/>
          </a:xfrm>
          <a:prstGeom prst="rect">
            <a:avLst/>
          </a:prstGeom>
          <a:noFill/>
          <a:ln>
            <a:noFill/>
          </a:ln>
        </p:spPr>
      </p:pic>
    </p:spTree>
    <p:extLst>
      <p:ext uri="{BB962C8B-B14F-4D97-AF65-F5344CB8AC3E}">
        <p14:creationId xmlns:p14="http://schemas.microsoft.com/office/powerpoint/2010/main" val="824172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74638"/>
            <a:ext cx="10972800" cy="792162"/>
          </a:xfrm>
        </p:spPr>
        <p:txBody>
          <a:bodyPr>
            <a:normAutofit/>
          </a:bodyPr>
          <a:lstStyle/>
          <a:p>
            <a:r>
              <a:rPr lang="en-US" dirty="0">
                <a:solidFill>
                  <a:schemeClr val="bg1"/>
                </a:solidFill>
                <a:latin typeface="Constantia" panose="02030602050306030303" pitchFamily="18" charset="0"/>
              </a:rPr>
              <a:t>Solution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pPr marL="0" indent="0">
              <a:buNone/>
            </a:pPr>
            <a:r>
              <a:rPr lang="en-US" dirty="0">
                <a:solidFill>
                  <a:schemeClr val="bg1"/>
                </a:solidFill>
                <a:latin typeface="Constantia" panose="02030602050306030303" pitchFamily="18" charset="0"/>
              </a:rPr>
              <a:t>The hierarchical clustering offers no guidance about which types of rides to add as the thrill ride area expands.</a:t>
            </a:r>
          </a:p>
          <a:p>
            <a:pPr marL="0" indent="0">
              <a:buNone/>
            </a:pPr>
            <a:endParaRPr lang="en-US" dirty="0">
              <a:solidFill>
                <a:schemeClr val="bg1"/>
              </a:solidFill>
              <a:latin typeface="Constantia" panose="02030602050306030303" pitchFamily="18" charset="0"/>
            </a:endParaRPr>
          </a:p>
          <a:p>
            <a:pPr marL="0" indent="0">
              <a:buNone/>
            </a:pPr>
            <a:r>
              <a:rPr lang="en-US" dirty="0">
                <a:solidFill>
                  <a:schemeClr val="bg1"/>
                </a:solidFill>
                <a:latin typeface="Constantia" panose="02030602050306030303" pitchFamily="18" charset="0"/>
              </a:rPr>
              <a:t>Should WaldoLands add rides most similar to the cluster of five? Add rides dissimilar from all other thrill rides in the 500-mile zone around WaldoLands? Add ride types from the cluster most similar to the main WaldoLands clusters? Or a combination of some of these courses of action? Perhaps considering the goal of thrill ride expansion from another management perspective, using other data, might prove useful.</a:t>
            </a:r>
          </a:p>
        </p:txBody>
      </p:sp>
    </p:spTree>
    <p:extLst>
      <p:ext uri="{BB962C8B-B14F-4D97-AF65-F5344CB8AC3E}">
        <p14:creationId xmlns:p14="http://schemas.microsoft.com/office/powerpoint/2010/main" val="2328785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r>
              <a:rPr lang="en-US" dirty="0">
                <a:solidFill>
                  <a:schemeClr val="bg1"/>
                </a:solidFill>
                <a:latin typeface="Constantia" panose="02030602050306030303" pitchFamily="18" charset="0"/>
              </a:rPr>
              <a:t>Follow-up “Extended” Problem</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pPr marL="0" indent="0">
              <a:buNone/>
            </a:pPr>
            <a:r>
              <a:rPr lang="en-US" dirty="0">
                <a:solidFill>
                  <a:schemeClr val="bg1"/>
                </a:solidFill>
                <a:latin typeface="Constantia" panose="02030602050306030303" pitchFamily="18" charset="0"/>
              </a:rPr>
              <a:t>Amused Investment Partners has previously agreed to provide the financing that will permit a major expansion of the WaldoLands theme park thrill ride </a:t>
            </a:r>
            <a:r>
              <a:rPr lang="en-US">
                <a:solidFill>
                  <a:schemeClr val="bg1"/>
                </a:solidFill>
                <a:latin typeface="Constantia" panose="02030602050306030303" pitchFamily="18" charset="0"/>
              </a:rPr>
              <a:t>area (see </a:t>
            </a:r>
            <a:r>
              <a:rPr lang="en-US" dirty="0">
                <a:solidFill>
                  <a:schemeClr val="bg1"/>
                </a:solidFill>
                <a:latin typeface="Constantia" panose="02030602050306030303" pitchFamily="18" charset="0"/>
              </a:rPr>
              <a:t>previous Case Story). </a:t>
            </a:r>
          </a:p>
          <a:p>
            <a:pPr marL="0" indent="0">
              <a:spcBef>
                <a:spcPts val="0"/>
              </a:spcBef>
              <a:buNone/>
            </a:pPr>
            <a:endParaRPr lang="en-US" dirty="0">
              <a:solidFill>
                <a:schemeClr val="bg1"/>
              </a:solidFill>
              <a:latin typeface="Constantia" panose="02030602050306030303" pitchFamily="18" charset="0"/>
            </a:endParaRPr>
          </a:p>
          <a:p>
            <a:pPr marL="0" indent="0">
              <a:buNone/>
            </a:pPr>
            <a:r>
              <a:rPr lang="en-US" dirty="0">
                <a:solidFill>
                  <a:schemeClr val="bg1"/>
                </a:solidFill>
                <a:latin typeface="Constantia" panose="02030602050306030303" pitchFamily="18" charset="0"/>
              </a:rPr>
              <a:t>Past experience suggests that thrill rides can act as marquee attractions, motivating guests to visit theme parks and turning those guests into repeat customers. As WaldoLands managers discuss this expansion, the recently hired Director of Analytics explains that it may be possible to test if that past experience applies to the WaldoLands specifically. </a:t>
            </a:r>
          </a:p>
          <a:p>
            <a:pPr marL="0" indent="0">
              <a:buNone/>
            </a:pPr>
            <a:r>
              <a:rPr lang="en-US" dirty="0">
                <a:solidFill>
                  <a:schemeClr val="bg1"/>
                </a:solidFill>
                <a:latin typeface="Constantia" panose="02030602050306030303" pitchFamily="18" charset="0"/>
              </a:rPr>
              <a:t>	</a:t>
            </a:r>
          </a:p>
        </p:txBody>
      </p:sp>
    </p:spTree>
    <p:extLst>
      <p:ext uri="{BB962C8B-B14F-4D97-AF65-F5344CB8AC3E}">
        <p14:creationId xmlns:p14="http://schemas.microsoft.com/office/powerpoint/2010/main" val="333244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r>
              <a:rPr lang="en-US" dirty="0">
                <a:solidFill>
                  <a:schemeClr val="bg1"/>
                </a:solidFill>
                <a:latin typeface="Constantia" panose="02030602050306030303" pitchFamily="18" charset="0"/>
              </a:rPr>
              <a:t>Follow-up “Extended” Problem</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pPr marL="0" indent="0">
              <a:buNone/>
            </a:pPr>
            <a:r>
              <a:rPr lang="en-US" dirty="0">
                <a:solidFill>
                  <a:schemeClr val="bg1"/>
                </a:solidFill>
                <a:latin typeface="Constantia" panose="02030602050306030303" pitchFamily="18" charset="0"/>
              </a:rPr>
              <a:t>The director notes that data from the </a:t>
            </a:r>
            <a:r>
              <a:rPr lang="en-US" i="1" dirty="0" err="1">
                <a:solidFill>
                  <a:schemeClr val="bg1"/>
                </a:solidFill>
                <a:latin typeface="Constantia" panose="02030602050306030303" pitchFamily="18" charset="0"/>
              </a:rPr>
              <a:t>LineJumper</a:t>
            </a:r>
            <a:r>
              <a:rPr lang="en-US" dirty="0">
                <a:solidFill>
                  <a:schemeClr val="bg1"/>
                </a:solidFill>
                <a:latin typeface="Constantia" panose="02030602050306030303" pitchFamily="18" charset="0"/>
              </a:rPr>
              <a:t> system that the theme park guests use to avoid waiting in lines for major attractions can be combined with admissions data and concession and food and beverage sales data to see thrill ride patterns in clusters of high-spending guests. </a:t>
            </a:r>
          </a:p>
          <a:p>
            <a:pPr marL="0" indent="0">
              <a:buNone/>
            </a:pPr>
            <a:endParaRPr lang="en-US" dirty="0">
              <a:solidFill>
                <a:schemeClr val="bg1"/>
              </a:solidFill>
              <a:latin typeface="Constantia" panose="02030602050306030303" pitchFamily="18" charset="0"/>
            </a:endParaRPr>
          </a:p>
          <a:p>
            <a:pPr marL="0" indent="0">
              <a:buNone/>
            </a:pPr>
            <a:r>
              <a:rPr lang="en-US" dirty="0">
                <a:solidFill>
                  <a:schemeClr val="bg1"/>
                </a:solidFill>
                <a:latin typeface="Constantia" panose="02030602050306030303" pitchFamily="18" charset="0"/>
              </a:rPr>
              <a:t>Insights from such clusters, if they exist, might provide be a stronger basis for decision-making than the past-experience heuristic.</a:t>
            </a:r>
          </a:p>
        </p:txBody>
      </p:sp>
    </p:spTree>
    <p:extLst>
      <p:ext uri="{BB962C8B-B14F-4D97-AF65-F5344CB8AC3E}">
        <p14:creationId xmlns:p14="http://schemas.microsoft.com/office/powerpoint/2010/main" val="3544381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r>
              <a:rPr lang="en-US" dirty="0">
                <a:solidFill>
                  <a:schemeClr val="bg1"/>
                </a:solidFill>
                <a:latin typeface="Constantia" panose="02030602050306030303" pitchFamily="18" charset="0"/>
              </a:rPr>
              <a:t>Follow-up “Extended” Problem</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pPr marL="0" indent="0">
              <a:buNone/>
            </a:pPr>
            <a:r>
              <a:rPr lang="en-US" dirty="0">
                <a:solidFill>
                  <a:schemeClr val="bg1"/>
                </a:solidFill>
                <a:latin typeface="Constantia" panose="02030602050306030303" pitchFamily="18" charset="0"/>
              </a:rPr>
              <a:t>The director creates a pilot study that collects data from 400 theme park guests:</a:t>
            </a:r>
          </a:p>
          <a:p>
            <a:pPr lvl="1"/>
            <a:r>
              <a:rPr lang="en-US" dirty="0">
                <a:solidFill>
                  <a:schemeClr val="bg1"/>
                </a:solidFill>
                <a:latin typeface="Constantia" panose="02030602050306030303" pitchFamily="18" charset="0"/>
              </a:rPr>
              <a:t>Spending at shops and </a:t>
            </a:r>
            <a:r>
              <a:rPr lang="en-US">
                <a:solidFill>
                  <a:schemeClr val="bg1"/>
                </a:solidFill>
                <a:latin typeface="Constantia" panose="02030602050306030303" pitchFamily="18" charset="0"/>
              </a:rPr>
              <a:t>concessions ($)</a:t>
            </a:r>
            <a:endParaRPr lang="en-US" dirty="0">
              <a:solidFill>
                <a:schemeClr val="bg1"/>
              </a:solidFill>
              <a:latin typeface="Constantia" panose="02030602050306030303" pitchFamily="18" charset="0"/>
            </a:endParaRPr>
          </a:p>
          <a:p>
            <a:pPr lvl="1"/>
            <a:r>
              <a:rPr lang="en-US" dirty="0">
                <a:solidFill>
                  <a:schemeClr val="bg1"/>
                </a:solidFill>
                <a:latin typeface="Constantia" panose="02030602050306030303" pitchFamily="18" charset="0"/>
              </a:rPr>
              <a:t>Theme ride waiting </a:t>
            </a:r>
            <a:r>
              <a:rPr lang="en-US">
                <a:solidFill>
                  <a:schemeClr val="bg1"/>
                </a:solidFill>
                <a:latin typeface="Constantia" panose="02030602050306030303" pitchFamily="18" charset="0"/>
              </a:rPr>
              <a:t>time (minutes</a:t>
            </a:r>
            <a:r>
              <a:rPr lang="en-US" dirty="0">
                <a:solidFill>
                  <a:schemeClr val="bg1"/>
                </a:solidFill>
                <a:latin typeface="Constantia" panose="02030602050306030303" pitchFamily="18" charset="0"/>
              </a:rPr>
              <a:t>)</a:t>
            </a:r>
          </a:p>
          <a:p>
            <a:pPr lvl="1"/>
            <a:r>
              <a:rPr lang="en-US" dirty="0">
                <a:solidFill>
                  <a:schemeClr val="bg1"/>
                </a:solidFill>
                <a:latin typeface="Constantia" panose="02030602050306030303" pitchFamily="18" charset="0"/>
              </a:rPr>
              <a:t>Thrill ride waiting </a:t>
            </a:r>
            <a:r>
              <a:rPr lang="en-US">
                <a:solidFill>
                  <a:schemeClr val="bg1"/>
                </a:solidFill>
                <a:latin typeface="Constantia" panose="02030602050306030303" pitchFamily="18" charset="0"/>
              </a:rPr>
              <a:t>time (minutes</a:t>
            </a:r>
            <a:r>
              <a:rPr lang="en-US" dirty="0">
                <a:solidFill>
                  <a:schemeClr val="bg1"/>
                </a:solidFill>
                <a:latin typeface="Constantia" panose="02030602050306030303" pitchFamily="18" charset="0"/>
              </a:rPr>
              <a:t>)</a:t>
            </a:r>
          </a:p>
          <a:p>
            <a:pPr lvl="1"/>
            <a:r>
              <a:rPr lang="en-US" dirty="0">
                <a:solidFill>
                  <a:schemeClr val="bg1"/>
                </a:solidFill>
                <a:latin typeface="Constantia" panose="02030602050306030303" pitchFamily="18" charset="0"/>
              </a:rPr>
              <a:t>Number of thrill rides taken</a:t>
            </a:r>
          </a:p>
          <a:p>
            <a:pPr lvl="1"/>
            <a:r>
              <a:rPr lang="en-US" dirty="0">
                <a:solidFill>
                  <a:schemeClr val="bg1"/>
                </a:solidFill>
                <a:latin typeface="Constantia" panose="02030602050306030303" pitchFamily="18" charset="0"/>
              </a:rPr>
              <a:t>Number of theme rides taken</a:t>
            </a:r>
          </a:p>
          <a:p>
            <a:pPr lvl="1"/>
            <a:r>
              <a:rPr lang="en-US" dirty="0">
                <a:solidFill>
                  <a:schemeClr val="bg1"/>
                </a:solidFill>
                <a:latin typeface="Constantia" panose="02030602050306030303" pitchFamily="18" charset="0"/>
              </a:rPr>
              <a:t>Spending on food and </a:t>
            </a:r>
            <a:r>
              <a:rPr lang="en-US">
                <a:solidFill>
                  <a:schemeClr val="bg1"/>
                </a:solidFill>
                <a:latin typeface="Constantia" panose="02030602050306030303" pitchFamily="18" charset="0"/>
              </a:rPr>
              <a:t>entertainment ($)</a:t>
            </a:r>
            <a:endParaRPr lang="en-US" dirty="0">
              <a:solidFill>
                <a:schemeClr val="bg1"/>
              </a:solidFill>
              <a:latin typeface="Constantia" panose="02030602050306030303" pitchFamily="18" charset="0"/>
            </a:endParaRPr>
          </a:p>
          <a:p>
            <a:pPr lvl="1"/>
            <a:r>
              <a:rPr lang="en-US" dirty="0">
                <a:solidFill>
                  <a:schemeClr val="bg1"/>
                </a:solidFill>
                <a:latin typeface="Constantia" panose="02030602050306030303" pitchFamily="18" charset="0"/>
              </a:rPr>
              <a:t>Family ride waiting </a:t>
            </a:r>
            <a:r>
              <a:rPr lang="en-US">
                <a:solidFill>
                  <a:schemeClr val="bg1"/>
                </a:solidFill>
                <a:latin typeface="Constantia" panose="02030602050306030303" pitchFamily="18" charset="0"/>
              </a:rPr>
              <a:t>time (minutes</a:t>
            </a:r>
            <a:r>
              <a:rPr lang="en-US" dirty="0">
                <a:solidFill>
                  <a:schemeClr val="bg1"/>
                </a:solidFill>
                <a:latin typeface="Constantia" panose="02030602050306030303" pitchFamily="18" charset="0"/>
              </a:rPr>
              <a:t>)</a:t>
            </a:r>
          </a:p>
          <a:p>
            <a:pPr lvl="1"/>
            <a:r>
              <a:rPr lang="en-US" dirty="0">
                <a:solidFill>
                  <a:schemeClr val="bg1"/>
                </a:solidFill>
                <a:latin typeface="Constantia" panose="02030602050306030303" pitchFamily="18" charset="0"/>
              </a:rPr>
              <a:t>Time spent in the </a:t>
            </a:r>
            <a:r>
              <a:rPr lang="en-US">
                <a:solidFill>
                  <a:schemeClr val="bg1"/>
                </a:solidFill>
                <a:latin typeface="Constantia" panose="02030602050306030303" pitchFamily="18" charset="0"/>
              </a:rPr>
              <a:t>park (minutes</a:t>
            </a:r>
            <a:r>
              <a:rPr lang="en-US" dirty="0">
                <a:solidFill>
                  <a:schemeClr val="bg1"/>
                </a:solidFill>
                <a:latin typeface="Constantia" panose="02030602050306030303" pitchFamily="18" charset="0"/>
              </a:rPr>
              <a:t>)</a:t>
            </a:r>
          </a:p>
          <a:p>
            <a:pPr lvl="1"/>
            <a:r>
              <a:rPr lang="en-US" dirty="0">
                <a:solidFill>
                  <a:schemeClr val="bg1"/>
                </a:solidFill>
                <a:latin typeface="Constantia" panose="02030602050306030303" pitchFamily="18" charset="0"/>
              </a:rPr>
              <a:t>Number of family rides taken</a:t>
            </a:r>
          </a:p>
        </p:txBody>
      </p:sp>
    </p:spTree>
    <p:extLst>
      <p:ext uri="{BB962C8B-B14F-4D97-AF65-F5344CB8AC3E}">
        <p14:creationId xmlns:p14="http://schemas.microsoft.com/office/powerpoint/2010/main" val="3348008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endParaRPr lang="en-US" dirty="0">
              <a:solidFill>
                <a:schemeClr val="bg1"/>
              </a:solidFill>
              <a:latin typeface="Constantia" panose="02030602050306030303" pitchFamily="18" charset="0"/>
            </a:endParaRPr>
          </a:p>
        </p:txBody>
      </p:sp>
      <p:graphicFrame>
        <p:nvGraphicFramePr>
          <p:cNvPr id="6" name="Table 5">
            <a:extLst>
              <a:ext uri="{FF2B5EF4-FFF2-40B4-BE49-F238E27FC236}">
                <a16:creationId xmlns:a16="http://schemas.microsoft.com/office/drawing/2014/main" id="{8DE3DBC2-2BF8-43CA-AC88-83A7497E4BFC}"/>
              </a:ext>
            </a:extLst>
          </p:cNvPr>
          <p:cNvGraphicFramePr>
            <a:graphicFrameLocks noGrp="1"/>
          </p:cNvGraphicFramePr>
          <p:nvPr>
            <p:extLst>
              <p:ext uri="{D42A27DB-BD31-4B8C-83A1-F6EECF244321}">
                <p14:modId xmlns:p14="http://schemas.microsoft.com/office/powerpoint/2010/main" val="1724860421"/>
              </p:ext>
            </p:extLst>
          </p:nvPr>
        </p:nvGraphicFramePr>
        <p:xfrm>
          <a:off x="704170" y="-1"/>
          <a:ext cx="10878229" cy="7072520"/>
        </p:xfrm>
        <a:graphic>
          <a:graphicData uri="http://schemas.openxmlformats.org/drawingml/2006/table">
            <a:tbl>
              <a:tblPr firstRow="1" firstCol="1" bandRow="1">
                <a:tableStyleId>{5C22544A-7EE6-4342-B048-85BDC9FD1C3A}</a:tableStyleId>
              </a:tblPr>
              <a:tblGrid>
                <a:gridCol w="972230">
                  <a:extLst>
                    <a:ext uri="{9D8B030D-6E8A-4147-A177-3AD203B41FA5}">
                      <a16:colId xmlns:a16="http://schemas.microsoft.com/office/drawing/2014/main" val="2979271473"/>
                    </a:ext>
                  </a:extLst>
                </a:gridCol>
                <a:gridCol w="1828800">
                  <a:extLst>
                    <a:ext uri="{9D8B030D-6E8A-4147-A177-3AD203B41FA5}">
                      <a16:colId xmlns:a16="http://schemas.microsoft.com/office/drawing/2014/main" val="3138890000"/>
                    </a:ext>
                  </a:extLst>
                </a:gridCol>
                <a:gridCol w="1206738">
                  <a:extLst>
                    <a:ext uri="{9D8B030D-6E8A-4147-A177-3AD203B41FA5}">
                      <a16:colId xmlns:a16="http://schemas.microsoft.com/office/drawing/2014/main" val="1205225254"/>
                    </a:ext>
                  </a:extLst>
                </a:gridCol>
                <a:gridCol w="1030569">
                  <a:extLst>
                    <a:ext uri="{9D8B030D-6E8A-4147-A177-3AD203B41FA5}">
                      <a16:colId xmlns:a16="http://schemas.microsoft.com/office/drawing/2014/main" val="1473589105"/>
                    </a:ext>
                  </a:extLst>
                </a:gridCol>
                <a:gridCol w="1145077">
                  <a:extLst>
                    <a:ext uri="{9D8B030D-6E8A-4147-A177-3AD203B41FA5}">
                      <a16:colId xmlns:a16="http://schemas.microsoft.com/office/drawing/2014/main" val="4250954726"/>
                    </a:ext>
                  </a:extLst>
                </a:gridCol>
                <a:gridCol w="1145077">
                  <a:extLst>
                    <a:ext uri="{9D8B030D-6E8A-4147-A177-3AD203B41FA5}">
                      <a16:colId xmlns:a16="http://schemas.microsoft.com/office/drawing/2014/main" val="468095417"/>
                    </a:ext>
                  </a:extLst>
                </a:gridCol>
                <a:gridCol w="1259584">
                  <a:extLst>
                    <a:ext uri="{9D8B030D-6E8A-4147-A177-3AD203B41FA5}">
                      <a16:colId xmlns:a16="http://schemas.microsoft.com/office/drawing/2014/main" val="3689452853"/>
                    </a:ext>
                  </a:extLst>
                </a:gridCol>
                <a:gridCol w="1145077">
                  <a:extLst>
                    <a:ext uri="{9D8B030D-6E8A-4147-A177-3AD203B41FA5}">
                      <a16:colId xmlns:a16="http://schemas.microsoft.com/office/drawing/2014/main" val="1056613537"/>
                    </a:ext>
                  </a:extLst>
                </a:gridCol>
                <a:gridCol w="1145077">
                  <a:extLst>
                    <a:ext uri="{9D8B030D-6E8A-4147-A177-3AD203B41FA5}">
                      <a16:colId xmlns:a16="http://schemas.microsoft.com/office/drawing/2014/main" val="4077165654"/>
                    </a:ext>
                  </a:extLst>
                </a:gridCol>
              </a:tblGrid>
              <a:tr h="1287206">
                <a:tc>
                  <a:txBody>
                    <a:bodyPr/>
                    <a:lstStyle/>
                    <a:p>
                      <a:pPr marL="0" marR="0">
                        <a:lnSpc>
                          <a:spcPct val="150000"/>
                        </a:lnSpc>
                        <a:spcBef>
                          <a:spcPts val="0"/>
                        </a:spcBef>
                        <a:spcAft>
                          <a:spcPts val="0"/>
                        </a:spcAft>
                      </a:pPr>
                      <a:r>
                        <a:rPr lang="en-US" sz="1800" dirty="0">
                          <a:effectLst/>
                        </a:rPr>
                        <a:t>Cluster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dirty="0">
                          <a:effectLst/>
                        </a:rPr>
                        <a:t>Concessions spending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dirty="0">
                          <a:effectLst/>
                        </a:rPr>
                        <a:t>Food service spending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a:effectLst/>
                        </a:rPr>
                        <a:t>Thrill rides</a:t>
                      </a:r>
                    </a:p>
                    <a:p>
                      <a:pPr marL="0" marR="0">
                        <a:lnSpc>
                          <a:spcPct val="150000"/>
                        </a:lnSpc>
                        <a:spcBef>
                          <a:spcPts val="0"/>
                        </a:spcBef>
                        <a:spcAft>
                          <a:spcPts val="0"/>
                        </a:spcAft>
                      </a:pPr>
                      <a:r>
                        <a:rPr lang="en-US" sz="2000">
                          <a:effectLst/>
                        </a:rPr>
                        <a:t>taken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a:effectLst/>
                        </a:rPr>
                        <a:t>Theme ride waiting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a:effectLst/>
                        </a:rPr>
                        <a:t>Theme rides taken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a:effectLst/>
                        </a:rPr>
                        <a:t>Family ride waiting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a:effectLst/>
                        </a:rPr>
                        <a:t>Family rides taken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tc>
                  <a:txBody>
                    <a:bodyPr/>
                    <a:lstStyle/>
                    <a:p>
                      <a:pPr marL="0" marR="0">
                        <a:lnSpc>
                          <a:spcPct val="150000"/>
                        </a:lnSpc>
                        <a:spcBef>
                          <a:spcPts val="0"/>
                        </a:spcBef>
                        <a:spcAft>
                          <a:spcPts val="0"/>
                        </a:spcAft>
                      </a:pPr>
                      <a:r>
                        <a:rPr lang="en-US" sz="2000">
                          <a:effectLst/>
                        </a:rPr>
                        <a:t>Time in park</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nchor="b"/>
                </a:tc>
                <a:extLst>
                  <a:ext uri="{0D108BD9-81ED-4DB2-BD59-A6C34878D82A}">
                    <a16:rowId xmlns:a16="http://schemas.microsoft.com/office/drawing/2014/main" val="130637632"/>
                  </a:ext>
                </a:extLst>
              </a:tr>
              <a:tr h="429545">
                <a:tc>
                  <a:txBody>
                    <a:bodyPr/>
                    <a:lstStyle/>
                    <a:p>
                      <a:pPr marL="0" marR="0" algn="ctr">
                        <a:lnSpc>
                          <a:spcPct val="150000"/>
                        </a:lnSpc>
                        <a:spcBef>
                          <a:spcPts val="0"/>
                        </a:spcBef>
                        <a:spcAft>
                          <a:spcPts val="0"/>
                        </a:spcAft>
                      </a:pPr>
                      <a:r>
                        <a:rPr lang="en-US" sz="2000" dirty="0">
                          <a:solidFill>
                            <a:srgbClr val="FFFF00"/>
                          </a:solidFill>
                          <a:effectLst/>
                        </a:rPr>
                        <a:t>1</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high</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avg.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high</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3355335930"/>
                  </a:ext>
                </a:extLst>
              </a:tr>
              <a:tr h="429545">
                <a:tc>
                  <a:txBody>
                    <a:bodyPr/>
                    <a:lstStyle/>
                    <a:p>
                      <a:pPr marL="0" marR="0" algn="ctr">
                        <a:lnSpc>
                          <a:spcPct val="150000"/>
                        </a:lnSpc>
                        <a:spcBef>
                          <a:spcPts val="0"/>
                        </a:spcBef>
                        <a:spcAft>
                          <a:spcPts val="0"/>
                        </a:spcAft>
                      </a:pPr>
                      <a:r>
                        <a:rPr lang="en-US" sz="20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Very 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189326568"/>
                  </a:ext>
                </a:extLst>
              </a:tr>
              <a:tr h="793060">
                <a:tc>
                  <a:txBody>
                    <a:bodyPr/>
                    <a:lstStyle/>
                    <a:p>
                      <a:pPr marL="0" marR="0" algn="ctr">
                        <a:lnSpc>
                          <a:spcPct val="150000"/>
                        </a:lnSpc>
                        <a:spcBef>
                          <a:spcPts val="0"/>
                        </a:spcBef>
                        <a:spcAft>
                          <a:spcPts val="0"/>
                        </a:spcAft>
                      </a:pPr>
                      <a:r>
                        <a:rPr lang="en-US" sz="2000">
                          <a:effectLst/>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high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Very 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1741309756"/>
                  </a:ext>
                </a:extLst>
              </a:tr>
              <a:tr h="429545">
                <a:tc>
                  <a:txBody>
                    <a:bodyPr/>
                    <a:lstStyle/>
                    <a:p>
                      <a:pPr marL="0" marR="0" algn="ctr">
                        <a:lnSpc>
                          <a:spcPct val="150000"/>
                        </a:lnSpc>
                        <a:spcBef>
                          <a:spcPts val="0"/>
                        </a:spcBef>
                        <a:spcAft>
                          <a:spcPts val="0"/>
                        </a:spcAft>
                      </a:pPr>
                      <a:r>
                        <a:rPr lang="en-US" sz="2000">
                          <a:effectLst/>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Very 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1541243750"/>
                  </a:ext>
                </a:extLst>
              </a:tr>
              <a:tr h="842276">
                <a:tc>
                  <a:txBody>
                    <a:bodyPr/>
                    <a:lstStyle/>
                    <a:p>
                      <a:pPr marL="0" marR="0" algn="ctr">
                        <a:lnSpc>
                          <a:spcPct val="150000"/>
                        </a:lnSpc>
                        <a:spcBef>
                          <a:spcPts val="0"/>
                        </a:spcBef>
                        <a:spcAft>
                          <a:spcPts val="0"/>
                        </a:spcAft>
                      </a:pPr>
                      <a:r>
                        <a:rPr lang="en-US" sz="2000" dirty="0">
                          <a:solidFill>
                            <a:srgbClr val="FFFF00"/>
                          </a:solidFill>
                          <a:effectLst/>
                        </a:rPr>
                        <a:t>5</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a:effectLst/>
                        </a:rPr>
                        <a:t>high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a:effectLst/>
                        </a:rPr>
                        <a:t>low</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Very low</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Very 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Very 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Very 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3680638459"/>
                  </a:ext>
                </a:extLst>
              </a:tr>
              <a:tr h="842276">
                <a:tc>
                  <a:txBody>
                    <a:bodyPr/>
                    <a:lstStyle/>
                    <a:p>
                      <a:pPr marL="0" marR="0" algn="ctr">
                        <a:lnSpc>
                          <a:spcPct val="150000"/>
                        </a:lnSpc>
                        <a:spcBef>
                          <a:spcPts val="0"/>
                        </a:spcBef>
                        <a:spcAft>
                          <a:spcPts val="0"/>
                        </a:spcAft>
                      </a:pPr>
                      <a:r>
                        <a:rPr lang="en-US" sz="2000">
                          <a:effectLst/>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Very 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high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2272278437"/>
                  </a:ext>
                </a:extLst>
              </a:tr>
              <a:tr h="429545">
                <a:tc>
                  <a:txBody>
                    <a:bodyPr/>
                    <a:lstStyle/>
                    <a:p>
                      <a:pPr marL="0" marR="0" algn="ctr">
                        <a:lnSpc>
                          <a:spcPct val="150000"/>
                        </a:lnSpc>
                        <a:spcBef>
                          <a:spcPts val="0"/>
                        </a:spcBef>
                        <a:spcAft>
                          <a:spcPts val="0"/>
                        </a:spcAft>
                      </a:pPr>
                      <a:r>
                        <a:rPr lang="en-US" sz="2000" dirty="0">
                          <a:solidFill>
                            <a:srgbClr val="FFFF00"/>
                          </a:solidFill>
                          <a:effectLst/>
                        </a:rPr>
                        <a:t>7</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a:effectLst/>
                        </a:rPr>
                        <a:t>high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a:effectLst/>
                        </a:rPr>
                        <a:t>high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avg.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1763055233"/>
                  </a:ext>
                </a:extLst>
              </a:tr>
              <a:tr h="429545">
                <a:tc>
                  <a:txBody>
                    <a:bodyPr/>
                    <a:lstStyle/>
                    <a:p>
                      <a:pPr marL="0" marR="0" algn="ctr">
                        <a:lnSpc>
                          <a:spcPct val="150000"/>
                        </a:lnSpc>
                        <a:spcBef>
                          <a:spcPts val="0"/>
                        </a:spcBef>
                        <a:spcAft>
                          <a:spcPts val="0"/>
                        </a:spcAft>
                      </a:pPr>
                      <a:r>
                        <a:rPr lang="en-US" sz="2000">
                          <a:effectLst/>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Very 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high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a:effectLst/>
                        </a:rPr>
                        <a:t>avg.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1062481109"/>
                  </a:ext>
                </a:extLst>
              </a:tr>
              <a:tr h="793060">
                <a:tc>
                  <a:txBody>
                    <a:bodyPr/>
                    <a:lstStyle/>
                    <a:p>
                      <a:pPr marL="0" marR="0" algn="ctr">
                        <a:lnSpc>
                          <a:spcPct val="150000"/>
                        </a:lnSpc>
                        <a:spcBef>
                          <a:spcPts val="0"/>
                        </a:spcBef>
                        <a:spcAft>
                          <a:spcPts val="0"/>
                        </a:spcAft>
                      </a:pPr>
                      <a:r>
                        <a:rPr lang="en-US" sz="2000" dirty="0">
                          <a:solidFill>
                            <a:srgbClr val="FFFF00"/>
                          </a:solidFill>
                          <a:effectLst/>
                        </a:rPr>
                        <a:t>9</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Extremely high</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low</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b="1" dirty="0">
                          <a:effectLst/>
                        </a:rPr>
                        <a:t>low</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low</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high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tc>
                  <a:txBody>
                    <a:bodyPr/>
                    <a:lstStyle/>
                    <a:p>
                      <a:pPr marL="0" marR="0">
                        <a:lnSpc>
                          <a:spcPct val="150000"/>
                        </a:lnSpc>
                        <a:spcBef>
                          <a:spcPts val="0"/>
                        </a:spcBef>
                        <a:spcAft>
                          <a:spcPts val="0"/>
                        </a:spcAft>
                      </a:pPr>
                      <a:r>
                        <a:rPr lang="en-US" sz="2000" dirty="0">
                          <a:effectLst/>
                        </a:rPr>
                        <a:t>avg.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8158" marR="118158" marT="0" marB="0"/>
                </a:tc>
                <a:extLst>
                  <a:ext uri="{0D108BD9-81ED-4DB2-BD59-A6C34878D82A}">
                    <a16:rowId xmlns:a16="http://schemas.microsoft.com/office/drawing/2014/main" val="4090351357"/>
                  </a:ext>
                </a:extLst>
              </a:tr>
            </a:tbl>
          </a:graphicData>
        </a:graphic>
      </p:graphicFrame>
    </p:spTree>
    <p:extLst>
      <p:ext uri="{BB962C8B-B14F-4D97-AF65-F5344CB8AC3E}">
        <p14:creationId xmlns:p14="http://schemas.microsoft.com/office/powerpoint/2010/main" val="3090132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r>
              <a:rPr lang="en-US" dirty="0">
                <a:solidFill>
                  <a:schemeClr val="bg1"/>
                </a:solidFill>
                <a:latin typeface="Constantia" panose="02030602050306030303" pitchFamily="18" charset="0"/>
              </a:rPr>
              <a:t>Follow-up “Extended” Problems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pPr marL="0" indent="0">
              <a:buNone/>
            </a:pPr>
            <a:r>
              <a:rPr lang="en-US" sz="2800" dirty="0">
                <a:solidFill>
                  <a:schemeClr val="bg1"/>
                </a:solidFill>
                <a:latin typeface="Constantia" panose="02030602050306030303" pitchFamily="18" charset="0"/>
              </a:rPr>
              <a:t>Clusters 1, 5, 7, and 9 are clusters of guests who are high spending in one of the two spending categories. An examination of mean thrill rides taken for these cluster fails to reveal any obvious pattern.</a:t>
            </a:r>
          </a:p>
          <a:p>
            <a:pPr marL="0" indent="0">
              <a:buNone/>
            </a:pPr>
            <a:endParaRPr lang="en-US" sz="2800" dirty="0">
              <a:solidFill>
                <a:schemeClr val="bg1"/>
              </a:solidFill>
              <a:latin typeface="Constantia" panose="02030602050306030303" pitchFamily="18" charset="0"/>
            </a:endParaRPr>
          </a:p>
          <a:p>
            <a:pPr marL="0" indent="0">
              <a:buNone/>
            </a:pPr>
            <a:r>
              <a:rPr lang="en-US" sz="2800" dirty="0">
                <a:solidFill>
                  <a:schemeClr val="bg1"/>
                </a:solidFill>
                <a:latin typeface="Constantia" panose="02030602050306030303" pitchFamily="18" charset="0"/>
              </a:rPr>
              <a:t>Of perhaps interest to WaldoLands managers is cluster five that has high mean for concession spending, a very low mean number of thrill rides taken and a very low mean for time spend in the theme park. </a:t>
            </a:r>
          </a:p>
          <a:p>
            <a:pPr marL="0" indent="0">
              <a:buNone/>
            </a:pPr>
            <a:endParaRPr lang="en-US" sz="2800" dirty="0">
              <a:solidFill>
                <a:schemeClr val="bg1"/>
              </a:solidFill>
              <a:latin typeface="Constantia" panose="02030602050306030303" pitchFamily="18" charset="0"/>
            </a:endParaRPr>
          </a:p>
          <a:p>
            <a:pPr marL="0" indent="0">
              <a:buNone/>
            </a:pPr>
            <a:r>
              <a:rPr lang="en-US" sz="2800" dirty="0">
                <a:solidFill>
                  <a:schemeClr val="bg1"/>
                </a:solidFill>
                <a:latin typeface="Constantia" panose="02030602050306030303" pitchFamily="18" charset="0"/>
              </a:rPr>
              <a:t>Nothing in this cluster analysis disputes the past-experience heuristic, but the results invite further exploration and analysis of other ways to expand the theme park, if revenue maximization is an important management objective.</a:t>
            </a:r>
          </a:p>
        </p:txBody>
      </p:sp>
    </p:spTree>
    <p:extLst>
      <p:ext uri="{BB962C8B-B14F-4D97-AF65-F5344CB8AC3E}">
        <p14:creationId xmlns:p14="http://schemas.microsoft.com/office/powerpoint/2010/main" val="288151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11430000" cy="1295400"/>
          </a:xfrm>
          <a:noFill/>
        </p:spPr>
        <p:txBody>
          <a:bodyPr>
            <a:normAutofit/>
          </a:bodyPr>
          <a:lstStyle/>
          <a:p>
            <a:r>
              <a:rPr lang="en-US" sz="3200" i="0" u="none" strike="noStrike" baseline="0" dirty="0">
                <a:solidFill>
                  <a:schemeClr val="bg1"/>
                </a:solidFill>
                <a:latin typeface="Constantia" pitchFamily="18" charset="0"/>
              </a:rPr>
              <a:t>Zoom out too much may lead to a “blue skies course” but leave students in the dark about important details</a:t>
            </a:r>
          </a:p>
        </p:txBody>
      </p:sp>
    </p:spTree>
    <p:extLst>
      <p:ext uri="{BB962C8B-B14F-4D97-AF65-F5344CB8AC3E}">
        <p14:creationId xmlns:p14="http://schemas.microsoft.com/office/powerpoint/2010/main" val="2751356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r>
              <a:rPr lang="en-US" dirty="0">
                <a:solidFill>
                  <a:schemeClr val="bg1"/>
                </a:solidFill>
                <a:latin typeface="Constantia" panose="02030602050306030303" pitchFamily="18" charset="0"/>
              </a:rPr>
              <a:t>“Extended” Problems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r>
              <a:rPr lang="en-US" sz="3600" dirty="0">
                <a:solidFill>
                  <a:schemeClr val="bg1"/>
                </a:solidFill>
                <a:latin typeface="Constantia" panose="02030602050306030303" pitchFamily="18" charset="0"/>
              </a:rPr>
              <a:t>Lead to other problem extensions</a:t>
            </a:r>
          </a:p>
          <a:p>
            <a:r>
              <a:rPr lang="en-US" sz="3600" dirty="0">
                <a:solidFill>
                  <a:schemeClr val="bg1"/>
                </a:solidFill>
                <a:latin typeface="Constantia" panose="02030602050306030303" pitchFamily="18" charset="0"/>
              </a:rPr>
              <a:t>Illustrate the recursive aspect of applying business analytics</a:t>
            </a:r>
          </a:p>
          <a:p>
            <a:r>
              <a:rPr lang="en-US" sz="3600" dirty="0">
                <a:solidFill>
                  <a:schemeClr val="bg1"/>
                </a:solidFill>
                <a:latin typeface="Constantia" panose="02030602050306030303" pitchFamily="18" charset="0"/>
              </a:rPr>
              <a:t>Lead to self-study problems</a:t>
            </a:r>
          </a:p>
          <a:p>
            <a:r>
              <a:rPr lang="en-US" sz="3600" dirty="0">
                <a:solidFill>
                  <a:schemeClr val="bg1"/>
                </a:solidFill>
                <a:latin typeface="Constantia" panose="02030602050306030303" pitchFamily="18" charset="0"/>
              </a:rPr>
              <a:t>Require realistic data </a:t>
            </a:r>
          </a:p>
          <a:p>
            <a:pPr marL="0" indent="0">
              <a:buNone/>
            </a:pPr>
            <a:endParaRPr lang="en-US" sz="3600" dirty="0">
              <a:solidFill>
                <a:schemeClr val="bg1"/>
              </a:solidFill>
              <a:latin typeface="Constantia" panose="02030602050306030303" pitchFamily="18" charset="0"/>
            </a:endParaRPr>
          </a:p>
          <a:p>
            <a:pPr marL="0" indent="0">
              <a:buNone/>
            </a:pPr>
            <a:r>
              <a:rPr lang="en-US" sz="3600" dirty="0">
                <a:solidFill>
                  <a:schemeClr val="bg1"/>
                </a:solidFill>
                <a:latin typeface="Constantia" panose="02030602050306030303" pitchFamily="18" charset="0"/>
              </a:rPr>
              <a:t>Realistic data can be repurposed real data or engineered data that has particular attributes.</a:t>
            </a:r>
          </a:p>
        </p:txBody>
      </p:sp>
    </p:spTree>
    <p:extLst>
      <p:ext uri="{BB962C8B-B14F-4D97-AF65-F5344CB8AC3E}">
        <p14:creationId xmlns:p14="http://schemas.microsoft.com/office/powerpoint/2010/main" val="543207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a:xfrm>
            <a:off x="609600" y="265494"/>
            <a:ext cx="10972800" cy="792162"/>
          </a:xfrm>
        </p:spPr>
        <p:txBody>
          <a:bodyPr>
            <a:normAutofit/>
          </a:bodyPr>
          <a:lstStyle/>
          <a:p>
            <a:r>
              <a:rPr lang="en-US" dirty="0">
                <a:solidFill>
                  <a:schemeClr val="bg1"/>
                </a:solidFill>
                <a:latin typeface="Constantia" panose="02030602050306030303" pitchFamily="18" charset="0"/>
              </a:rPr>
              <a:t>“Extended” Problems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a:xfrm>
            <a:off x="609600" y="1066800"/>
            <a:ext cx="10972800" cy="5638799"/>
          </a:xfrm>
        </p:spPr>
        <p:txBody>
          <a:bodyPr>
            <a:noAutofit/>
          </a:bodyPr>
          <a:lstStyle/>
          <a:p>
            <a:pPr>
              <a:spcBef>
                <a:spcPts val="1800"/>
              </a:spcBef>
            </a:pPr>
            <a:r>
              <a:rPr lang="en-US" sz="4000" dirty="0">
                <a:solidFill>
                  <a:schemeClr val="bg1"/>
                </a:solidFill>
                <a:latin typeface="Constantia" panose="02030602050306030303" pitchFamily="18" charset="0"/>
              </a:rPr>
              <a:t>Perfecting those software wrappers</a:t>
            </a:r>
          </a:p>
          <a:p>
            <a:pPr>
              <a:spcBef>
                <a:spcPts val="1800"/>
              </a:spcBef>
            </a:pPr>
            <a:r>
              <a:rPr lang="en-US" sz="4000" dirty="0">
                <a:solidFill>
                  <a:schemeClr val="bg1"/>
                </a:solidFill>
                <a:latin typeface="Constantia" panose="02030602050306030303" pitchFamily="18" charset="0"/>
              </a:rPr>
              <a:t>Engineering more examples of realistic data</a:t>
            </a:r>
          </a:p>
          <a:p>
            <a:pPr>
              <a:spcBef>
                <a:spcPts val="1800"/>
              </a:spcBef>
            </a:pPr>
            <a:r>
              <a:rPr lang="en-US" sz="4000" dirty="0">
                <a:solidFill>
                  <a:schemeClr val="bg1"/>
                </a:solidFill>
                <a:latin typeface="Constantia" panose="02030602050306030303" pitchFamily="18" charset="0"/>
              </a:rPr>
              <a:t>Better illustrate how descriptive analytics supports predictive analytics</a:t>
            </a:r>
          </a:p>
          <a:p>
            <a:pPr>
              <a:spcBef>
                <a:spcPts val="1800"/>
              </a:spcBef>
            </a:pPr>
            <a:r>
              <a:rPr lang="en-US" sz="4000" dirty="0">
                <a:solidFill>
                  <a:schemeClr val="bg1"/>
                </a:solidFill>
                <a:latin typeface="Constantia" panose="02030602050306030303" pitchFamily="18" charset="0"/>
              </a:rPr>
              <a:t>Creating the “digital artifacts”</a:t>
            </a:r>
          </a:p>
        </p:txBody>
      </p:sp>
    </p:spTree>
    <p:extLst>
      <p:ext uri="{BB962C8B-B14F-4D97-AF65-F5344CB8AC3E}">
        <p14:creationId xmlns:p14="http://schemas.microsoft.com/office/powerpoint/2010/main" val="313006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10896600" cy="1752600"/>
          </a:xfrm>
          <a:noFill/>
        </p:spPr>
        <p:txBody>
          <a:bodyPr>
            <a:normAutofit/>
          </a:bodyPr>
          <a:lstStyle/>
          <a:p>
            <a:r>
              <a:rPr lang="en-US" dirty="0">
                <a:solidFill>
                  <a:schemeClr val="bg1"/>
                </a:solidFill>
                <a:latin typeface="Constantia" pitchFamily="18" charset="0"/>
              </a:rPr>
              <a:t>Whatever you do, </a:t>
            </a:r>
            <a:br>
              <a:rPr lang="en-US" dirty="0">
                <a:solidFill>
                  <a:schemeClr val="bg1"/>
                </a:solidFill>
                <a:latin typeface="Constantia" pitchFamily="18" charset="0"/>
              </a:rPr>
            </a:br>
            <a:r>
              <a:rPr lang="en-US" dirty="0">
                <a:solidFill>
                  <a:schemeClr val="bg1"/>
                </a:solidFill>
                <a:latin typeface="Constantia" pitchFamily="18" charset="0"/>
              </a:rPr>
              <a:t>do not leave your students in a fog!</a:t>
            </a:r>
            <a:endParaRPr lang="en-US" b="1" i="0" u="none" strike="noStrike" baseline="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542245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10896600" cy="1752600"/>
          </a:xfrm>
          <a:noFill/>
        </p:spPr>
        <p:txBody>
          <a:bodyPr>
            <a:normAutofit/>
          </a:bodyPr>
          <a:lstStyle/>
          <a:p>
            <a:r>
              <a:rPr lang="en-US" dirty="0">
                <a:solidFill>
                  <a:schemeClr val="bg1"/>
                </a:solidFill>
                <a:latin typeface="Constantia" pitchFamily="18" charset="0"/>
              </a:rPr>
              <a:t>And make sure they appreciate the beauty of the forest and </a:t>
            </a:r>
            <a:r>
              <a:rPr lang="en-US">
                <a:solidFill>
                  <a:schemeClr val="bg1"/>
                </a:solidFill>
                <a:latin typeface="Constantia" pitchFamily="18" charset="0"/>
              </a:rPr>
              <a:t>its surroundings!</a:t>
            </a:r>
            <a:endParaRPr lang="en-US" b="1" i="0" u="none" strike="noStrike" baseline="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893864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9" name="names">
            <a:extLst>
              <a:ext uri="{FF2B5EF4-FFF2-40B4-BE49-F238E27FC236}">
                <a16:creationId xmlns:a16="http://schemas.microsoft.com/office/drawing/2014/main" id="{CEAB42E5-F498-4340-9C5B-CEA5735421F8}"/>
              </a:ext>
            </a:extLst>
          </p:cNvPr>
          <p:cNvGrpSpPr/>
          <p:nvPr/>
        </p:nvGrpSpPr>
        <p:grpSpPr>
          <a:xfrm>
            <a:off x="287787" y="2316931"/>
            <a:ext cx="11670850" cy="4042827"/>
            <a:chOff x="4572000" y="3828320"/>
            <a:chExt cx="6972300" cy="1839686"/>
          </a:xfrm>
        </p:grpSpPr>
        <p:sp>
          <p:nvSpPr>
            <p:cNvPr id="4" name="Rectangle 3">
              <a:extLst>
                <a:ext uri="{FF2B5EF4-FFF2-40B4-BE49-F238E27FC236}">
                  <a16:creationId xmlns:a16="http://schemas.microsoft.com/office/drawing/2014/main" id="{EF74435E-7294-4140-BC8F-DAE4F221D5FD}"/>
                </a:ext>
              </a:extLst>
            </p:cNvPr>
            <p:cNvSpPr/>
            <p:nvPr/>
          </p:nvSpPr>
          <p:spPr>
            <a:xfrm>
              <a:off x="4572000" y="3848366"/>
              <a:ext cx="6972300" cy="1819640"/>
            </a:xfrm>
            <a:prstGeom prst="rect">
              <a:avLst/>
            </a:prstGeom>
            <a:blipFill dpi="0" rotWithShape="1">
              <a:blip r:embed="rId3">
                <a:alphaModFix amt="7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D10046-040F-4DEC-9BCC-E23EA9F9F180}"/>
                </a:ext>
              </a:extLst>
            </p:cNvPr>
            <p:cNvSpPr txBox="1"/>
            <p:nvPr/>
          </p:nvSpPr>
          <p:spPr>
            <a:xfrm>
              <a:off x="4572000" y="3828320"/>
              <a:ext cx="6972300" cy="1113426"/>
            </a:xfrm>
            <a:prstGeom prst="rect">
              <a:avLst/>
            </a:prstGeom>
            <a:noFill/>
          </p:spPr>
          <p:txBody>
            <a:bodyPr wrap="square" rtlCol="0">
              <a:spAutoFit/>
            </a:bodyPr>
            <a:lstStyle/>
            <a:p>
              <a:pPr algn="ctr"/>
              <a:endParaRPr lang="en-US" sz="1200" dirty="0">
                <a:solidFill>
                  <a:schemeClr val="bg1"/>
                </a:solidFill>
                <a:effectLst>
                  <a:outerShdw blurRad="38100" dist="38100" dir="2700000" algn="tl">
                    <a:srgbClr val="000000">
                      <a:alpha val="43137"/>
                    </a:srgbClr>
                  </a:outerShdw>
                </a:effectLst>
                <a:latin typeface="Constantia" pitchFamily="18" charset="0"/>
              </a:endParaRPr>
            </a:p>
            <a:p>
              <a:pPr algn="ctr"/>
              <a:r>
                <a:rPr lang="en-US" sz="3200" dirty="0">
                  <a:solidFill>
                    <a:schemeClr val="bg1"/>
                  </a:solidFill>
                  <a:effectLst>
                    <a:outerShdw blurRad="38100" dist="38100" dir="2700000" algn="tl">
                      <a:srgbClr val="000000">
                        <a:alpha val="43137"/>
                      </a:srgbClr>
                    </a:outerShdw>
                  </a:effectLst>
                  <a:latin typeface="Constantia" pitchFamily="18" charset="0"/>
                </a:rPr>
                <a:t>Presented by</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David Levine, David Stephan, and Kathy Szabat</a:t>
              </a:r>
            </a:p>
            <a:p>
              <a:pPr algn="ctr">
                <a:spcBef>
                  <a:spcPts val="600"/>
                </a:spcBef>
              </a:pPr>
              <a:r>
                <a:rPr lang="en-US" sz="3200" dirty="0">
                  <a:solidFill>
                    <a:schemeClr val="bg1"/>
                  </a:solidFill>
                  <a:effectLst>
                    <a:outerShdw blurRad="38100" dist="38100" dir="2700000" algn="tl">
                      <a:srgbClr val="000000">
                        <a:alpha val="43137"/>
                      </a:srgbClr>
                    </a:outerShdw>
                  </a:effectLst>
                  <a:latin typeface="Constantia" pitchFamily="18" charset="0"/>
                </a:rPr>
                <a:t>Contact us</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authors@davidlevinestatistics.com</a:t>
              </a:r>
            </a:p>
          </p:txBody>
        </p:sp>
      </p:grpSp>
      <p:grpSp>
        <p:nvGrpSpPr>
          <p:cNvPr id="3" name="title">
            <a:extLst>
              <a:ext uri="{FF2B5EF4-FFF2-40B4-BE49-F238E27FC236}">
                <a16:creationId xmlns:a16="http://schemas.microsoft.com/office/drawing/2014/main" id="{C9F7ED8F-C718-4045-A2BD-BA3A03784712}"/>
              </a:ext>
            </a:extLst>
          </p:cNvPr>
          <p:cNvGrpSpPr/>
          <p:nvPr/>
        </p:nvGrpSpPr>
        <p:grpSpPr>
          <a:xfrm>
            <a:off x="228600" y="457200"/>
            <a:ext cx="11734800" cy="1839686"/>
            <a:chOff x="3314700" y="3722914"/>
            <a:chExt cx="6991350" cy="1839686"/>
          </a:xfrm>
        </p:grpSpPr>
        <p:sp>
          <p:nvSpPr>
            <p:cNvPr id="5" name="Rectangle 4"/>
            <p:cNvSpPr/>
            <p:nvPr/>
          </p:nvSpPr>
          <p:spPr>
            <a:xfrm>
              <a:off x="3333750" y="3742960"/>
              <a:ext cx="6972300" cy="1819640"/>
            </a:xfrm>
            <a:prstGeom prst="rect">
              <a:avLst/>
            </a:prstGeom>
            <a:blipFill dpi="0" rotWithShape="1">
              <a:blip r:embed="rId3">
                <a:alphaModFix amt="7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8EFF0C-DAD0-446B-9BC5-C874CFCC3DC5}"/>
                </a:ext>
              </a:extLst>
            </p:cNvPr>
            <p:cNvSpPr txBox="1"/>
            <p:nvPr/>
          </p:nvSpPr>
          <p:spPr>
            <a:xfrm>
              <a:off x="3314700" y="3722914"/>
              <a:ext cx="6972300" cy="1754326"/>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onstantia" pitchFamily="18" charset="0"/>
                </a:rPr>
                <a:t>Getting Students to See the Forest </a:t>
              </a:r>
            </a:p>
            <a:p>
              <a:pPr algn="ctr"/>
              <a:r>
                <a:rPr lang="en-US" sz="3600">
                  <a:solidFill>
                    <a:schemeClr val="bg1"/>
                  </a:solidFill>
                  <a:effectLst>
                    <a:outerShdw blurRad="38100" dist="38100" dir="2700000" algn="tl">
                      <a:srgbClr val="000000">
                        <a:alpha val="43137"/>
                      </a:srgbClr>
                    </a:outerShdw>
                  </a:effectLst>
                  <a:latin typeface="Constantia" pitchFamily="18" charset="0"/>
                </a:rPr>
                <a:t>(and </a:t>
              </a:r>
              <a:r>
                <a:rPr lang="en-US" sz="3600" dirty="0">
                  <a:solidFill>
                    <a:schemeClr val="bg1"/>
                  </a:solidFill>
                  <a:effectLst>
                    <a:outerShdw blurRad="38100" dist="38100" dir="2700000" algn="tl">
                      <a:srgbClr val="000000">
                        <a:alpha val="43137"/>
                      </a:srgbClr>
                    </a:outerShdw>
                  </a:effectLst>
                  <a:latin typeface="Constantia" pitchFamily="18" charset="0"/>
                </a:rPr>
                <a:t>not just the Trees)</a:t>
              </a:r>
            </a:p>
            <a:p>
              <a:pPr algn="ctr"/>
              <a:r>
                <a:rPr lang="en-US" sz="3600" dirty="0">
                  <a:solidFill>
                    <a:schemeClr val="bg1"/>
                  </a:solidFill>
                  <a:effectLst>
                    <a:outerShdw blurRad="38100" dist="38100" dir="2700000" algn="tl">
                      <a:srgbClr val="000000">
                        <a:alpha val="43137"/>
                      </a:srgbClr>
                    </a:outerShdw>
                  </a:effectLst>
                  <a:latin typeface="Constantia" pitchFamily="18" charset="0"/>
                </a:rPr>
                <a:t> in Introductory Business Analytics </a:t>
              </a:r>
            </a:p>
          </p:txBody>
        </p:sp>
      </p:grpSp>
      <p:sp>
        <p:nvSpPr>
          <p:cNvPr id="11" name="TextBox 10">
            <a:extLst>
              <a:ext uri="{FF2B5EF4-FFF2-40B4-BE49-F238E27FC236}">
                <a16:creationId xmlns:a16="http://schemas.microsoft.com/office/drawing/2014/main" id="{B52A1ACD-9F09-4C27-813B-B97182A9F892}"/>
              </a:ext>
            </a:extLst>
          </p:cNvPr>
          <p:cNvSpPr txBox="1"/>
          <p:nvPr/>
        </p:nvSpPr>
        <p:spPr>
          <a:xfrm>
            <a:off x="6477000" y="6359759"/>
            <a:ext cx="57150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onstantia" pitchFamily="18" charset="0"/>
              </a:rPr>
              <a:t>DSI DASI November 19, 2017, 4:30-6 PM</a:t>
            </a:r>
          </a:p>
        </p:txBody>
      </p:sp>
      <p:sp>
        <p:nvSpPr>
          <p:cNvPr id="2" name="TextBox 1">
            <a:extLst>
              <a:ext uri="{FF2B5EF4-FFF2-40B4-BE49-F238E27FC236}">
                <a16:creationId xmlns:a16="http://schemas.microsoft.com/office/drawing/2014/main" id="{DAEA8A4A-3C72-4973-A122-778E1BDCB7AB}"/>
              </a:ext>
            </a:extLst>
          </p:cNvPr>
          <p:cNvSpPr txBox="1"/>
          <p:nvPr/>
        </p:nvSpPr>
        <p:spPr>
          <a:xfrm>
            <a:off x="361605" y="5104556"/>
            <a:ext cx="11523213" cy="1354217"/>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Constantia" pitchFamily="18" charset="0"/>
              </a:rPr>
              <a:t>Special rates </a:t>
            </a:r>
            <a:r>
              <a:rPr lang="en-US" sz="3200" i="1" dirty="0">
                <a:solidFill>
                  <a:schemeClr val="bg1"/>
                </a:solidFill>
                <a:effectLst>
                  <a:outerShdw blurRad="38100" dist="38100" dir="2700000" algn="tl">
                    <a:srgbClr val="000000">
                      <a:alpha val="43137"/>
                    </a:srgbClr>
                  </a:outerShdw>
                </a:effectLst>
                <a:latin typeface="Constantia" pitchFamily="18" charset="0"/>
              </a:rPr>
              <a:t>available soon </a:t>
            </a:r>
            <a:r>
              <a:rPr lang="en-US" sz="3200" dirty="0">
                <a:solidFill>
                  <a:schemeClr val="bg1"/>
                </a:solidFill>
                <a:effectLst>
                  <a:outerShdw blurRad="38100" dist="38100" dir="2700000" algn="tl">
                    <a:srgbClr val="000000">
                      <a:alpha val="43137"/>
                    </a:srgbClr>
                  </a:outerShdw>
                </a:effectLst>
                <a:latin typeface="Constantia" pitchFamily="18" charset="0"/>
              </a:rPr>
              <a:t>at</a:t>
            </a:r>
          </a:p>
          <a:p>
            <a:pPr algn="ctr"/>
            <a:r>
              <a:rPr lang="en-US" sz="3200" dirty="0">
                <a:solidFill>
                  <a:schemeClr val="bg1"/>
                </a:solidFill>
                <a:latin typeface="Constantia" pitchFamily="18" charset="0"/>
              </a:rPr>
              <a:t>	</a:t>
            </a:r>
            <a:r>
              <a:rPr lang="en-US" sz="3200" dirty="0">
                <a:solidFill>
                  <a:schemeClr val="bg1"/>
                </a:solidFill>
                <a:effectLst>
                  <a:outerShdw blurRad="38100" dist="38100" dir="2700000" algn="tl">
                    <a:srgbClr val="000000">
                      <a:alpha val="43137"/>
                    </a:srgbClr>
                  </a:outerShdw>
                </a:effectLst>
                <a:latin typeface="Constantia" pitchFamily="18" charset="0"/>
              </a:rPr>
              <a:t>The WaldoLands Avada (avada.waldolands.com)</a:t>
            </a:r>
          </a:p>
          <a:p>
            <a:endParaRPr lang="en-US" dirty="0"/>
          </a:p>
        </p:txBody>
      </p:sp>
    </p:spTree>
    <p:extLst>
      <p:ext uri="{BB962C8B-B14F-4D97-AF65-F5344CB8AC3E}">
        <p14:creationId xmlns:p14="http://schemas.microsoft.com/office/powerpoint/2010/main" val="64944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9" name="names">
            <a:extLst>
              <a:ext uri="{FF2B5EF4-FFF2-40B4-BE49-F238E27FC236}">
                <a16:creationId xmlns:a16="http://schemas.microsoft.com/office/drawing/2014/main" id="{CEAB42E5-F498-4340-9C5B-CEA5735421F8}"/>
              </a:ext>
            </a:extLst>
          </p:cNvPr>
          <p:cNvGrpSpPr/>
          <p:nvPr/>
        </p:nvGrpSpPr>
        <p:grpSpPr>
          <a:xfrm>
            <a:off x="287787" y="1524001"/>
            <a:ext cx="11670850" cy="5260002"/>
            <a:chOff x="4572000" y="3828320"/>
            <a:chExt cx="6972300" cy="2009980"/>
          </a:xfrm>
        </p:grpSpPr>
        <p:sp>
          <p:nvSpPr>
            <p:cNvPr id="4" name="Rectangle 3">
              <a:extLst>
                <a:ext uri="{FF2B5EF4-FFF2-40B4-BE49-F238E27FC236}">
                  <a16:creationId xmlns:a16="http://schemas.microsoft.com/office/drawing/2014/main" id="{EF74435E-7294-4140-BC8F-DAE4F221D5FD}"/>
                </a:ext>
              </a:extLst>
            </p:cNvPr>
            <p:cNvSpPr/>
            <p:nvPr/>
          </p:nvSpPr>
          <p:spPr>
            <a:xfrm>
              <a:off x="4572000" y="3828320"/>
              <a:ext cx="6972300" cy="1839686"/>
            </a:xfrm>
            <a:prstGeom prst="rect">
              <a:avLst/>
            </a:prstGeom>
            <a:blipFill dpi="0" rotWithShape="1">
              <a:blip r:embed="rId3">
                <a:alphaModFix amt="7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D10046-040F-4DEC-9BCC-E23EA9F9F180}"/>
                </a:ext>
              </a:extLst>
            </p:cNvPr>
            <p:cNvSpPr txBox="1"/>
            <p:nvPr/>
          </p:nvSpPr>
          <p:spPr>
            <a:xfrm>
              <a:off x="4572000" y="3944791"/>
              <a:ext cx="6956043" cy="189350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onstantia" pitchFamily="18" charset="0"/>
                </a:rPr>
                <a:t>Ales </a:t>
              </a:r>
              <a:r>
                <a:rPr lang="en-US" sz="2800" dirty="0" err="1">
                  <a:solidFill>
                    <a:schemeClr val="bg1"/>
                  </a:solidFill>
                  <a:effectLst>
                    <a:outerShdw blurRad="38100" dist="38100" dir="2700000" algn="tl">
                      <a:srgbClr val="000000">
                        <a:alpha val="43137"/>
                      </a:srgbClr>
                    </a:outerShdw>
                  </a:effectLst>
                  <a:latin typeface="Constantia" pitchFamily="18" charset="0"/>
                </a:rPr>
                <a:t>Krivec</a:t>
              </a:r>
              <a:r>
                <a:rPr lang="en-US" sz="2800" dirty="0">
                  <a:solidFill>
                    <a:schemeClr val="bg1"/>
                  </a:solidFill>
                  <a:effectLst>
                    <a:outerShdw blurRad="38100" dist="38100" dir="2700000" algn="tl">
                      <a:srgbClr val="000000">
                        <a:alpha val="43137"/>
                      </a:srgbClr>
                    </a:outerShdw>
                  </a:effectLst>
                  <a:latin typeface="Constantia" pitchFamily="18" charset="0"/>
                </a:rPr>
                <a:t> on </a:t>
              </a:r>
              <a:r>
                <a:rPr lang="en-US" sz="2800" dirty="0" err="1">
                  <a:solidFill>
                    <a:schemeClr val="bg1"/>
                  </a:solidFill>
                  <a:effectLst>
                    <a:outerShdw blurRad="38100" dist="38100" dir="2700000" algn="tl">
                      <a:srgbClr val="000000">
                        <a:alpha val="43137"/>
                      </a:srgbClr>
                    </a:outerShdw>
                  </a:effectLst>
                  <a:latin typeface="Constantia" pitchFamily="18" charset="0"/>
                </a:rPr>
                <a:t>Unsplash</a:t>
              </a:r>
              <a:r>
                <a:rPr lang="en-US" sz="2800" dirty="0">
                  <a:solidFill>
                    <a:schemeClr val="bg1"/>
                  </a:solidFill>
                  <a:effectLst>
                    <a:outerShdw blurRad="38100" dist="38100" dir="2700000" algn="tl">
                      <a:srgbClr val="000000">
                        <a:alpha val="43137"/>
                      </a:srgbClr>
                    </a:outerShdw>
                  </a:effectLst>
                  <a:latin typeface="Constantia" pitchFamily="18" charset="0"/>
                </a:rPr>
                <a:t> (path in woods)</a:t>
              </a:r>
            </a:p>
            <a:p>
              <a:pPr algn="ctr"/>
              <a:r>
                <a:rPr lang="en-US" sz="2800" dirty="0">
                  <a:solidFill>
                    <a:schemeClr val="bg1"/>
                  </a:solidFill>
                  <a:effectLst>
                    <a:outerShdw blurRad="38100" dist="38100" dir="2700000" algn="tl">
                      <a:srgbClr val="000000">
                        <a:alpha val="43137"/>
                      </a:srgbClr>
                    </a:outerShdw>
                  </a:effectLst>
                  <a:latin typeface="Constantia" pitchFamily="18" charset="0"/>
                </a:rPr>
                <a:t>Kyle </a:t>
              </a:r>
              <a:r>
                <a:rPr lang="en-US" sz="2800" dirty="0" err="1">
                  <a:solidFill>
                    <a:schemeClr val="bg1"/>
                  </a:solidFill>
                  <a:effectLst>
                    <a:outerShdw blurRad="38100" dist="38100" dir="2700000" algn="tl">
                      <a:srgbClr val="000000">
                        <a:alpha val="43137"/>
                      </a:srgbClr>
                    </a:outerShdw>
                  </a:effectLst>
                  <a:latin typeface="Constantia" pitchFamily="18" charset="0"/>
                </a:rPr>
                <a:t>Cesmat</a:t>
              </a:r>
              <a:r>
                <a:rPr lang="en-US" sz="2800" dirty="0">
                  <a:solidFill>
                    <a:schemeClr val="bg1"/>
                  </a:solidFill>
                  <a:effectLst>
                    <a:outerShdw blurRad="38100" dist="38100" dir="2700000" algn="tl">
                      <a:srgbClr val="000000">
                        <a:alpha val="43137"/>
                      </a:srgbClr>
                    </a:outerShdw>
                  </a:effectLst>
                  <a:latin typeface="Constantia" pitchFamily="18" charset="0"/>
                </a:rPr>
                <a:t> on </a:t>
              </a:r>
              <a:r>
                <a:rPr lang="en-US" sz="2800" dirty="0" err="1">
                  <a:solidFill>
                    <a:schemeClr val="bg1"/>
                  </a:solidFill>
                  <a:effectLst>
                    <a:outerShdw blurRad="38100" dist="38100" dir="2700000" algn="tl">
                      <a:srgbClr val="000000">
                        <a:alpha val="43137"/>
                      </a:srgbClr>
                    </a:outerShdw>
                  </a:effectLst>
                  <a:latin typeface="Constantia" pitchFamily="18" charset="0"/>
                </a:rPr>
                <a:t>Unsplash</a:t>
              </a:r>
              <a:r>
                <a:rPr lang="en-US" sz="2800" dirty="0">
                  <a:solidFill>
                    <a:schemeClr val="bg1"/>
                  </a:solidFill>
                  <a:effectLst>
                    <a:outerShdw blurRad="38100" dist="38100" dir="2700000" algn="tl">
                      <a:srgbClr val="000000">
                        <a:alpha val="43137"/>
                      </a:srgbClr>
                    </a:outerShdw>
                  </a:effectLst>
                  <a:latin typeface="Constantia" pitchFamily="18" charset="0"/>
                </a:rPr>
                <a:t> (lodgepole trees) </a:t>
              </a:r>
            </a:p>
            <a:p>
              <a:pPr algn="ctr"/>
              <a:r>
                <a:rPr lang="en-US" sz="2800" dirty="0">
                  <a:solidFill>
                    <a:schemeClr val="bg1"/>
                  </a:solidFill>
                  <a:effectLst>
                    <a:outerShdw blurRad="38100" dist="38100" dir="2700000" algn="tl">
                      <a:srgbClr val="000000">
                        <a:alpha val="43137"/>
                      </a:srgbClr>
                    </a:outerShdw>
                  </a:effectLst>
                  <a:latin typeface="Constantia" pitchFamily="18" charset="0"/>
                </a:rPr>
                <a:t>Linda Xu on </a:t>
              </a:r>
              <a:r>
                <a:rPr lang="en-US" sz="2800" dirty="0" err="1">
                  <a:solidFill>
                    <a:schemeClr val="bg1"/>
                  </a:solidFill>
                  <a:effectLst>
                    <a:outerShdw blurRad="38100" dist="38100" dir="2700000" algn="tl">
                      <a:srgbClr val="000000">
                        <a:alpha val="43137"/>
                      </a:srgbClr>
                    </a:outerShdw>
                  </a:effectLst>
                  <a:latin typeface="Constantia" pitchFamily="18" charset="0"/>
                </a:rPr>
                <a:t>Unsplash</a:t>
              </a:r>
              <a:r>
                <a:rPr lang="en-US" sz="2800" dirty="0">
                  <a:solidFill>
                    <a:schemeClr val="bg1"/>
                  </a:solidFill>
                  <a:effectLst>
                    <a:outerShdw blurRad="38100" dist="38100" dir="2700000" algn="tl">
                      <a:srgbClr val="000000">
                        <a:alpha val="43137"/>
                      </a:srgbClr>
                    </a:outerShdw>
                  </a:effectLst>
                  <a:latin typeface="Constantia" pitchFamily="18" charset="0"/>
                </a:rPr>
                <a:t> (Mount Buffalo, Australia, in shadows)</a:t>
              </a:r>
            </a:p>
            <a:p>
              <a:pPr algn="ctr"/>
              <a:r>
                <a:rPr lang="en-US" sz="2800" dirty="0">
                  <a:solidFill>
                    <a:schemeClr val="bg1"/>
                  </a:solidFill>
                  <a:effectLst>
                    <a:outerShdw blurRad="38100" dist="38100" dir="2700000" algn="tl">
                      <a:srgbClr val="000000">
                        <a:alpha val="43137"/>
                      </a:srgbClr>
                    </a:outerShdw>
                  </a:effectLst>
                  <a:latin typeface="Constantia" pitchFamily="18" charset="0"/>
                </a:rPr>
                <a:t>Andrea </a:t>
              </a:r>
              <a:r>
                <a:rPr lang="en-US" sz="2800" dirty="0" err="1">
                  <a:solidFill>
                    <a:schemeClr val="bg1"/>
                  </a:solidFill>
                  <a:effectLst>
                    <a:outerShdw blurRad="38100" dist="38100" dir="2700000" algn="tl">
                      <a:srgbClr val="000000">
                        <a:alpha val="43137"/>
                      </a:srgbClr>
                    </a:outerShdw>
                  </a:effectLst>
                  <a:latin typeface="Constantia" pitchFamily="18" charset="0"/>
                </a:rPr>
                <a:t>Reiman</a:t>
              </a:r>
              <a:r>
                <a:rPr lang="en-US" sz="2800" dirty="0">
                  <a:solidFill>
                    <a:schemeClr val="bg1"/>
                  </a:solidFill>
                  <a:effectLst>
                    <a:outerShdw blurRad="38100" dist="38100" dir="2700000" algn="tl">
                      <a:srgbClr val="000000">
                        <a:alpha val="43137"/>
                      </a:srgbClr>
                    </a:outerShdw>
                  </a:effectLst>
                  <a:latin typeface="Constantia" pitchFamily="18" charset="0"/>
                </a:rPr>
                <a:t> on </a:t>
              </a:r>
              <a:r>
                <a:rPr lang="en-US" sz="2800" dirty="0" err="1">
                  <a:solidFill>
                    <a:schemeClr val="bg1"/>
                  </a:solidFill>
                  <a:effectLst>
                    <a:outerShdw blurRad="38100" dist="38100" dir="2700000" algn="tl">
                      <a:srgbClr val="000000">
                        <a:alpha val="43137"/>
                      </a:srgbClr>
                    </a:outerShdw>
                  </a:effectLst>
                  <a:latin typeface="Constantia" pitchFamily="18" charset="0"/>
                </a:rPr>
                <a:t>Unsplash</a:t>
              </a:r>
              <a:r>
                <a:rPr lang="en-US" sz="2800" dirty="0">
                  <a:solidFill>
                    <a:schemeClr val="bg1"/>
                  </a:solidFill>
                  <a:effectLst>
                    <a:outerShdw blurRad="38100" dist="38100" dir="2700000" algn="tl">
                      <a:srgbClr val="000000">
                        <a:alpha val="43137"/>
                      </a:srgbClr>
                    </a:outerShdw>
                  </a:effectLst>
                  <a:latin typeface="Constantia" pitchFamily="18" charset="0"/>
                </a:rPr>
                <a:t> (aspen forest)</a:t>
              </a:r>
            </a:p>
            <a:p>
              <a:pPr algn="ctr"/>
              <a:r>
                <a:rPr lang="en-US" sz="2800" dirty="0">
                  <a:solidFill>
                    <a:schemeClr val="bg1"/>
                  </a:solidFill>
                  <a:effectLst>
                    <a:outerShdw blurRad="38100" dist="38100" dir="2700000" algn="tl">
                      <a:srgbClr val="000000">
                        <a:alpha val="43137"/>
                      </a:srgbClr>
                    </a:outerShdw>
                  </a:effectLst>
                  <a:latin typeface="Constantia" pitchFamily="18" charset="0"/>
                </a:rPr>
                <a:t>Tim </a:t>
              </a:r>
              <a:r>
                <a:rPr lang="en-US" sz="2800" dirty="0" err="1">
                  <a:solidFill>
                    <a:schemeClr val="bg1"/>
                  </a:solidFill>
                  <a:effectLst>
                    <a:outerShdw blurRad="38100" dist="38100" dir="2700000" algn="tl">
                      <a:srgbClr val="000000">
                        <a:alpha val="43137"/>
                      </a:srgbClr>
                    </a:outerShdw>
                  </a:effectLst>
                  <a:latin typeface="Constantia" pitchFamily="18" charset="0"/>
                </a:rPr>
                <a:t>Mossholder</a:t>
              </a:r>
              <a:r>
                <a:rPr lang="en-US" sz="2800" dirty="0">
                  <a:solidFill>
                    <a:schemeClr val="bg1"/>
                  </a:solidFill>
                  <a:effectLst>
                    <a:outerShdw blurRad="38100" dist="38100" dir="2700000" algn="tl">
                      <a:srgbClr val="000000">
                        <a:alpha val="43137"/>
                      </a:srgbClr>
                    </a:outerShdw>
                  </a:effectLst>
                  <a:latin typeface="Constantia" pitchFamily="18" charset="0"/>
                </a:rPr>
                <a:t> on </a:t>
              </a:r>
              <a:r>
                <a:rPr lang="en-US" sz="2800" dirty="0" err="1">
                  <a:solidFill>
                    <a:schemeClr val="bg1"/>
                  </a:solidFill>
                  <a:effectLst>
                    <a:outerShdw blurRad="38100" dist="38100" dir="2700000" algn="tl">
                      <a:srgbClr val="000000">
                        <a:alpha val="43137"/>
                      </a:srgbClr>
                    </a:outerShdw>
                  </a:effectLst>
                  <a:latin typeface="Constantia" pitchFamily="18" charset="0"/>
                </a:rPr>
                <a:t>Unsplash</a:t>
              </a:r>
              <a:r>
                <a:rPr lang="en-US" sz="2800" dirty="0">
                  <a:solidFill>
                    <a:schemeClr val="bg1"/>
                  </a:solidFill>
                  <a:effectLst>
                    <a:outerShdw blurRad="38100" dist="38100" dir="2700000" algn="tl">
                      <a:srgbClr val="000000">
                        <a:alpha val="43137"/>
                      </a:srgbClr>
                    </a:outerShdw>
                  </a:effectLst>
                  <a:latin typeface="Constantia" pitchFamily="18" charset="0"/>
                </a:rPr>
                <a:t> (foggy forest)</a:t>
              </a:r>
            </a:p>
            <a:p>
              <a:pPr algn="ctr"/>
              <a:r>
                <a:rPr lang="en-US" sz="2800" dirty="0">
                  <a:solidFill>
                    <a:schemeClr val="bg1"/>
                  </a:solidFill>
                  <a:effectLst>
                    <a:outerShdw blurRad="38100" dist="38100" dir="2700000" algn="tl">
                      <a:srgbClr val="000000">
                        <a:alpha val="43137"/>
                      </a:srgbClr>
                    </a:outerShdw>
                  </a:effectLst>
                  <a:latin typeface="Constantia" pitchFamily="18" charset="0"/>
                </a:rPr>
                <a:t>Tommy </a:t>
              </a:r>
              <a:r>
                <a:rPr lang="en-US" sz="2800" dirty="0" err="1">
                  <a:solidFill>
                    <a:schemeClr val="bg1"/>
                  </a:solidFill>
                  <a:effectLst>
                    <a:outerShdw blurRad="38100" dist="38100" dir="2700000" algn="tl">
                      <a:srgbClr val="000000">
                        <a:alpha val="43137"/>
                      </a:srgbClr>
                    </a:outerShdw>
                  </a:effectLst>
                  <a:latin typeface="Constantia" pitchFamily="18" charset="0"/>
                </a:rPr>
                <a:t>Lisbin</a:t>
              </a:r>
              <a:r>
                <a:rPr lang="en-US" sz="2800" dirty="0">
                  <a:solidFill>
                    <a:schemeClr val="bg1"/>
                  </a:solidFill>
                  <a:effectLst>
                    <a:outerShdw blurRad="38100" dist="38100" dir="2700000" algn="tl">
                      <a:srgbClr val="000000">
                        <a:alpha val="43137"/>
                      </a:srgbClr>
                    </a:outerShdw>
                  </a:effectLst>
                  <a:latin typeface="Constantia" pitchFamily="18" charset="0"/>
                </a:rPr>
                <a:t> on </a:t>
              </a:r>
              <a:r>
                <a:rPr lang="en-US" sz="2800" dirty="0" err="1">
                  <a:solidFill>
                    <a:schemeClr val="bg1"/>
                  </a:solidFill>
                  <a:effectLst>
                    <a:outerShdw blurRad="38100" dist="38100" dir="2700000" algn="tl">
                      <a:srgbClr val="000000">
                        <a:alpha val="43137"/>
                      </a:srgbClr>
                    </a:outerShdw>
                  </a:effectLst>
                  <a:latin typeface="Constantia" pitchFamily="18" charset="0"/>
                </a:rPr>
                <a:t>Unsplash</a:t>
              </a:r>
              <a:r>
                <a:rPr lang="en-US" sz="2800" dirty="0">
                  <a:solidFill>
                    <a:schemeClr val="bg1"/>
                  </a:solidFill>
                  <a:effectLst>
                    <a:outerShdw blurRad="38100" dist="38100" dir="2700000" algn="tl">
                      <a:srgbClr val="000000">
                        <a:alpha val="43137"/>
                      </a:srgbClr>
                    </a:outerShdw>
                  </a:effectLst>
                  <a:latin typeface="Constantia" pitchFamily="18" charset="0"/>
                </a:rPr>
                <a:t> (Yosemite Valley)</a:t>
              </a:r>
            </a:p>
            <a:p>
              <a:pPr algn="ctr"/>
              <a:endParaRPr lang="en-US" sz="2800" dirty="0">
                <a:solidFill>
                  <a:schemeClr val="bg1"/>
                </a:solidFill>
                <a:effectLst>
                  <a:outerShdw blurRad="38100" dist="38100" dir="2700000" algn="tl">
                    <a:srgbClr val="000000">
                      <a:alpha val="43137"/>
                    </a:srgbClr>
                  </a:outerShdw>
                </a:effectLst>
                <a:latin typeface="Constantia" pitchFamily="18" charset="0"/>
              </a:endParaRPr>
            </a:p>
            <a:p>
              <a:pPr algn="ctr"/>
              <a:r>
                <a:rPr lang="en-US" sz="2800" dirty="0">
                  <a:solidFill>
                    <a:schemeClr val="bg1"/>
                  </a:solidFill>
                  <a:effectLst>
                    <a:outerShdw blurRad="38100" dist="38100" dir="2700000" algn="tl">
                      <a:srgbClr val="000000">
                        <a:alpha val="43137"/>
                      </a:srgbClr>
                    </a:outerShdw>
                  </a:effectLst>
                  <a:latin typeface="Constantia" pitchFamily="18" charset="0"/>
                </a:rPr>
                <a:t>WaldoLands logo, courtesy of </a:t>
              </a:r>
              <a:r>
                <a:rPr lang="en-US" sz="2800" dirty="0" err="1">
                  <a:solidFill>
                    <a:schemeClr val="bg1"/>
                  </a:solidFill>
                  <a:effectLst>
                    <a:outerShdw blurRad="38100" dist="38100" dir="2700000" algn="tl">
                      <a:srgbClr val="000000">
                        <a:alpha val="43137"/>
                      </a:srgbClr>
                    </a:outerShdw>
                  </a:effectLst>
                  <a:latin typeface="Constantia" pitchFamily="18" charset="0"/>
                </a:rPr>
                <a:t>Waldowood</a:t>
              </a:r>
              <a:r>
                <a:rPr lang="en-US" sz="2800" dirty="0">
                  <a:solidFill>
                    <a:schemeClr val="bg1"/>
                  </a:solidFill>
                  <a:effectLst>
                    <a:outerShdw blurRad="38100" dist="38100" dir="2700000" algn="tl">
                      <a:srgbClr val="000000">
                        <a:alpha val="43137"/>
                      </a:srgbClr>
                    </a:outerShdw>
                  </a:effectLst>
                  <a:latin typeface="Constantia" pitchFamily="18" charset="0"/>
                </a:rPr>
                <a:t> Productions</a:t>
              </a:r>
            </a:p>
            <a:p>
              <a:pPr algn="ctr"/>
              <a:r>
                <a:rPr lang="en-US" sz="2800" dirty="0">
                  <a:solidFill>
                    <a:schemeClr val="bg1"/>
                  </a:solidFill>
                  <a:effectLst>
                    <a:outerShdw blurRad="38100" dist="38100" dir="2700000" algn="tl">
                      <a:srgbClr val="000000">
                        <a:alpha val="43137"/>
                      </a:srgbClr>
                    </a:outerShdw>
                  </a:effectLst>
                  <a:latin typeface="Constantia" pitchFamily="18" charset="0"/>
                </a:rPr>
                <a:t>JMP Pro 14EA created the dendogram and constellation plots</a:t>
              </a:r>
            </a:p>
            <a:p>
              <a:pPr algn="ctr"/>
              <a:endParaRPr lang="en-US" sz="1400" dirty="0">
                <a:solidFill>
                  <a:schemeClr val="bg1"/>
                </a:solidFill>
                <a:effectLst>
                  <a:outerShdw blurRad="38100" dist="38100" dir="2700000" algn="tl">
                    <a:srgbClr val="000000">
                      <a:alpha val="43137"/>
                    </a:srgbClr>
                  </a:outerShdw>
                </a:effectLst>
                <a:latin typeface="Constantia" pitchFamily="18" charset="0"/>
              </a:endParaRPr>
            </a:p>
            <a:p>
              <a:pPr algn="ctr"/>
              <a:r>
                <a:rPr lang="en-US" sz="2000" dirty="0">
                  <a:solidFill>
                    <a:schemeClr val="bg1"/>
                  </a:solidFill>
                  <a:effectLst>
                    <a:outerShdw blurRad="38100" dist="38100" dir="2700000" algn="tl">
                      <a:srgbClr val="000000">
                        <a:alpha val="43137"/>
                      </a:srgbClr>
                    </a:outerShdw>
                  </a:effectLst>
                  <a:latin typeface="Constantia" pitchFamily="18" charset="0"/>
                </a:rPr>
                <a:t>WL Hospitality LLC is not responsible for the content of this presentation</a:t>
              </a:r>
            </a:p>
            <a:p>
              <a:pPr algn="ctr"/>
              <a:endParaRPr lang="en-US" sz="2400" dirty="0">
                <a:solidFill>
                  <a:schemeClr val="bg1"/>
                </a:solidFill>
                <a:latin typeface="Constantia" pitchFamily="18" charset="0"/>
              </a:endParaRPr>
            </a:p>
          </p:txBody>
        </p:sp>
      </p:grpSp>
      <p:grpSp>
        <p:nvGrpSpPr>
          <p:cNvPr id="3" name="title">
            <a:extLst>
              <a:ext uri="{FF2B5EF4-FFF2-40B4-BE49-F238E27FC236}">
                <a16:creationId xmlns:a16="http://schemas.microsoft.com/office/drawing/2014/main" id="{C9F7ED8F-C718-4045-A2BD-BA3A03784712}"/>
              </a:ext>
            </a:extLst>
          </p:cNvPr>
          <p:cNvGrpSpPr/>
          <p:nvPr/>
        </p:nvGrpSpPr>
        <p:grpSpPr>
          <a:xfrm>
            <a:off x="228600" y="385133"/>
            <a:ext cx="11762011" cy="986467"/>
            <a:chOff x="3314700" y="3650847"/>
            <a:chExt cx="7007562" cy="986467"/>
          </a:xfrm>
        </p:grpSpPr>
        <p:sp>
          <p:nvSpPr>
            <p:cNvPr id="5" name="Rectangle 4"/>
            <p:cNvSpPr/>
            <p:nvPr/>
          </p:nvSpPr>
          <p:spPr>
            <a:xfrm>
              <a:off x="3349962" y="3650847"/>
              <a:ext cx="6972300" cy="986467"/>
            </a:xfrm>
            <a:prstGeom prst="rect">
              <a:avLst/>
            </a:prstGeom>
            <a:blipFill dpi="0" rotWithShape="1">
              <a:blip r:embed="rId3">
                <a:alphaModFix amt="76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8EFF0C-DAD0-446B-9BC5-C874CFCC3DC5}"/>
                </a:ext>
              </a:extLst>
            </p:cNvPr>
            <p:cNvSpPr txBox="1"/>
            <p:nvPr/>
          </p:nvSpPr>
          <p:spPr>
            <a:xfrm>
              <a:off x="3314700" y="3722914"/>
              <a:ext cx="6972300"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onstantia" pitchFamily="18" charset="0"/>
                </a:rPr>
                <a:t>Credits</a:t>
              </a:r>
            </a:p>
          </p:txBody>
        </p:sp>
      </p:grpSp>
      <p:sp>
        <p:nvSpPr>
          <p:cNvPr id="11" name="TextBox 10">
            <a:extLst>
              <a:ext uri="{FF2B5EF4-FFF2-40B4-BE49-F238E27FC236}">
                <a16:creationId xmlns:a16="http://schemas.microsoft.com/office/drawing/2014/main" id="{B52A1ACD-9F09-4C27-813B-B97182A9F892}"/>
              </a:ext>
            </a:extLst>
          </p:cNvPr>
          <p:cNvSpPr txBox="1"/>
          <p:nvPr/>
        </p:nvSpPr>
        <p:spPr>
          <a:xfrm>
            <a:off x="6477000" y="6359759"/>
            <a:ext cx="57150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onstantia" pitchFamily="18" charset="0"/>
              </a:rPr>
              <a:t>DSI DASI November 19, 2017, 4:30-6 PM</a:t>
            </a:r>
          </a:p>
        </p:txBody>
      </p:sp>
    </p:spTree>
    <p:extLst>
      <p:ext uri="{BB962C8B-B14F-4D97-AF65-F5344CB8AC3E}">
        <p14:creationId xmlns:p14="http://schemas.microsoft.com/office/powerpoint/2010/main" val="132397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0972800" cy="1143000"/>
          </a:xfrm>
          <a:noFill/>
        </p:spPr>
        <p:txBody>
          <a:bodyPr>
            <a:normAutofit/>
          </a:bodyPr>
          <a:lstStyle/>
          <a:p>
            <a:pPr algn="l"/>
            <a:r>
              <a:rPr lang="en-US" b="1" i="0" u="none" strike="noStrike" baseline="0" dirty="0">
                <a:solidFill>
                  <a:schemeClr val="bg1"/>
                </a:solidFill>
                <a:latin typeface="Constantia" pitchFamily="18" charset="0"/>
              </a:rPr>
              <a:t>A Balanced Approach</a:t>
            </a:r>
          </a:p>
        </p:txBody>
      </p:sp>
    </p:spTree>
    <p:extLst>
      <p:ext uri="{BB962C8B-B14F-4D97-AF65-F5344CB8AC3E}">
        <p14:creationId xmlns:p14="http://schemas.microsoft.com/office/powerpoint/2010/main" val="6842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0972800" cy="1143000"/>
          </a:xfrm>
          <a:noFill/>
        </p:spPr>
        <p:txBody>
          <a:bodyPr>
            <a:normAutofit fontScale="90000"/>
          </a:bodyPr>
          <a:lstStyle/>
          <a:p>
            <a:pPr algn="l"/>
            <a:r>
              <a:rPr lang="en-US" b="1" i="0" u="none" strike="noStrike" baseline="0" dirty="0">
                <a:solidFill>
                  <a:schemeClr val="bg1"/>
                </a:solidFill>
                <a:latin typeface="Constantia" pitchFamily="18" charset="0"/>
              </a:rPr>
              <a:t>A Balanced Approach:</a:t>
            </a:r>
            <a:br>
              <a:rPr lang="en-US" b="1" i="0" u="none" strike="noStrike" baseline="0" dirty="0">
                <a:solidFill>
                  <a:schemeClr val="bg1"/>
                </a:solidFill>
                <a:latin typeface="Constantia" pitchFamily="18" charset="0"/>
              </a:rPr>
            </a:br>
            <a:r>
              <a:rPr lang="en-US" b="1" i="0" u="none" strike="noStrike" baseline="0" dirty="0">
                <a:solidFill>
                  <a:schemeClr val="bg1"/>
                </a:solidFill>
                <a:latin typeface="Constantia" pitchFamily="18" charset="0"/>
              </a:rPr>
              <a:t>Best for a General Population of Students </a:t>
            </a:r>
          </a:p>
        </p:txBody>
      </p:sp>
    </p:spTree>
    <p:extLst>
      <p:ext uri="{BB962C8B-B14F-4D97-AF65-F5344CB8AC3E}">
        <p14:creationId xmlns:p14="http://schemas.microsoft.com/office/powerpoint/2010/main" val="394027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fontScale="90000"/>
          </a:bodyPr>
          <a:lstStyle/>
          <a:p>
            <a:r>
              <a:rPr lang="en-US" dirty="0">
                <a:solidFill>
                  <a:schemeClr val="bg1"/>
                </a:solidFill>
                <a:latin typeface="Constantia" panose="02030602050306030303" pitchFamily="18" charset="0"/>
              </a:rPr>
              <a:t>Metaphor Applied: Curriculum vs Instruction</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lnSpcReduction="10000"/>
          </a:bodyPr>
          <a:lstStyle/>
          <a:p>
            <a:r>
              <a:rPr lang="en-US" sz="3400" dirty="0">
                <a:solidFill>
                  <a:schemeClr val="bg1"/>
                </a:solidFill>
                <a:latin typeface="Constantia" panose="02030602050306030303" pitchFamily="18" charset="0"/>
              </a:rPr>
              <a:t>Easier to develop curricular list of </a:t>
            </a:r>
            <a:r>
              <a:rPr lang="en-US" sz="3400">
                <a:solidFill>
                  <a:schemeClr val="bg1"/>
                </a:solidFill>
                <a:latin typeface="Constantia" panose="02030602050306030303" pitchFamily="18" charset="0"/>
              </a:rPr>
              <a:t>topics (trees</a:t>
            </a:r>
            <a:r>
              <a:rPr lang="en-US" sz="3400" dirty="0">
                <a:solidFill>
                  <a:schemeClr val="bg1"/>
                </a:solidFill>
                <a:latin typeface="Constantia" panose="02030602050306030303" pitchFamily="18" charset="0"/>
              </a:rPr>
              <a:t>) </a:t>
            </a:r>
          </a:p>
          <a:p>
            <a:r>
              <a:rPr lang="en-US" sz="3400" dirty="0">
                <a:solidFill>
                  <a:schemeClr val="bg1"/>
                </a:solidFill>
                <a:latin typeface="Constantia" panose="02030602050306030303" pitchFamily="18" charset="0"/>
              </a:rPr>
              <a:t>Harder to design </a:t>
            </a:r>
            <a:r>
              <a:rPr lang="en-US" sz="3400">
                <a:solidFill>
                  <a:schemeClr val="bg1"/>
                </a:solidFill>
                <a:latin typeface="Constantia" panose="02030602050306030303" pitchFamily="18" charset="0"/>
              </a:rPr>
              <a:t>instruction (forest</a:t>
            </a:r>
            <a:r>
              <a:rPr lang="en-US" sz="3400" dirty="0">
                <a:solidFill>
                  <a:schemeClr val="bg1"/>
                </a:solidFill>
                <a:latin typeface="Constantia" panose="02030602050306030303" pitchFamily="18" charset="0"/>
              </a:rPr>
              <a:t>)</a:t>
            </a:r>
          </a:p>
          <a:p>
            <a:r>
              <a:rPr lang="en-US" sz="3400" dirty="0">
                <a:solidFill>
                  <a:schemeClr val="bg1"/>
                </a:solidFill>
                <a:latin typeface="Constantia" panose="02030602050306030303" pitchFamily="18" charset="0"/>
              </a:rPr>
              <a:t>Curricular approach does not consider proper scaffolding and other learning issues</a:t>
            </a:r>
          </a:p>
          <a:p>
            <a:pPr marL="0" indent="0">
              <a:buNone/>
            </a:pPr>
            <a:endParaRPr lang="en-US" dirty="0">
              <a:solidFill>
                <a:schemeClr val="bg1"/>
              </a:solidFill>
              <a:latin typeface="Constantia" panose="02030602050306030303" pitchFamily="18" charset="0"/>
            </a:endParaRPr>
          </a:p>
          <a:p>
            <a:pPr marL="0" indent="0">
              <a:buNone/>
            </a:pPr>
            <a:r>
              <a:rPr lang="en-US" sz="3400" dirty="0">
                <a:solidFill>
                  <a:schemeClr val="bg1"/>
                </a:solidFill>
                <a:latin typeface="Constantia" panose="02030602050306030303" pitchFamily="18" charset="0"/>
              </a:rPr>
              <a:t>CONSIDER: </a:t>
            </a:r>
          </a:p>
          <a:p>
            <a:pPr marL="0" indent="0">
              <a:buNone/>
            </a:pPr>
            <a:r>
              <a:rPr lang="en-US" sz="3400" dirty="0">
                <a:solidFill>
                  <a:schemeClr val="bg1"/>
                </a:solidFill>
                <a:latin typeface="Constantia" panose="02030602050306030303" pitchFamily="18" charset="0"/>
              </a:rPr>
              <a:t>What is the proper role of prescriptive analytics in an introductory business analytics course?</a:t>
            </a:r>
          </a:p>
          <a:p>
            <a:endParaRPr lang="en-US" dirty="0">
              <a:solidFill>
                <a:schemeClr val="bg1"/>
              </a:solidFill>
            </a:endParaRPr>
          </a:p>
        </p:txBody>
      </p:sp>
    </p:spTree>
    <p:extLst>
      <p:ext uri="{BB962C8B-B14F-4D97-AF65-F5344CB8AC3E}">
        <p14:creationId xmlns:p14="http://schemas.microsoft.com/office/powerpoint/2010/main" val="11085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94C-7089-4803-AFCC-B07A72F5D3AC}"/>
              </a:ext>
            </a:extLst>
          </p:cNvPr>
          <p:cNvSpPr>
            <a:spLocks noGrp="1"/>
          </p:cNvSpPr>
          <p:nvPr>
            <p:ph type="title"/>
          </p:nvPr>
        </p:nvSpPr>
        <p:spPr/>
        <p:txBody>
          <a:bodyPr>
            <a:normAutofit/>
          </a:bodyPr>
          <a:lstStyle/>
          <a:p>
            <a:r>
              <a:rPr lang="en-US" dirty="0">
                <a:solidFill>
                  <a:schemeClr val="bg1"/>
                </a:solidFill>
                <a:latin typeface="Constantia" panose="02030602050306030303" pitchFamily="18" charset="0"/>
              </a:rPr>
              <a:t>Metaphor Applied: Business Analytics</a:t>
            </a:r>
          </a:p>
        </p:txBody>
      </p:sp>
      <p:sp>
        <p:nvSpPr>
          <p:cNvPr id="3" name="Text Placeholder 2">
            <a:extLst>
              <a:ext uri="{FF2B5EF4-FFF2-40B4-BE49-F238E27FC236}">
                <a16:creationId xmlns:a16="http://schemas.microsoft.com/office/drawing/2014/main" id="{9E91B3BA-13DA-4002-BECF-987929962288}"/>
              </a:ext>
            </a:extLst>
          </p:cNvPr>
          <p:cNvSpPr>
            <a:spLocks noGrp="1"/>
          </p:cNvSpPr>
          <p:nvPr>
            <p:ph type="body" idx="1"/>
          </p:nvPr>
        </p:nvSpPr>
        <p:spPr/>
        <p:txBody>
          <a:bodyPr>
            <a:normAutofit/>
          </a:bodyPr>
          <a:lstStyle/>
          <a:p>
            <a:r>
              <a:rPr lang="en-US" sz="3400" dirty="0">
                <a:solidFill>
                  <a:schemeClr val="bg1"/>
                </a:solidFill>
                <a:latin typeface="Constantia" panose="02030602050306030303" pitchFamily="18" charset="0"/>
              </a:rPr>
              <a:t>Trees: Detailed exploration of individual analytics methods </a:t>
            </a:r>
          </a:p>
          <a:p>
            <a:r>
              <a:rPr lang="en-US" sz="3400" dirty="0">
                <a:solidFill>
                  <a:schemeClr val="bg1"/>
                </a:solidFill>
                <a:latin typeface="Constantia" panose="02030602050306030303" pitchFamily="18" charset="0"/>
              </a:rPr>
              <a:t>Forest: Detailed exploration of how analytics can be applied to fact-based decision making</a:t>
            </a:r>
          </a:p>
          <a:p>
            <a:pPr marL="0" indent="0">
              <a:buNone/>
            </a:pPr>
            <a:endParaRPr lang="en-US" dirty="0">
              <a:solidFill>
                <a:schemeClr val="bg1"/>
              </a:solidFill>
              <a:latin typeface="Constantia" panose="02030602050306030303" pitchFamily="18" charset="0"/>
            </a:endParaRPr>
          </a:p>
          <a:p>
            <a:pPr marL="0" indent="0">
              <a:buNone/>
            </a:pPr>
            <a:r>
              <a:rPr lang="en-US" sz="3400" dirty="0">
                <a:solidFill>
                  <a:schemeClr val="bg1"/>
                </a:solidFill>
                <a:latin typeface="Constantia" panose="02030602050306030303" pitchFamily="18" charset="0"/>
              </a:rPr>
              <a:t>CONSIDER: </a:t>
            </a:r>
          </a:p>
          <a:p>
            <a:pPr marL="0" indent="0">
              <a:buNone/>
            </a:pPr>
            <a:r>
              <a:rPr lang="en-US" sz="3400" dirty="0">
                <a:solidFill>
                  <a:schemeClr val="bg1"/>
                </a:solidFill>
                <a:latin typeface="Constantia" panose="02030602050306030303" pitchFamily="18" charset="0"/>
              </a:rPr>
              <a:t>Forest approach is most valuable for business generalists.</a:t>
            </a:r>
          </a:p>
          <a:p>
            <a:endParaRPr lang="en-US" dirty="0">
              <a:solidFill>
                <a:schemeClr val="bg1"/>
              </a:solidFill>
            </a:endParaRPr>
          </a:p>
        </p:txBody>
      </p:sp>
    </p:spTree>
    <p:extLst>
      <p:ext uri="{BB962C8B-B14F-4D97-AF65-F5344CB8AC3E}">
        <p14:creationId xmlns:p14="http://schemas.microsoft.com/office/powerpoint/2010/main" val="3961333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B0005C-D967-406E-BB52-87C126421D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643</TotalTime>
  <Words>8007</Words>
  <Application>Microsoft Office PowerPoint</Application>
  <PresentationFormat>Widescreen</PresentationFormat>
  <Paragraphs>635</Paragraphs>
  <Slides>55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Bookman Old Style</vt:lpstr>
      <vt:lpstr>Calibri</vt:lpstr>
      <vt:lpstr>Cambria</vt:lpstr>
      <vt:lpstr>Constantia</vt:lpstr>
      <vt:lpstr>Times New Roman</vt:lpstr>
      <vt:lpstr>Office Theme</vt:lpstr>
      <vt:lpstr>PowerPoint Presentation</vt:lpstr>
      <vt:lpstr>PowerPoint Presentation</vt:lpstr>
      <vt:lpstr>The Forest vs. Trees Metaphor</vt:lpstr>
      <vt:lpstr>Getting Lost in the Trees Loses Sight of the Forest</vt:lpstr>
      <vt:lpstr>Zoom out too much may lead to a “blue skies course” but leave students in the dark about important details</vt:lpstr>
      <vt:lpstr>A Balanced Approach</vt:lpstr>
      <vt:lpstr>A Balanced Approach: Best for a General Population of Students </vt:lpstr>
      <vt:lpstr>Metaphor Applied: Curriculum vs Instruction</vt:lpstr>
      <vt:lpstr>Metaphor Applied: Business Analytics</vt:lpstr>
      <vt:lpstr>Tree Approach</vt:lpstr>
      <vt:lpstr>Forest Approach</vt:lpstr>
      <vt:lpstr>Problem-solving Framework Example</vt:lpstr>
      <vt:lpstr>Understanding the problem… Task</vt:lpstr>
      <vt:lpstr>About Procedures</vt:lpstr>
      <vt:lpstr>Forest Approach</vt:lpstr>
      <vt:lpstr>Learn from</vt:lpstr>
      <vt:lpstr>Learn from the challenge of introducing information systems in the business curriculum  </vt:lpstr>
      <vt:lpstr>Aside: Five-Component Model of IS (after David Kroenke)</vt:lpstr>
      <vt:lpstr>From that Lesson</vt:lpstr>
      <vt:lpstr>Learn from teaching business analytics</vt:lpstr>
      <vt:lpstr>Students need guidance to</vt:lpstr>
      <vt:lpstr>Observations About Students</vt:lpstr>
      <vt:lpstr>Students benefit from</vt:lpstr>
      <vt:lpstr>PART II</vt:lpstr>
      <vt:lpstr>Implications of the Forest Approach</vt:lpstr>
      <vt:lpstr>Meeting those Implications #1</vt:lpstr>
      <vt:lpstr>Meeting those Implications #2</vt:lpstr>
      <vt:lpstr>Meeting those Implications #3</vt:lpstr>
      <vt:lpstr>PART III</vt:lpstr>
      <vt:lpstr>PART III</vt:lpstr>
      <vt:lpstr>PowerPoint Presentation</vt:lpstr>
      <vt:lpstr>PowerPoint Presentation</vt:lpstr>
      <vt:lpstr>PowerPoint Presentation</vt:lpstr>
      <vt:lpstr>PowerPoint Presentation</vt:lpstr>
      <vt:lpstr>Supporting “Digital Artifacts”</vt:lpstr>
      <vt:lpstr>Example</vt:lpstr>
      <vt:lpstr>First Problem</vt:lpstr>
      <vt:lpstr>First Problem continued</vt:lpstr>
      <vt:lpstr>Solution</vt:lpstr>
      <vt:lpstr>Solution</vt:lpstr>
      <vt:lpstr>Solution</vt:lpstr>
      <vt:lpstr>Solution</vt:lpstr>
      <vt:lpstr>PowerPoint Presentation</vt:lpstr>
      <vt:lpstr>Solution</vt:lpstr>
      <vt:lpstr>Follow-up “Extended” Problem</vt:lpstr>
      <vt:lpstr>Follow-up “Extended” Problem</vt:lpstr>
      <vt:lpstr>Follow-up “Extended” Problem</vt:lpstr>
      <vt:lpstr>PowerPoint Presentation</vt:lpstr>
      <vt:lpstr>Follow-up “Extended” Problems</vt:lpstr>
      <vt:lpstr>“Extended” Problems</vt:lpstr>
      <vt:lpstr>“Extended” Problems</vt:lpstr>
      <vt:lpstr>Whatever you do,  do not leave your students in a fog!</vt:lpstr>
      <vt:lpstr>And make sure they appreciate the beauty of the forest and its surroundings!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dc:creator>
  <cp:keywords/>
  <cp:lastModifiedBy>RAndrews</cp:lastModifiedBy>
  <cp:revision>75</cp:revision>
  <dcterms:created xsi:type="dcterms:W3CDTF">2017-11-13T16:00:58Z</dcterms:created>
  <dcterms:modified xsi:type="dcterms:W3CDTF">2018-01-30T04:11:31Z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TC018814159991</vt:lpwstr>
  </property>
</Properties>
</file>